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7"/>
  </p:handoutMasterIdLst>
  <p:sldIdLst>
    <p:sldId id="259" r:id="rId3"/>
    <p:sldId id="263" r:id="rId4"/>
    <p:sldId id="257" r:id="rId5"/>
    <p:sldId id="258" r:id="rId6"/>
  </p:sldIdLst>
  <p:sldSz cx="9144000" cy="6858000" type="screen4x3"/>
  <p:notesSz cx="7010400" cy="92964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06" autoAdjust="0"/>
    <p:restoredTop sz="94660"/>
  </p:normalViewPr>
  <p:slideViewPr>
    <p:cSldViewPr>
      <p:cViewPr varScale="1">
        <p:scale>
          <a:sx n="84" d="100"/>
          <a:sy n="84" d="100"/>
        </p:scale>
        <p:origin x="-171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159" y="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21B5F1-D0EA-4CAF-8352-27C985AFC269}" type="datetimeFigureOut">
              <a:rPr lang="es-CL" smtClean="0"/>
              <a:t>09-02-2016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573"/>
            <a:ext cx="3038604" cy="4653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159" y="8829573"/>
            <a:ext cx="3038604" cy="4653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71E627-D155-4CE4-97C7-483A2A2132A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20235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0275-8875-4D7A-8808-D84E487FD4DB}" type="datetimeFigureOut">
              <a:rPr lang="es-CL" smtClean="0"/>
              <a:t>09-02-2016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A6C14-1A72-4094-AF41-CF21BCE92CC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41829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0275-8875-4D7A-8808-D84E487FD4DB}" type="datetimeFigureOut">
              <a:rPr lang="es-CL" smtClean="0"/>
              <a:t>09-02-2016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A6C14-1A72-4094-AF41-CF21BCE92CC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28747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0275-8875-4D7A-8808-D84E487FD4DB}" type="datetimeFigureOut">
              <a:rPr lang="es-CL" smtClean="0"/>
              <a:t>09-02-2016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A6C14-1A72-4094-AF41-CF21BCE92CC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92684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00F60CA-F9D3-43E5-9F22-E9CEC99A808D}" type="datetime1">
              <a:rPr lang="en-US">
                <a:solidFill>
                  <a:prstClr val="black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2/9/2016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D2051-DEF3-4443-BCB2-B730C53A141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1876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ea typeface="ヒラギノ角ゴ Pro W3" charset="-128"/>
              </a:defRPr>
            </a:lvl1pPr>
          </a:lstStyle>
          <a:p>
            <a:pPr>
              <a:defRPr/>
            </a:pPr>
            <a:r>
              <a:rPr lang="es-ES_tradnl"/>
              <a:t>Gobierno de Chile | Ministerio del Interior</a:t>
            </a:r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3F57D-BD27-4D7C-90CB-A0747A56826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2410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5AC86A47-891F-4382-ACA7-938CD4ECE8BD}" type="datetime1">
              <a:rPr lang="en-US">
                <a:solidFill>
                  <a:prstClr val="black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2/9/2016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772C7-6F5D-4DFB-AE5D-A6F870CD836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486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1B8CB37B-01AD-4BD8-AEE4-CA290A8CBDA2}" type="datetime1">
              <a:rPr lang="en-US">
                <a:solidFill>
                  <a:prstClr val="black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2/9/2016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4CA8EB-6D6D-4173-9296-6A9F1573844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4858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4E26B10-E2D9-4C63-9739-0B052D8A302D}" type="datetime1">
              <a:rPr lang="en-US">
                <a:solidFill>
                  <a:prstClr val="black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2/9/2016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950E4-E335-4B4C-A050-A77CA1B3F0B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7116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0B596-A057-4CA1-B6F6-3417429986D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0403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FE585D-58C7-400F-9228-8B6ABEC67E7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0956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2FDD9-7474-4627-B640-98C12565CE6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70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0275-8875-4D7A-8808-D84E487FD4DB}" type="datetimeFigureOut">
              <a:rPr lang="es-CL" smtClean="0"/>
              <a:t>09-02-2016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A6C14-1A72-4094-AF41-CF21BCE92CC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204232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CFE6E-5B72-4717-B7B7-A1A472848D7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2051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B9BD2-F109-4F56-BA26-6C3EB24A839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6741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19800" y="274638"/>
            <a:ext cx="2057400" cy="5851525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410200" cy="5851525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CCEF2-D3E4-441E-B93A-1D77A58828C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543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0275-8875-4D7A-8808-D84E487FD4DB}" type="datetimeFigureOut">
              <a:rPr lang="es-CL" smtClean="0"/>
              <a:t>09-02-2016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A6C14-1A72-4094-AF41-CF21BCE92CC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6157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0275-8875-4D7A-8808-D84E487FD4DB}" type="datetimeFigureOut">
              <a:rPr lang="es-CL" smtClean="0"/>
              <a:t>09-02-2016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A6C14-1A72-4094-AF41-CF21BCE92CC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4815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0275-8875-4D7A-8808-D84E487FD4DB}" type="datetimeFigureOut">
              <a:rPr lang="es-CL" smtClean="0"/>
              <a:t>09-02-2016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A6C14-1A72-4094-AF41-CF21BCE92CC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42835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0275-8875-4D7A-8808-D84E487FD4DB}" type="datetimeFigureOut">
              <a:rPr lang="es-CL" smtClean="0"/>
              <a:t>09-02-2016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A6C14-1A72-4094-AF41-CF21BCE92CC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02074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0275-8875-4D7A-8808-D84E487FD4DB}" type="datetimeFigureOut">
              <a:rPr lang="es-CL" smtClean="0"/>
              <a:t>09-02-2016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A6C14-1A72-4094-AF41-CF21BCE92CC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21359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0275-8875-4D7A-8808-D84E487FD4DB}" type="datetimeFigureOut">
              <a:rPr lang="es-CL" smtClean="0"/>
              <a:t>09-02-2016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A6C14-1A72-4094-AF41-CF21BCE92CC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3481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0275-8875-4D7A-8808-D84E487FD4DB}" type="datetimeFigureOut">
              <a:rPr lang="es-CL" smtClean="0"/>
              <a:t>09-02-2016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A6C14-1A72-4094-AF41-CF21BCE92CC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73352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A0275-8875-4D7A-8808-D84E487FD4DB}" type="datetimeFigureOut">
              <a:rPr lang="es-CL" smtClean="0"/>
              <a:t>09-02-2016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A6C14-1A72-4094-AF41-CF21BCE92CC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4871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1645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77963"/>
            <a:ext cx="8177213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050" y="6527800"/>
            <a:ext cx="28956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98989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/>
              <a:t>Gobierno de Chile | Ministerio del Interior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83313" y="6527800"/>
            <a:ext cx="21336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  <a:latin typeface="Verdana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C45E6A1-E78B-4AE4-9EFC-16416D771B6D}" type="slidenum">
              <a:rPr lang="en-US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413750" y="-6350"/>
            <a:ext cx="284163" cy="866775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254000" dist="38100" dir="2700000" algn="br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_tradnl">
              <a:solidFill>
                <a:srgbClr val="FFFFFF"/>
              </a:solidFill>
              <a:cs typeface="ヒラギノ角ゴ Pro W3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8697913" y="0"/>
            <a:ext cx="347662" cy="860425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blurRad="254000" dist="38100" dir="27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_tradnl">
              <a:solidFill>
                <a:srgbClr val="FFFFFF"/>
              </a:solidFill>
              <a:cs typeface="ヒラギノ角ゴ Pro W3" charset="-128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8413750" y="6400800"/>
            <a:ext cx="284163" cy="4572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254000" dist="38100" dir="12899965" algn="br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_tradnl">
              <a:solidFill>
                <a:srgbClr val="FFFFFF"/>
              </a:solidFill>
              <a:cs typeface="ヒラギノ角ゴ Pro W3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8697913" y="6400800"/>
            <a:ext cx="347662" cy="4572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blurRad="254000" dist="38100" dir="12899965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ES_tradnl">
              <a:solidFill>
                <a:srgbClr val="FFFFFF"/>
              </a:solidFill>
              <a:cs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91487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006CB7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595959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595959"/>
          </a:solidFill>
          <a:latin typeface="+mn-lt"/>
          <a:ea typeface="ＭＳ Ｐゴシック" charset="-128"/>
          <a:cs typeface="ＭＳ Ｐゴシック" charset="-128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595959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595959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350100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CL" b="1" dirty="0">
                <a:latin typeface="Century Gothic" pitchFamily="34" charset="0"/>
              </a:rPr>
              <a:t>FONDO DEL PATRIMONIO </a:t>
            </a:r>
            <a:r>
              <a:rPr lang="es-CL" b="1" dirty="0" smtClean="0">
                <a:latin typeface="Century Gothic" pitchFamily="34" charset="0"/>
              </a:rPr>
              <a:t>CONVOCATORIA 2015</a:t>
            </a:r>
            <a:r>
              <a:rPr lang="es-CL" b="1" dirty="0">
                <a:latin typeface="Century Gothic" pitchFamily="34" charset="0"/>
              </a:rPr>
              <a:t/>
            </a:r>
            <a:br>
              <a:rPr lang="es-CL" b="1" dirty="0">
                <a:latin typeface="Century Gothic" pitchFamily="34" charset="0"/>
              </a:rPr>
            </a:br>
            <a:r>
              <a:rPr lang="es-CL" u="sng" dirty="0">
                <a:latin typeface="Century Gothic" pitchFamily="34" charset="0"/>
              </a:rPr>
              <a:t>Instrucciones para confección de </a:t>
            </a:r>
            <a:r>
              <a:rPr lang="es-CL" u="sng" dirty="0" smtClean="0">
                <a:latin typeface="Century Gothic" pitchFamily="34" charset="0"/>
              </a:rPr>
              <a:t>presentación.</a:t>
            </a:r>
            <a:br>
              <a:rPr lang="es-CL" u="sng" dirty="0" smtClean="0">
                <a:latin typeface="Century Gothic" pitchFamily="34" charset="0"/>
              </a:rPr>
            </a:br>
            <a:r>
              <a:rPr lang="es-CL" u="sng" dirty="0" smtClean="0">
                <a:latin typeface="Century Gothic" pitchFamily="34" charset="0"/>
              </a:rPr>
              <a:t/>
            </a:r>
            <a:br>
              <a:rPr lang="es-CL" u="sng" dirty="0" smtClean="0">
                <a:latin typeface="Century Gothic" pitchFamily="34" charset="0"/>
              </a:rPr>
            </a:br>
            <a:r>
              <a:rPr lang="es-CL" u="sng" dirty="0" smtClean="0">
                <a:latin typeface="Century Gothic" pitchFamily="34" charset="0"/>
              </a:rPr>
              <a:t>(</a:t>
            </a:r>
            <a:r>
              <a:rPr lang="es-CL" sz="3100" u="sng" dirty="0" smtClean="0">
                <a:latin typeface="Century Gothic" pitchFamily="34" charset="0"/>
              </a:rPr>
              <a:t>máximo </a:t>
            </a:r>
            <a:r>
              <a:rPr lang="es-CL" sz="3100" u="sng" dirty="0" smtClean="0">
                <a:latin typeface="Century Gothic" pitchFamily="34" charset="0"/>
              </a:rPr>
              <a:t>10 diapositivas</a:t>
            </a:r>
            <a:r>
              <a:rPr lang="es-CL" sz="3100" u="sng" dirty="0" smtClean="0">
                <a:latin typeface="Century Gothic" pitchFamily="34" charset="0"/>
              </a:rPr>
              <a:t>.</a:t>
            </a:r>
            <a:br>
              <a:rPr lang="es-CL" sz="3100" u="sng" dirty="0" smtClean="0">
                <a:latin typeface="Century Gothic" pitchFamily="34" charset="0"/>
              </a:rPr>
            </a:br>
            <a:r>
              <a:rPr lang="es-CL" sz="3100" u="sng" dirty="0" smtClean="0">
                <a:latin typeface="Century Gothic" pitchFamily="34" charset="0"/>
              </a:rPr>
              <a:t>entrega en formato papel y digital</a:t>
            </a:r>
            <a:r>
              <a:rPr lang="es-CL" u="sng" dirty="0" smtClean="0">
                <a:latin typeface="Century Gothic" pitchFamily="34" charset="0"/>
              </a:rPr>
              <a:t>)</a:t>
            </a:r>
            <a:r>
              <a:rPr lang="es-CL" u="sng" dirty="0">
                <a:latin typeface="Century Gothic" pitchFamily="34" charset="0"/>
              </a:rPr>
              <a:t/>
            </a:r>
            <a:br>
              <a:rPr lang="es-CL" u="sng" dirty="0">
                <a:latin typeface="Century Gothic" pitchFamily="34" charset="0"/>
              </a:rPr>
            </a:b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3648" y="908720"/>
            <a:ext cx="6400800" cy="694928"/>
          </a:xfrm>
        </p:spPr>
        <p:txBody>
          <a:bodyPr>
            <a:noAutofit/>
          </a:bodyPr>
          <a:lstStyle/>
          <a:p>
            <a:r>
              <a:rPr lang="es-CL" sz="4800" b="1" dirty="0" smtClean="0">
                <a:solidFill>
                  <a:schemeClr val="tx1"/>
                </a:solidFill>
              </a:rPr>
              <a:t>ANEXO N° 3</a:t>
            </a:r>
            <a:endParaRPr lang="es-CL" sz="4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26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59" y="1340768"/>
            <a:ext cx="6223925" cy="4667944"/>
          </a:xfrm>
          <a:prstGeom prst="rect">
            <a:avLst/>
          </a:prstGeom>
        </p:spPr>
      </p:pic>
      <p:sp>
        <p:nvSpPr>
          <p:cNvPr id="4" name="3 CuadroTexto"/>
          <p:cNvSpPr txBox="1"/>
          <p:nvPr/>
        </p:nvSpPr>
        <p:spPr>
          <a:xfrm>
            <a:off x="611560" y="404664"/>
            <a:ext cx="60486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b="1" dirty="0" smtClean="0">
                <a:latin typeface="Century Gothic" pitchFamily="34" charset="0"/>
              </a:rPr>
              <a:t>FONDO DEL PATRIMONIO VERSIÓN </a:t>
            </a:r>
            <a:r>
              <a:rPr lang="es-CL" sz="1200" b="1" dirty="0" smtClean="0">
                <a:latin typeface="Century Gothic" pitchFamily="34" charset="0"/>
              </a:rPr>
              <a:t>2016</a:t>
            </a:r>
            <a:endParaRPr lang="es-CL" sz="1200" b="1" dirty="0" smtClean="0">
              <a:latin typeface="Century Gothic" pitchFamily="34" charset="0"/>
            </a:endParaRPr>
          </a:p>
          <a:p>
            <a:r>
              <a:rPr lang="es-CL" sz="1200" u="sng" dirty="0" smtClean="0">
                <a:latin typeface="Century Gothic" pitchFamily="34" charset="0"/>
              </a:rPr>
              <a:t>Instrucciones para confección de presentación </a:t>
            </a:r>
            <a:r>
              <a:rPr lang="es-CL" sz="1200" u="sng" dirty="0" err="1" smtClean="0">
                <a:latin typeface="Century Gothic" pitchFamily="34" charset="0"/>
              </a:rPr>
              <a:t>ppt</a:t>
            </a:r>
            <a:r>
              <a:rPr lang="es-CL" sz="1200" u="sng" dirty="0" smtClean="0">
                <a:latin typeface="Century Gothic" pitchFamily="34" charset="0"/>
              </a:rPr>
              <a:t>.</a:t>
            </a:r>
          </a:p>
          <a:p>
            <a:endParaRPr lang="es-CL" sz="1200" b="1" dirty="0" smtClean="0">
              <a:latin typeface="Century Gothic" pitchFamily="34" charset="0"/>
            </a:endParaRPr>
          </a:p>
          <a:p>
            <a:r>
              <a:rPr lang="es-CL" sz="1200" b="1" dirty="0" smtClean="0">
                <a:latin typeface="Century Gothic" pitchFamily="34" charset="0"/>
              </a:rPr>
              <a:t>DIAPOSITIVA 1</a:t>
            </a:r>
            <a:endParaRPr lang="es-CL" sz="1200" b="1" dirty="0">
              <a:latin typeface="Century Gothic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788024" y="332656"/>
            <a:ext cx="360040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900" dirty="0" smtClean="0">
                <a:latin typeface="Century Gothic" pitchFamily="34" charset="0"/>
              </a:rPr>
              <a:t>Indicar </a:t>
            </a:r>
            <a:r>
              <a:rPr lang="es-CL" sz="900" b="1" dirty="0">
                <a:latin typeface="Century Gothic" pitchFamily="34" charset="0"/>
              </a:rPr>
              <a:t>C</a:t>
            </a:r>
            <a:r>
              <a:rPr lang="es-CL" sz="900" b="1" dirty="0" smtClean="0">
                <a:latin typeface="Century Gothic" pitchFamily="34" charset="0"/>
              </a:rPr>
              <a:t>ategoría </a:t>
            </a:r>
            <a:r>
              <a:rPr lang="es-CL" sz="900" b="1" dirty="0">
                <a:latin typeface="Century Gothic" pitchFamily="34" charset="0"/>
              </a:rPr>
              <a:t>L</a:t>
            </a:r>
            <a:r>
              <a:rPr lang="es-CL" sz="900" b="1" dirty="0" smtClean="0">
                <a:latin typeface="Century Gothic" pitchFamily="34" charset="0"/>
              </a:rPr>
              <a:t>egal </a:t>
            </a:r>
            <a:r>
              <a:rPr lang="es-CL" sz="900" dirty="0" smtClean="0">
                <a:latin typeface="Century Gothic" pitchFamily="34" charset="0"/>
              </a:rPr>
              <a:t>del inmueble:</a:t>
            </a:r>
          </a:p>
          <a:p>
            <a:r>
              <a:rPr lang="es-CL" sz="900" dirty="0" smtClean="0">
                <a:latin typeface="Century Gothic" pitchFamily="34" charset="0"/>
              </a:rPr>
              <a:t>1.- Inmueble No Clasificado</a:t>
            </a:r>
          </a:p>
          <a:p>
            <a:r>
              <a:rPr lang="es-CL" sz="900" dirty="0" smtClean="0">
                <a:latin typeface="Century Gothic" pitchFamily="34" charset="0"/>
              </a:rPr>
              <a:t>2.- Inmueble de Conservación Histórica</a:t>
            </a:r>
          </a:p>
          <a:p>
            <a:r>
              <a:rPr lang="es-CL" sz="900" dirty="0" smtClean="0">
                <a:latin typeface="Century Gothic" pitchFamily="34" charset="0"/>
              </a:rPr>
              <a:t>3.- </a:t>
            </a:r>
            <a:r>
              <a:rPr lang="es-CL" sz="900" dirty="0">
                <a:latin typeface="Century Gothic" pitchFamily="34" charset="0"/>
              </a:rPr>
              <a:t>Inmueble inserto en Zona </a:t>
            </a:r>
            <a:r>
              <a:rPr lang="es-CL" sz="900" dirty="0" smtClean="0">
                <a:latin typeface="Century Gothic" pitchFamily="34" charset="0"/>
              </a:rPr>
              <a:t>de Conservación Histórica</a:t>
            </a:r>
          </a:p>
          <a:p>
            <a:r>
              <a:rPr lang="es-CL" sz="900" dirty="0">
                <a:latin typeface="Century Gothic" pitchFamily="34" charset="0"/>
              </a:rPr>
              <a:t>4</a:t>
            </a:r>
            <a:r>
              <a:rPr lang="es-CL" sz="900" dirty="0" smtClean="0">
                <a:latin typeface="Century Gothic" pitchFamily="34" charset="0"/>
              </a:rPr>
              <a:t>.- Monumento Histórico</a:t>
            </a:r>
          </a:p>
          <a:p>
            <a:r>
              <a:rPr lang="es-CL" sz="900" dirty="0" smtClean="0">
                <a:latin typeface="Century Gothic" pitchFamily="34" charset="0"/>
              </a:rPr>
              <a:t>5.- Inmueble inserto en Zona Típica</a:t>
            </a:r>
          </a:p>
          <a:p>
            <a:r>
              <a:rPr lang="es-CL" sz="900" dirty="0" smtClean="0">
                <a:latin typeface="Century Gothic" pitchFamily="34" charset="0"/>
              </a:rPr>
              <a:t>6.- </a:t>
            </a:r>
            <a:r>
              <a:rPr lang="es-CL" sz="900" dirty="0">
                <a:latin typeface="Century Gothic" pitchFamily="34" charset="0"/>
              </a:rPr>
              <a:t>Sitio del Patrimonio </a:t>
            </a:r>
            <a:r>
              <a:rPr lang="es-CL" sz="900" dirty="0" smtClean="0">
                <a:latin typeface="Century Gothic" pitchFamily="34" charset="0"/>
              </a:rPr>
              <a:t>Mundial de la UNESCO</a:t>
            </a:r>
            <a:endParaRPr lang="es-CL" sz="900" dirty="0">
              <a:latin typeface="Century Gothic" pitchFamily="34" charset="0"/>
            </a:endParaRPr>
          </a:p>
        </p:txBody>
      </p:sp>
      <p:cxnSp>
        <p:nvCxnSpPr>
          <p:cNvPr id="8" name="7 Conector recto de flecha"/>
          <p:cNvCxnSpPr/>
          <p:nvPr/>
        </p:nvCxnSpPr>
        <p:spPr>
          <a:xfrm flipH="1">
            <a:off x="3816042" y="1050995"/>
            <a:ext cx="1007986" cy="50579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 flipH="1">
            <a:off x="6300192" y="2636912"/>
            <a:ext cx="57606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12 CuadroTexto"/>
          <p:cNvSpPr txBox="1"/>
          <p:nvPr/>
        </p:nvSpPr>
        <p:spPr>
          <a:xfrm>
            <a:off x="6876256" y="1988840"/>
            <a:ext cx="21852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900" dirty="0" smtClean="0">
                <a:latin typeface="Century Gothic" pitchFamily="34" charset="0"/>
              </a:rPr>
              <a:t>Indicar  </a:t>
            </a:r>
            <a:r>
              <a:rPr lang="es-CL" sz="900" b="1" dirty="0">
                <a:latin typeface="Century Gothic" pitchFamily="34" charset="0"/>
              </a:rPr>
              <a:t>T</a:t>
            </a:r>
            <a:r>
              <a:rPr lang="es-CL" sz="900" b="1" dirty="0" smtClean="0">
                <a:latin typeface="Century Gothic" pitchFamily="34" charset="0"/>
              </a:rPr>
              <a:t>ipo de Intervención(es) </a:t>
            </a:r>
            <a:r>
              <a:rPr lang="es-CL" sz="900" dirty="0" smtClean="0">
                <a:latin typeface="Century Gothic" pitchFamily="34" charset="0"/>
              </a:rPr>
              <a:t>a realizar:</a:t>
            </a:r>
          </a:p>
          <a:p>
            <a:r>
              <a:rPr lang="es-CL" sz="900" dirty="0" smtClean="0">
                <a:latin typeface="Century Gothic" pitchFamily="34" charset="0"/>
              </a:rPr>
              <a:t>1.- </a:t>
            </a:r>
            <a:r>
              <a:rPr lang="es-CL" sz="900" dirty="0">
                <a:latin typeface="Century Gothic" pitchFamily="34" charset="0"/>
              </a:rPr>
              <a:t>Consolidación Estructural </a:t>
            </a:r>
          </a:p>
          <a:p>
            <a:r>
              <a:rPr lang="es-CL" sz="900" dirty="0" smtClean="0">
                <a:latin typeface="Century Gothic" pitchFamily="34" charset="0"/>
              </a:rPr>
              <a:t>2.- </a:t>
            </a:r>
            <a:r>
              <a:rPr lang="es-CL" sz="900" dirty="0">
                <a:latin typeface="Century Gothic" pitchFamily="34" charset="0"/>
              </a:rPr>
              <a:t>Restauración</a:t>
            </a:r>
          </a:p>
          <a:p>
            <a:r>
              <a:rPr lang="es-CL" sz="900" dirty="0" smtClean="0">
                <a:latin typeface="Century Gothic" pitchFamily="34" charset="0"/>
              </a:rPr>
              <a:t>3.- Rehabilitación</a:t>
            </a:r>
          </a:p>
          <a:p>
            <a:r>
              <a:rPr lang="es-CL" sz="900" dirty="0" smtClean="0">
                <a:latin typeface="Century Gothic" pitchFamily="34" charset="0"/>
              </a:rPr>
              <a:t>4.- Otro</a:t>
            </a:r>
            <a:endParaRPr lang="es-CL" sz="900" dirty="0">
              <a:latin typeface="Century Gothic" pitchFamily="34" charset="0"/>
            </a:endParaRPr>
          </a:p>
        </p:txBody>
      </p:sp>
      <p:cxnSp>
        <p:nvCxnSpPr>
          <p:cNvPr id="15" name="14 Conector recto de flecha"/>
          <p:cNvCxnSpPr/>
          <p:nvPr/>
        </p:nvCxnSpPr>
        <p:spPr>
          <a:xfrm flipH="1">
            <a:off x="6300192" y="3131676"/>
            <a:ext cx="670284" cy="568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17 CuadroTexto"/>
          <p:cNvSpPr txBox="1"/>
          <p:nvPr/>
        </p:nvSpPr>
        <p:spPr>
          <a:xfrm>
            <a:off x="6923264" y="2987660"/>
            <a:ext cx="2185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900" dirty="0" smtClean="0">
                <a:latin typeface="Century Gothic" pitchFamily="34" charset="0"/>
              </a:rPr>
              <a:t>Indicar  </a:t>
            </a:r>
            <a:r>
              <a:rPr lang="es-CL" sz="900" b="1" dirty="0" smtClean="0">
                <a:latin typeface="Century Gothic" pitchFamily="34" charset="0"/>
              </a:rPr>
              <a:t>Nombre</a:t>
            </a:r>
            <a:r>
              <a:rPr lang="es-CL" sz="900" dirty="0" smtClean="0">
                <a:latin typeface="Century Gothic" pitchFamily="34" charset="0"/>
              </a:rPr>
              <a:t> particular del inmueble.</a:t>
            </a:r>
            <a:endParaRPr lang="es-CL" sz="900" dirty="0">
              <a:latin typeface="Century Gothic" pitchFamily="34" charset="0"/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6923264" y="3491716"/>
            <a:ext cx="1753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900" dirty="0" smtClean="0">
                <a:latin typeface="Century Gothic" pitchFamily="34" charset="0"/>
              </a:rPr>
              <a:t>Indicar  </a:t>
            </a:r>
            <a:r>
              <a:rPr lang="es-CL" sz="900" b="1" dirty="0" smtClean="0">
                <a:latin typeface="Century Gothic" pitchFamily="34" charset="0"/>
              </a:rPr>
              <a:t>Comuna</a:t>
            </a:r>
            <a:r>
              <a:rPr lang="es-CL" sz="900" dirty="0" smtClean="0">
                <a:latin typeface="Century Gothic" pitchFamily="34" charset="0"/>
              </a:rPr>
              <a:t> en la que se encuentra el inmueble.</a:t>
            </a:r>
            <a:endParaRPr lang="es-CL" sz="900" dirty="0">
              <a:latin typeface="Century Gothic" pitchFamily="34" charset="0"/>
            </a:endParaRPr>
          </a:p>
        </p:txBody>
      </p:sp>
      <p:cxnSp>
        <p:nvCxnSpPr>
          <p:cNvPr id="22" name="21 Conector recto de flecha"/>
          <p:cNvCxnSpPr/>
          <p:nvPr/>
        </p:nvCxnSpPr>
        <p:spPr>
          <a:xfrm flipH="1">
            <a:off x="6300192" y="3639343"/>
            <a:ext cx="67028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26 Conector recto de flecha"/>
          <p:cNvCxnSpPr/>
          <p:nvPr/>
        </p:nvCxnSpPr>
        <p:spPr>
          <a:xfrm flipH="1">
            <a:off x="6372200" y="4350296"/>
            <a:ext cx="59827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28 CuadroTexto"/>
          <p:cNvSpPr txBox="1"/>
          <p:nvPr/>
        </p:nvSpPr>
        <p:spPr>
          <a:xfrm>
            <a:off x="6923264" y="4206280"/>
            <a:ext cx="2185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900" dirty="0" smtClean="0">
                <a:latin typeface="Century Gothic" pitchFamily="34" charset="0"/>
              </a:rPr>
              <a:t>Indicar  </a:t>
            </a:r>
            <a:r>
              <a:rPr lang="es-CL" sz="900" b="1" dirty="0" smtClean="0">
                <a:latin typeface="Century Gothic" pitchFamily="34" charset="0"/>
              </a:rPr>
              <a:t>Presupuesto Total</a:t>
            </a:r>
            <a:r>
              <a:rPr lang="es-CL" sz="900" dirty="0" smtClean="0">
                <a:latin typeface="Century Gothic" pitchFamily="34" charset="0"/>
              </a:rPr>
              <a:t> del proyecto</a:t>
            </a:r>
            <a:endParaRPr lang="es-CL" sz="900" dirty="0">
              <a:latin typeface="Century Gothic" pitchFamily="34" charset="0"/>
            </a:endParaRPr>
          </a:p>
        </p:txBody>
      </p:sp>
      <p:cxnSp>
        <p:nvCxnSpPr>
          <p:cNvPr id="32" name="31 Conector recto de flecha"/>
          <p:cNvCxnSpPr/>
          <p:nvPr/>
        </p:nvCxnSpPr>
        <p:spPr>
          <a:xfrm flipH="1">
            <a:off x="6372200" y="4797152"/>
            <a:ext cx="60985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32 CuadroTexto"/>
          <p:cNvSpPr txBox="1"/>
          <p:nvPr/>
        </p:nvSpPr>
        <p:spPr>
          <a:xfrm>
            <a:off x="6934842" y="4653136"/>
            <a:ext cx="218524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900" dirty="0" smtClean="0">
                <a:latin typeface="Century Gothic" pitchFamily="34" charset="0"/>
              </a:rPr>
              <a:t>Indicar  </a:t>
            </a:r>
            <a:r>
              <a:rPr lang="es-CL" sz="900" b="1" dirty="0" smtClean="0">
                <a:latin typeface="Century Gothic" pitchFamily="34" charset="0"/>
              </a:rPr>
              <a:t>Monto solicitado al CNCA</a:t>
            </a:r>
            <a:endParaRPr lang="es-CL" sz="900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88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40768"/>
            <a:ext cx="6223924" cy="4667943"/>
          </a:xfrm>
          <a:prstGeom prst="rect">
            <a:avLst/>
          </a:prstGeom>
        </p:spPr>
      </p:pic>
      <p:sp>
        <p:nvSpPr>
          <p:cNvPr id="4" name="3 CuadroTexto"/>
          <p:cNvSpPr txBox="1"/>
          <p:nvPr/>
        </p:nvSpPr>
        <p:spPr>
          <a:xfrm>
            <a:off x="611560" y="404664"/>
            <a:ext cx="60486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b="1" dirty="0" smtClean="0">
                <a:latin typeface="Century Gothic" pitchFamily="34" charset="0"/>
              </a:rPr>
              <a:t>FONDO DEL PATRIMONIO VERSIÓN </a:t>
            </a:r>
            <a:r>
              <a:rPr lang="es-CL" sz="1200" b="1" dirty="0" smtClean="0">
                <a:latin typeface="Century Gothic" pitchFamily="34" charset="0"/>
              </a:rPr>
              <a:t>2016</a:t>
            </a:r>
            <a:endParaRPr lang="es-CL" sz="1200" b="1" dirty="0" smtClean="0">
              <a:latin typeface="Century Gothic" pitchFamily="34" charset="0"/>
            </a:endParaRPr>
          </a:p>
          <a:p>
            <a:r>
              <a:rPr lang="es-CL" sz="1200" u="sng" dirty="0" smtClean="0">
                <a:latin typeface="Century Gothic" pitchFamily="34" charset="0"/>
              </a:rPr>
              <a:t>Instrucciones para confección de presentación power point</a:t>
            </a:r>
          </a:p>
          <a:p>
            <a:endParaRPr lang="es-CL" sz="1200" u="sng" dirty="0">
              <a:latin typeface="Century Gothic" pitchFamily="34" charset="0"/>
            </a:endParaRPr>
          </a:p>
          <a:p>
            <a:r>
              <a:rPr lang="es-CL" sz="1200" b="1" dirty="0" smtClean="0">
                <a:latin typeface="Century Gothic" pitchFamily="34" charset="0"/>
              </a:rPr>
              <a:t>DIAPOSITIVA 2</a:t>
            </a:r>
            <a:endParaRPr lang="es-CL" sz="1200" u="sng" dirty="0">
              <a:latin typeface="Century Gothic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7020272" y="190754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900" b="1" dirty="0" smtClean="0">
                <a:latin typeface="Century Gothic" pitchFamily="34" charset="0"/>
              </a:rPr>
              <a:t>Arquitecto original </a:t>
            </a:r>
            <a:r>
              <a:rPr lang="es-CL" sz="900" dirty="0" smtClean="0">
                <a:latin typeface="Century Gothic" pitchFamily="34" charset="0"/>
              </a:rPr>
              <a:t>del edificio.</a:t>
            </a:r>
            <a:endParaRPr lang="es-CL" sz="900" dirty="0">
              <a:latin typeface="Century Gothic" pitchFamily="34" charset="0"/>
            </a:endParaRPr>
          </a:p>
        </p:txBody>
      </p:sp>
      <p:cxnSp>
        <p:nvCxnSpPr>
          <p:cNvPr id="12" name="11 Conector recto de flecha"/>
          <p:cNvCxnSpPr/>
          <p:nvPr/>
        </p:nvCxnSpPr>
        <p:spPr>
          <a:xfrm flipH="1">
            <a:off x="6300192" y="2060848"/>
            <a:ext cx="72008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12 CuadroTexto"/>
          <p:cNvSpPr txBox="1"/>
          <p:nvPr/>
        </p:nvSpPr>
        <p:spPr>
          <a:xfrm>
            <a:off x="7020272" y="2780928"/>
            <a:ext cx="1753192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900" dirty="0" smtClean="0">
                <a:latin typeface="Century Gothic" pitchFamily="34" charset="0"/>
              </a:rPr>
              <a:t>Indicar el </a:t>
            </a:r>
            <a:r>
              <a:rPr lang="es-CL" sz="900" b="1" dirty="0" smtClean="0">
                <a:latin typeface="Century Gothic" pitchFamily="34" charset="0"/>
              </a:rPr>
              <a:t>valor primordial</a:t>
            </a:r>
            <a:r>
              <a:rPr lang="es-CL" sz="900" dirty="0" smtClean="0">
                <a:latin typeface="Century Gothic" pitchFamily="34" charset="0"/>
              </a:rPr>
              <a:t>, es decir, el principal valor o atributo del inmueble, aquel que prevalece por sobre los demás y que justifica el otorgamiento del fondo.  </a:t>
            </a:r>
            <a:endParaRPr lang="es-CL" sz="900" dirty="0">
              <a:latin typeface="Century Gothic" pitchFamily="34" charset="0"/>
            </a:endParaRPr>
          </a:p>
        </p:txBody>
      </p:sp>
      <p:cxnSp>
        <p:nvCxnSpPr>
          <p:cNvPr id="22" name="21 Conector recto de flecha"/>
          <p:cNvCxnSpPr/>
          <p:nvPr/>
        </p:nvCxnSpPr>
        <p:spPr>
          <a:xfrm flipH="1">
            <a:off x="6300192" y="2348880"/>
            <a:ext cx="72008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23 Conector recto de flecha"/>
          <p:cNvCxnSpPr/>
          <p:nvPr/>
        </p:nvCxnSpPr>
        <p:spPr>
          <a:xfrm flipH="1">
            <a:off x="6300192" y="2636912"/>
            <a:ext cx="72008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32 CuadroTexto"/>
          <p:cNvSpPr txBox="1"/>
          <p:nvPr/>
        </p:nvSpPr>
        <p:spPr>
          <a:xfrm>
            <a:off x="7020272" y="2204864"/>
            <a:ext cx="158417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900" b="1" dirty="0" smtClean="0">
                <a:latin typeface="Century Gothic" pitchFamily="34" charset="0"/>
              </a:rPr>
              <a:t>Año de construcción</a:t>
            </a:r>
            <a:r>
              <a:rPr lang="es-CL" sz="900" dirty="0" smtClean="0">
                <a:latin typeface="Century Gothic" pitchFamily="34" charset="0"/>
              </a:rPr>
              <a:t>.</a:t>
            </a:r>
            <a:endParaRPr lang="es-CL" sz="900" dirty="0">
              <a:latin typeface="Century Gothic" pitchFamily="34" charset="0"/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7020272" y="2492896"/>
            <a:ext cx="17281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900" b="1" dirty="0" smtClean="0">
                <a:latin typeface="Century Gothic" pitchFamily="34" charset="0"/>
              </a:rPr>
              <a:t>Sistema constructivo</a:t>
            </a:r>
            <a:r>
              <a:rPr lang="es-CL" sz="900" dirty="0" smtClean="0">
                <a:latin typeface="Century Gothic" pitchFamily="34" charset="0"/>
              </a:rPr>
              <a:t>.</a:t>
            </a:r>
            <a:endParaRPr lang="es-CL" sz="900" dirty="0">
              <a:latin typeface="Century Gothic" pitchFamily="34" charset="0"/>
            </a:endParaRPr>
          </a:p>
        </p:txBody>
      </p:sp>
      <p:cxnSp>
        <p:nvCxnSpPr>
          <p:cNvPr id="48" name="47 Conector recto de flecha"/>
          <p:cNvCxnSpPr/>
          <p:nvPr/>
        </p:nvCxnSpPr>
        <p:spPr>
          <a:xfrm flipH="1">
            <a:off x="6372200" y="2906653"/>
            <a:ext cx="64807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61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40768"/>
            <a:ext cx="6223924" cy="4667943"/>
          </a:xfrm>
          <a:prstGeom prst="rect">
            <a:avLst/>
          </a:prstGeom>
        </p:spPr>
      </p:pic>
      <p:sp>
        <p:nvSpPr>
          <p:cNvPr id="4" name="3 CuadroTexto"/>
          <p:cNvSpPr txBox="1"/>
          <p:nvPr/>
        </p:nvSpPr>
        <p:spPr>
          <a:xfrm>
            <a:off x="611560" y="404664"/>
            <a:ext cx="60486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b="1" dirty="0" smtClean="0">
                <a:latin typeface="Century Gothic" pitchFamily="34" charset="0"/>
              </a:rPr>
              <a:t>FONDO DEL PATRIMONIO VERSIÓN </a:t>
            </a:r>
            <a:r>
              <a:rPr lang="es-CL" sz="1200" b="1" dirty="0" smtClean="0">
                <a:latin typeface="Century Gothic" pitchFamily="34" charset="0"/>
              </a:rPr>
              <a:t>2016</a:t>
            </a:r>
            <a:endParaRPr lang="es-CL" sz="1200" b="1" dirty="0" smtClean="0">
              <a:latin typeface="Century Gothic" pitchFamily="34" charset="0"/>
            </a:endParaRPr>
          </a:p>
          <a:p>
            <a:r>
              <a:rPr lang="es-CL" sz="1200" u="sng" dirty="0" smtClean="0">
                <a:latin typeface="Century Gothic" pitchFamily="34" charset="0"/>
              </a:rPr>
              <a:t>Instrucciones para confección de presentación power point</a:t>
            </a:r>
          </a:p>
          <a:p>
            <a:endParaRPr lang="es-CL" sz="1200" u="sng" dirty="0">
              <a:latin typeface="Century Gothic" pitchFamily="34" charset="0"/>
            </a:endParaRPr>
          </a:p>
          <a:p>
            <a:r>
              <a:rPr lang="es-CL" sz="1200" b="1" dirty="0" smtClean="0">
                <a:latin typeface="Century Gothic" pitchFamily="34" charset="0"/>
              </a:rPr>
              <a:t>DIAPOSITIVA 3</a:t>
            </a:r>
            <a:endParaRPr lang="es-CL" sz="1200" u="sng" dirty="0">
              <a:latin typeface="Century Gothic" pitchFamily="34" charset="0"/>
            </a:endParaRPr>
          </a:p>
        </p:txBody>
      </p:sp>
      <p:cxnSp>
        <p:nvCxnSpPr>
          <p:cNvPr id="12" name="11 Conector recto de flecha"/>
          <p:cNvCxnSpPr/>
          <p:nvPr/>
        </p:nvCxnSpPr>
        <p:spPr>
          <a:xfrm flipH="1">
            <a:off x="6300194" y="2132856"/>
            <a:ext cx="72007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12 CuadroTexto"/>
          <p:cNvSpPr txBox="1"/>
          <p:nvPr/>
        </p:nvSpPr>
        <p:spPr>
          <a:xfrm>
            <a:off x="7020272" y="1988840"/>
            <a:ext cx="187220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900" dirty="0" smtClean="0">
                <a:latin typeface="Century Gothic" pitchFamily="34" charset="0"/>
              </a:rPr>
              <a:t>Explicar la </a:t>
            </a:r>
            <a:r>
              <a:rPr lang="es-CL" sz="900" b="1" dirty="0">
                <a:latin typeface="Century Gothic" pitchFamily="34" charset="0"/>
              </a:rPr>
              <a:t>P</a:t>
            </a:r>
            <a:r>
              <a:rPr lang="es-CL" sz="900" b="1" dirty="0" smtClean="0">
                <a:latin typeface="Century Gothic" pitchFamily="34" charset="0"/>
              </a:rPr>
              <a:t>ropuesta </a:t>
            </a:r>
            <a:r>
              <a:rPr lang="es-CL" sz="900" b="1" dirty="0">
                <a:latin typeface="Century Gothic" pitchFamily="34" charset="0"/>
              </a:rPr>
              <a:t>A</a:t>
            </a:r>
            <a:r>
              <a:rPr lang="es-CL" sz="900" b="1" dirty="0" smtClean="0">
                <a:latin typeface="Century Gothic" pitchFamily="34" charset="0"/>
              </a:rPr>
              <a:t>rquitectónica en relación al análisis crítico del inmueble</a:t>
            </a:r>
            <a:r>
              <a:rPr lang="es-CL" sz="900" dirty="0">
                <a:latin typeface="Century Gothic" pitchFamily="34" charset="0"/>
              </a:rPr>
              <a:t> </a:t>
            </a:r>
            <a:r>
              <a:rPr lang="es-CL" sz="900" dirty="0" smtClean="0">
                <a:latin typeface="Century Gothic" pitchFamily="34" charset="0"/>
              </a:rPr>
              <a:t>(en </a:t>
            </a:r>
            <a:r>
              <a:rPr lang="es-CL" sz="900" dirty="0">
                <a:latin typeface="Century Gothic" pitchFamily="34" charset="0"/>
              </a:rPr>
              <a:t>términos  espaciales, materiales y </a:t>
            </a:r>
            <a:r>
              <a:rPr lang="es-CL" sz="900" dirty="0" smtClean="0">
                <a:latin typeface="Century Gothic" pitchFamily="34" charset="0"/>
              </a:rPr>
              <a:t>funcionales)</a:t>
            </a:r>
            <a:endParaRPr lang="es-CL" sz="900" dirty="0">
              <a:latin typeface="Century Gothic" pitchFamily="34" charset="0"/>
            </a:endParaRPr>
          </a:p>
        </p:txBody>
      </p:sp>
      <p:cxnSp>
        <p:nvCxnSpPr>
          <p:cNvPr id="16" name="15 Conector recto de flecha"/>
          <p:cNvCxnSpPr/>
          <p:nvPr/>
        </p:nvCxnSpPr>
        <p:spPr>
          <a:xfrm flipH="1">
            <a:off x="6372200" y="3322875"/>
            <a:ext cx="648072" cy="38561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16 CuadroTexto"/>
          <p:cNvSpPr txBox="1"/>
          <p:nvPr/>
        </p:nvSpPr>
        <p:spPr>
          <a:xfrm>
            <a:off x="7020272" y="3068960"/>
            <a:ext cx="17531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900" dirty="0" smtClean="0">
                <a:latin typeface="Century Gothic" pitchFamily="34" charset="0"/>
              </a:rPr>
              <a:t>Presentar selección de </a:t>
            </a:r>
            <a:r>
              <a:rPr lang="es-CL" sz="900" b="1" dirty="0" smtClean="0">
                <a:latin typeface="Century Gothic" pitchFamily="34" charset="0"/>
              </a:rPr>
              <a:t>planimetría e imágenes  </a:t>
            </a:r>
            <a:r>
              <a:rPr lang="es-CL" sz="900" dirty="0" smtClean="0">
                <a:latin typeface="Century Gothic" pitchFamily="34" charset="0"/>
              </a:rPr>
              <a:t>relevantes.</a:t>
            </a:r>
            <a:endParaRPr lang="es-CL" sz="900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730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215</Words>
  <Application>Microsoft Office PowerPoint</Application>
  <PresentationFormat>Presentación en pantalla (4:3)</PresentationFormat>
  <Paragraphs>36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4</vt:i4>
      </vt:variant>
    </vt:vector>
  </HeadingPairs>
  <TitlesOfParts>
    <vt:vector size="6" baseType="lpstr">
      <vt:lpstr>Tema de Office</vt:lpstr>
      <vt:lpstr>1_Office Theme</vt:lpstr>
      <vt:lpstr>FONDO DEL PATRIMONIO CONVOCATORIA 2015 Instrucciones para confección de presentación.  (máximo 10 diapositivas. entrega en formato papel y digital) 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Sofia Alejandra Ayala Santander</dc:creator>
  <cp:lastModifiedBy>David Araya Reyes</cp:lastModifiedBy>
  <cp:revision>34</cp:revision>
  <cp:lastPrinted>2015-02-13T14:48:41Z</cp:lastPrinted>
  <dcterms:created xsi:type="dcterms:W3CDTF">2013-01-25T13:10:59Z</dcterms:created>
  <dcterms:modified xsi:type="dcterms:W3CDTF">2016-02-09T12:50:03Z</dcterms:modified>
</cp:coreProperties>
</file>