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5"/>
  </p:notesMasterIdLst>
  <p:sldIdLst>
    <p:sldId id="268" r:id="rId2"/>
    <p:sldId id="256" r:id="rId3"/>
    <p:sldId id="257" r:id="rId4"/>
    <p:sldId id="258" r:id="rId5"/>
    <p:sldId id="259" r:id="rId6"/>
    <p:sldId id="260" r:id="rId7"/>
    <p:sldId id="261" r:id="rId8"/>
    <p:sldId id="262" r:id="rId9"/>
    <p:sldId id="263" r:id="rId10"/>
    <p:sldId id="264" r:id="rId11"/>
    <p:sldId id="265" r:id="rId12"/>
    <p:sldId id="266" r:id="rId13"/>
    <p:sldId id="267" r:id="rId14"/>
  </p:sldIdLst>
  <p:sldSz cx="9144000" cy="6858000" type="screen4x3"/>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9" roundtripDataSignature="AMtx7mh2Jjmf0ZzXlCagVtwUsFsLW9ZUC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7837052-7EF2-43F9-959E-C869F92FADD6}">
  <a:tblStyle styleId="{B7837052-7EF2-43F9-959E-C869F92FADD6}"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DFCA73D4-D2FB-4533-9ABA-45806E1D5B8B}" styleName="Table_1">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rgbClr val="FFFFFF"/>
      </a:tcTxStyle>
      <a:tcStyle>
        <a:tcBdr/>
        <a:fill>
          <a:solidFill>
            <a:srgbClr val="4F81BD"/>
          </a:solidFill>
        </a:fill>
      </a:tcStyle>
    </a:lastCol>
    <a:firstCol>
      <a:tcTxStyle b="on" i="off">
        <a:font>
          <a:latin typeface="Calibri"/>
          <a:ea typeface="Calibri"/>
          <a:cs typeface="Calibri"/>
        </a:font>
        <a:srgbClr val="FFFFFF"/>
      </a:tcTxStyle>
      <a:tcStyle>
        <a:tcBdr/>
        <a:fill>
          <a:solidFill>
            <a:srgbClr val="4F81BD"/>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4F81BD"/>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4F81BD"/>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0" d="100"/>
          <a:sy n="70" d="100"/>
        </p:scale>
        <p:origin x="1386"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slide" Target="slides/slide9.xml"/><Relationship Id="rId19"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6332"/>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50443" y="0"/>
            <a:ext cx="2945659" cy="496332"/>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3"/>
            <a:ext cx="2945659" cy="49633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CL"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8859163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ondosdecultura.cl/wp-content/uploads/2018/09/bases-teatro-danza-circo-itinerante-2019.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ondosdecultura.cl/wp-content/uploads/2018/09/bases-teatro-danza-circo-itinerante-2019.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ondosdecultura.cl/wp-content/uploads/2018/09/bases-teatro-danza-circo-itinerante-2019.pdf"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ondosdecultura.cl/wp-content/uploads/2018/09/bases-teatro-danza-circo-itinerante-2019.pdf"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L"/>
              <a:t>2</a:t>
            </a:fld>
            <a:endParaRPr/>
          </a:p>
        </p:txBody>
      </p:sp>
    </p:spTree>
    <p:extLst>
      <p:ext uri="{BB962C8B-B14F-4D97-AF65-F5344CB8AC3E}">
        <p14:creationId xmlns:p14="http://schemas.microsoft.com/office/powerpoint/2010/main" val="2967675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780cb39094_0_1: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780cb39094_0_1:notes"/>
          <p:cNvSpPr txBox="1">
            <a:spLocks noGrp="1"/>
          </p:cNvSpPr>
          <p:nvPr>
            <p:ph type="body" idx="1"/>
          </p:nvPr>
        </p:nvSpPr>
        <p:spPr>
          <a:xfrm>
            <a:off x="679768" y="4715153"/>
            <a:ext cx="5438100" cy="44670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0" name="Google Shape;150;g780cb39094_0_1:notes"/>
          <p:cNvSpPr txBox="1">
            <a:spLocks noGrp="1"/>
          </p:cNvSpPr>
          <p:nvPr>
            <p:ph type="sldNum" idx="12"/>
          </p:nvPr>
        </p:nvSpPr>
        <p:spPr>
          <a:xfrm>
            <a:off x="3850443" y="9428583"/>
            <a:ext cx="2945700" cy="496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L"/>
              <a:t>11</a:t>
            </a:fld>
            <a:endParaRPr/>
          </a:p>
        </p:txBody>
      </p:sp>
    </p:spTree>
    <p:extLst>
      <p:ext uri="{BB962C8B-B14F-4D97-AF65-F5344CB8AC3E}">
        <p14:creationId xmlns:p14="http://schemas.microsoft.com/office/powerpoint/2010/main" val="66448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87fccc9e88_0_11: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87fccc9e88_0_11:notes"/>
          <p:cNvSpPr txBox="1">
            <a:spLocks noGrp="1"/>
          </p:cNvSpPr>
          <p:nvPr>
            <p:ph type="body" idx="1"/>
          </p:nvPr>
        </p:nvSpPr>
        <p:spPr>
          <a:xfrm>
            <a:off x="679768" y="4715153"/>
            <a:ext cx="5438100" cy="44670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57" name="Google Shape;157;g87fccc9e88_0_11:notes"/>
          <p:cNvSpPr txBox="1">
            <a:spLocks noGrp="1"/>
          </p:cNvSpPr>
          <p:nvPr>
            <p:ph type="sldNum" idx="12"/>
          </p:nvPr>
        </p:nvSpPr>
        <p:spPr>
          <a:xfrm>
            <a:off x="3850443" y="9428583"/>
            <a:ext cx="2945700" cy="496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L"/>
              <a:t>12</a:t>
            </a:fld>
            <a:endParaRPr/>
          </a:p>
        </p:txBody>
      </p:sp>
    </p:spTree>
    <p:extLst>
      <p:ext uri="{BB962C8B-B14F-4D97-AF65-F5344CB8AC3E}">
        <p14:creationId xmlns:p14="http://schemas.microsoft.com/office/powerpoint/2010/main" val="36947946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776183e471_0_1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776183e471_0_11:notes"/>
          <p:cNvSpPr txBox="1">
            <a:spLocks noGrp="1"/>
          </p:cNvSpPr>
          <p:nvPr>
            <p:ph type="body" idx="1"/>
          </p:nvPr>
        </p:nvSpPr>
        <p:spPr>
          <a:xfrm>
            <a:off x="679768" y="4715153"/>
            <a:ext cx="5438100" cy="44670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64" name="Google Shape;164;g776183e471_0_11:notes"/>
          <p:cNvSpPr txBox="1">
            <a:spLocks noGrp="1"/>
          </p:cNvSpPr>
          <p:nvPr>
            <p:ph type="sldNum" idx="12"/>
          </p:nvPr>
        </p:nvSpPr>
        <p:spPr>
          <a:xfrm>
            <a:off x="3850443" y="9428583"/>
            <a:ext cx="2945700" cy="496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L"/>
              <a:t>13</a:t>
            </a:fld>
            <a:endParaRPr/>
          </a:p>
        </p:txBody>
      </p:sp>
    </p:spTree>
    <p:extLst>
      <p:ext uri="{BB962C8B-B14F-4D97-AF65-F5344CB8AC3E}">
        <p14:creationId xmlns:p14="http://schemas.microsoft.com/office/powerpoint/2010/main" val="1564305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2: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s-CL" sz="1000" u="sng">
                <a:solidFill>
                  <a:schemeClr val="hlink"/>
                </a:solidFill>
                <a:latin typeface="Arial"/>
                <a:ea typeface="Arial"/>
                <a:cs typeface="Arial"/>
                <a:sym typeface="Arial"/>
                <a:hlinkClick r:id="rId3"/>
              </a:rPr>
              <a:t>https://www.fondosdecultura.cl/wp-content/uploads/2018/09/bases-teatro-danza-circo-itinerante-2019.pdf</a:t>
            </a:r>
            <a:endParaRPr sz="1000">
              <a:latin typeface="Arial"/>
              <a:ea typeface="Arial"/>
              <a:cs typeface="Arial"/>
              <a:sym typeface="Arial"/>
            </a:endParaRPr>
          </a:p>
          <a:p>
            <a:pPr marL="0" lvl="0" indent="0" algn="l" rtl="0">
              <a:spcBef>
                <a:spcPts val="0"/>
              </a:spcBef>
              <a:spcAft>
                <a:spcPts val="0"/>
              </a:spcAft>
              <a:buNone/>
            </a:pPr>
            <a:endParaRPr sz="1000">
              <a:latin typeface="Arial"/>
              <a:ea typeface="Arial"/>
              <a:cs typeface="Arial"/>
              <a:sym typeface="Arial"/>
            </a:endParaRPr>
          </a:p>
        </p:txBody>
      </p:sp>
      <p:sp>
        <p:nvSpPr>
          <p:cNvPr id="95" name="Google Shape;95;p2: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L">
                <a:solidFill>
                  <a:srgbClr val="000000"/>
                </a:solidFill>
              </a:rPr>
              <a:t>3</a:t>
            </a:fld>
            <a:endParaRPr>
              <a:solidFill>
                <a:srgbClr val="000000"/>
              </a:solidFill>
            </a:endParaRPr>
          </a:p>
        </p:txBody>
      </p:sp>
    </p:spTree>
    <p:extLst>
      <p:ext uri="{BB962C8B-B14F-4D97-AF65-F5344CB8AC3E}">
        <p14:creationId xmlns:p14="http://schemas.microsoft.com/office/powerpoint/2010/main" val="30981328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780cb39094_0_7: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g780cb39094_0_7: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CL" sz="1000" u="sng">
                <a:solidFill>
                  <a:schemeClr val="hlink"/>
                </a:solidFill>
                <a:latin typeface="Arial"/>
                <a:ea typeface="Arial"/>
                <a:cs typeface="Arial"/>
                <a:sym typeface="Arial"/>
                <a:hlinkClick r:id="rId3"/>
              </a:rPr>
              <a:t>https://www.fondosdecultura.cl/wp-content/uploads/2018/09/bases-teatro-danza-circo-itinerante-2019.pdf</a:t>
            </a:r>
            <a:endParaRPr sz="1000">
              <a:latin typeface="Arial"/>
              <a:ea typeface="Arial"/>
              <a:cs typeface="Arial"/>
              <a:sym typeface="Arial"/>
            </a:endParaRPr>
          </a:p>
          <a:p>
            <a:pPr marL="0" lvl="0" indent="0" algn="l" rtl="0">
              <a:spcBef>
                <a:spcPts val="0"/>
              </a:spcBef>
              <a:spcAft>
                <a:spcPts val="0"/>
              </a:spcAft>
              <a:buNone/>
            </a:pPr>
            <a:endParaRPr sz="1000">
              <a:latin typeface="Arial"/>
              <a:ea typeface="Arial"/>
              <a:cs typeface="Arial"/>
              <a:sym typeface="Arial"/>
            </a:endParaRPr>
          </a:p>
        </p:txBody>
      </p:sp>
      <p:sp>
        <p:nvSpPr>
          <p:cNvPr id="102" name="Google Shape;102;g780cb39094_0_7: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L">
                <a:solidFill>
                  <a:srgbClr val="000000"/>
                </a:solidFill>
              </a:rPr>
              <a:t>4</a:t>
            </a:fld>
            <a:endParaRPr>
              <a:solidFill>
                <a:srgbClr val="000000"/>
              </a:solidFill>
            </a:endParaRPr>
          </a:p>
        </p:txBody>
      </p:sp>
    </p:spTree>
    <p:extLst>
      <p:ext uri="{BB962C8B-B14F-4D97-AF65-F5344CB8AC3E}">
        <p14:creationId xmlns:p14="http://schemas.microsoft.com/office/powerpoint/2010/main" val="2201324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91649a8c6a_0_0: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g91649a8c6a_0_0: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CL" sz="1000" u="sng">
                <a:solidFill>
                  <a:schemeClr val="hlink"/>
                </a:solidFill>
                <a:latin typeface="Arial"/>
                <a:ea typeface="Arial"/>
                <a:cs typeface="Arial"/>
                <a:sym typeface="Arial"/>
                <a:hlinkClick r:id="rId3"/>
              </a:rPr>
              <a:t>https://www.fondosdecultura.cl/wp-content/uploads/2018/09/bases-teatro-danza-circo-itinerante-2019.pdf</a:t>
            </a:r>
            <a:endParaRPr sz="1000">
              <a:latin typeface="Arial"/>
              <a:ea typeface="Arial"/>
              <a:cs typeface="Arial"/>
              <a:sym typeface="Arial"/>
            </a:endParaRPr>
          </a:p>
          <a:p>
            <a:pPr marL="0" lvl="0" indent="0" algn="l" rtl="0">
              <a:spcBef>
                <a:spcPts val="0"/>
              </a:spcBef>
              <a:spcAft>
                <a:spcPts val="0"/>
              </a:spcAft>
              <a:buNone/>
            </a:pPr>
            <a:endParaRPr sz="1000">
              <a:latin typeface="Arial"/>
              <a:ea typeface="Arial"/>
              <a:cs typeface="Arial"/>
              <a:sym typeface="Arial"/>
            </a:endParaRPr>
          </a:p>
        </p:txBody>
      </p:sp>
      <p:sp>
        <p:nvSpPr>
          <p:cNvPr id="109" name="Google Shape;109;g91649a8c6a_0_0: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L">
                <a:solidFill>
                  <a:srgbClr val="000000"/>
                </a:solidFill>
              </a:rPr>
              <a:t>5</a:t>
            </a:fld>
            <a:endParaRPr>
              <a:solidFill>
                <a:srgbClr val="000000"/>
              </a:solidFill>
            </a:endParaRPr>
          </a:p>
        </p:txBody>
      </p:sp>
    </p:spTree>
    <p:extLst>
      <p:ext uri="{BB962C8B-B14F-4D97-AF65-F5344CB8AC3E}">
        <p14:creationId xmlns:p14="http://schemas.microsoft.com/office/powerpoint/2010/main" val="2047440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91649a8c6a_0_12: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g91649a8c6a_0_12:notes"/>
          <p:cNvSpPr txBox="1">
            <a:spLocks noGrp="1"/>
          </p:cNvSpPr>
          <p:nvPr>
            <p:ph type="body" idx="1"/>
          </p:nvPr>
        </p:nvSpPr>
        <p:spPr>
          <a:xfrm>
            <a:off x="679768" y="4715153"/>
            <a:ext cx="5438100" cy="4467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CL" sz="1000" u="sng">
                <a:solidFill>
                  <a:schemeClr val="hlink"/>
                </a:solidFill>
                <a:latin typeface="Arial"/>
                <a:ea typeface="Arial"/>
                <a:cs typeface="Arial"/>
                <a:sym typeface="Arial"/>
                <a:hlinkClick r:id="rId3"/>
              </a:rPr>
              <a:t>https://www.fondosdecultura.cl/wp-content/uploads/2018/09/bases-teatro-danza-circo-itinerante-2019.pdf</a:t>
            </a:r>
            <a:endParaRPr sz="1000">
              <a:latin typeface="Arial"/>
              <a:ea typeface="Arial"/>
              <a:cs typeface="Arial"/>
              <a:sym typeface="Arial"/>
            </a:endParaRPr>
          </a:p>
          <a:p>
            <a:pPr marL="0" lvl="0" indent="0" algn="l" rtl="0">
              <a:spcBef>
                <a:spcPts val="0"/>
              </a:spcBef>
              <a:spcAft>
                <a:spcPts val="0"/>
              </a:spcAft>
              <a:buNone/>
            </a:pPr>
            <a:endParaRPr sz="1000">
              <a:latin typeface="Arial"/>
              <a:ea typeface="Arial"/>
              <a:cs typeface="Arial"/>
              <a:sym typeface="Arial"/>
            </a:endParaRPr>
          </a:p>
        </p:txBody>
      </p:sp>
      <p:sp>
        <p:nvSpPr>
          <p:cNvPr id="115" name="Google Shape;115;g91649a8c6a_0_12:notes"/>
          <p:cNvSpPr txBox="1">
            <a:spLocks noGrp="1"/>
          </p:cNvSpPr>
          <p:nvPr>
            <p:ph type="sldNum" idx="12"/>
          </p:nvPr>
        </p:nvSpPr>
        <p:spPr>
          <a:xfrm>
            <a:off x="3850443" y="9428583"/>
            <a:ext cx="2945700" cy="496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L">
                <a:solidFill>
                  <a:srgbClr val="000000"/>
                </a:solidFill>
              </a:rPr>
              <a:t>6</a:t>
            </a:fld>
            <a:endParaRPr>
              <a:solidFill>
                <a:srgbClr val="000000"/>
              </a:solidFill>
            </a:endParaRPr>
          </a:p>
        </p:txBody>
      </p:sp>
    </p:spTree>
    <p:extLst>
      <p:ext uri="{BB962C8B-B14F-4D97-AF65-F5344CB8AC3E}">
        <p14:creationId xmlns:p14="http://schemas.microsoft.com/office/powerpoint/2010/main" val="2620958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774d6c5896_0_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774d6c5896_0_5:notes"/>
          <p:cNvSpPr txBox="1">
            <a:spLocks noGrp="1"/>
          </p:cNvSpPr>
          <p:nvPr>
            <p:ph type="body" idx="1"/>
          </p:nvPr>
        </p:nvSpPr>
        <p:spPr>
          <a:xfrm>
            <a:off x="679768" y="4715153"/>
            <a:ext cx="5438100" cy="44670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1" name="Google Shape;121;g774d6c5896_0_5:notes"/>
          <p:cNvSpPr txBox="1">
            <a:spLocks noGrp="1"/>
          </p:cNvSpPr>
          <p:nvPr>
            <p:ph type="sldNum" idx="12"/>
          </p:nvPr>
        </p:nvSpPr>
        <p:spPr>
          <a:xfrm>
            <a:off x="3850443" y="9428583"/>
            <a:ext cx="2945700" cy="496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L"/>
              <a:t>7</a:t>
            </a:fld>
            <a:endParaRPr/>
          </a:p>
        </p:txBody>
      </p:sp>
    </p:spTree>
    <p:extLst>
      <p:ext uri="{BB962C8B-B14F-4D97-AF65-F5344CB8AC3E}">
        <p14:creationId xmlns:p14="http://schemas.microsoft.com/office/powerpoint/2010/main" val="886028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3: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28" name="Google Shape;128;p3: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L">
                <a:solidFill>
                  <a:srgbClr val="000000"/>
                </a:solidFill>
              </a:rPr>
              <a:t>8</a:t>
            </a:fld>
            <a:endParaRPr>
              <a:solidFill>
                <a:srgbClr val="000000"/>
              </a:solidFill>
            </a:endParaRPr>
          </a:p>
        </p:txBody>
      </p:sp>
    </p:spTree>
    <p:extLst>
      <p:ext uri="{BB962C8B-B14F-4D97-AF65-F5344CB8AC3E}">
        <p14:creationId xmlns:p14="http://schemas.microsoft.com/office/powerpoint/2010/main" val="1088661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4" name="Google Shape;134;p4:notes"/>
          <p:cNvSpPr txBox="1">
            <a:spLocks noGrp="1"/>
          </p:cNvSpPr>
          <p:nvPr>
            <p:ph type="body" idx="1"/>
          </p:nvPr>
        </p:nvSpPr>
        <p:spPr>
          <a:xfrm>
            <a:off x="679768" y="4715153"/>
            <a:ext cx="5438140" cy="4466987"/>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endParaRPr/>
          </a:p>
        </p:txBody>
      </p:sp>
      <p:sp>
        <p:nvSpPr>
          <p:cNvPr id="135" name="Google Shape;135;p4:notes"/>
          <p:cNvSpPr txBox="1">
            <a:spLocks noGrp="1"/>
          </p:cNvSpPr>
          <p:nvPr>
            <p:ph type="sldNum" idx="12"/>
          </p:nvPr>
        </p:nvSpPr>
        <p:spPr>
          <a:xfrm>
            <a:off x="3850443" y="9428583"/>
            <a:ext cx="2945659" cy="496332"/>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L"/>
              <a:t>9</a:t>
            </a:fld>
            <a:endParaRPr/>
          </a:p>
        </p:txBody>
      </p:sp>
    </p:spTree>
    <p:extLst>
      <p:ext uri="{BB962C8B-B14F-4D97-AF65-F5344CB8AC3E}">
        <p14:creationId xmlns:p14="http://schemas.microsoft.com/office/powerpoint/2010/main" val="3424549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776183e471_0_0: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776183e471_0_0:notes"/>
          <p:cNvSpPr txBox="1">
            <a:spLocks noGrp="1"/>
          </p:cNvSpPr>
          <p:nvPr>
            <p:ph type="body" idx="1"/>
          </p:nvPr>
        </p:nvSpPr>
        <p:spPr>
          <a:xfrm>
            <a:off x="679768" y="4715153"/>
            <a:ext cx="5438100" cy="44670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43" name="Google Shape;143;g776183e471_0_0:notes"/>
          <p:cNvSpPr txBox="1">
            <a:spLocks noGrp="1"/>
          </p:cNvSpPr>
          <p:nvPr>
            <p:ph type="sldNum" idx="12"/>
          </p:nvPr>
        </p:nvSpPr>
        <p:spPr>
          <a:xfrm>
            <a:off x="3850443" y="9428583"/>
            <a:ext cx="2945700" cy="4962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L"/>
              <a:t>10</a:t>
            </a:fld>
            <a:endParaRPr/>
          </a:p>
        </p:txBody>
      </p:sp>
    </p:spTree>
    <p:extLst>
      <p:ext uri="{BB962C8B-B14F-4D97-AF65-F5344CB8AC3E}">
        <p14:creationId xmlns:p14="http://schemas.microsoft.com/office/powerpoint/2010/main" val="3490355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6"/>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6"/>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5"/>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6"/>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21"/>
        <p:cNvGrpSpPr/>
        <p:nvPr/>
      </p:nvGrpSpPr>
      <p:grpSpPr>
        <a:xfrm>
          <a:off x="0" y="0"/>
          <a:ext cx="0" cy="0"/>
          <a:chOff x="0" y="0"/>
          <a:chExt cx="0" cy="0"/>
        </a:xfrm>
      </p:grpSpPr>
      <p:sp>
        <p:nvSpPr>
          <p:cNvPr id="22" name="Google Shape;22;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5"/>
        <p:cNvGrpSpPr/>
        <p:nvPr/>
      </p:nvGrpSpPr>
      <p:grpSpPr>
        <a:xfrm>
          <a:off x="0" y="0"/>
          <a:ext cx="0" cy="0"/>
          <a:chOff x="0" y="0"/>
          <a:chExt cx="0" cy="0"/>
        </a:xfrm>
      </p:grpSpPr>
      <p:sp>
        <p:nvSpPr>
          <p:cNvPr id="26" name="Google Shape;26;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31"/>
        <p:cNvGrpSpPr/>
        <p:nvPr/>
      </p:nvGrpSpPr>
      <p:grpSpPr>
        <a:xfrm>
          <a:off x="0" y="0"/>
          <a:ext cx="0" cy="0"/>
          <a:chOff x="0" y="0"/>
          <a:chExt cx="0" cy="0"/>
        </a:xfrm>
      </p:grpSpPr>
      <p:sp>
        <p:nvSpPr>
          <p:cNvPr id="32" name="Google Shape;32;p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37"/>
        <p:cNvGrpSpPr/>
        <p:nvPr/>
      </p:nvGrpSpPr>
      <p:grpSpPr>
        <a:xfrm>
          <a:off x="0" y="0"/>
          <a:ext cx="0" cy="0"/>
          <a:chOff x="0" y="0"/>
          <a:chExt cx="0" cy="0"/>
        </a:xfrm>
      </p:grpSpPr>
      <p:sp>
        <p:nvSpPr>
          <p:cNvPr id="38" name="Google Shape;38;p1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1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44"/>
        <p:cNvGrpSpPr/>
        <p:nvPr/>
      </p:nvGrpSpPr>
      <p:grpSpPr>
        <a:xfrm>
          <a:off x="0" y="0"/>
          <a:ext cx="0" cy="0"/>
          <a:chOff x="0" y="0"/>
          <a:chExt cx="0" cy="0"/>
        </a:xfrm>
      </p:grpSpPr>
      <p:sp>
        <p:nvSpPr>
          <p:cNvPr id="45" name="Google Shape;45;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1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1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1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ólo el título" type="titleOnly">
  <p:cSld name="TITLE_ONLY">
    <p:spTree>
      <p:nvGrpSpPr>
        <p:cNvPr id="1" name="Shape 53"/>
        <p:cNvGrpSpPr/>
        <p:nvPr/>
      </p:nvGrpSpPr>
      <p:grpSpPr>
        <a:xfrm>
          <a:off x="0" y="0"/>
          <a:ext cx="0" cy="0"/>
          <a:chOff x="0" y="0"/>
          <a:chExt cx="0" cy="0"/>
        </a:xfrm>
      </p:grpSpPr>
      <p:sp>
        <p:nvSpPr>
          <p:cNvPr id="54" name="Google Shape;54;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58"/>
        <p:cNvGrpSpPr/>
        <p:nvPr/>
      </p:nvGrpSpPr>
      <p:grpSpPr>
        <a:xfrm>
          <a:off x="0" y="0"/>
          <a:ext cx="0" cy="0"/>
          <a:chOff x="0" y="0"/>
          <a:chExt cx="0" cy="0"/>
        </a:xfrm>
      </p:grpSpPr>
      <p:sp>
        <p:nvSpPr>
          <p:cNvPr id="59" name="Google Shape;59;p1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1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1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65"/>
        <p:cNvGrpSpPr/>
        <p:nvPr/>
      </p:nvGrpSpPr>
      <p:grpSpPr>
        <a:xfrm>
          <a:off x="0" y="0"/>
          <a:ext cx="0" cy="0"/>
          <a:chOff x="0" y="0"/>
          <a:chExt cx="0" cy="0"/>
        </a:xfrm>
      </p:grpSpPr>
      <p:sp>
        <p:nvSpPr>
          <p:cNvPr id="66" name="Google Shape;66;p1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4"/>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1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None/>
              <a:defRPr/>
            </a:lvl1pPr>
            <a:lvl2pPr marL="0" lvl="1" indent="0" algn="r">
              <a:spcBef>
                <a:spcPts val="0"/>
              </a:spcBef>
              <a:spcAft>
                <a:spcPts val="0"/>
              </a:spcAft>
              <a:buNone/>
              <a:defRPr/>
            </a:lvl2pPr>
            <a:lvl3pPr marL="0" lvl="2" indent="0" algn="r">
              <a:spcBef>
                <a:spcPts val="0"/>
              </a:spcBef>
              <a:spcAft>
                <a:spcPts val="0"/>
              </a:spcAft>
              <a:buNone/>
              <a:defRPr/>
            </a:lvl3pPr>
            <a:lvl4pPr marL="0" lvl="3" indent="0" algn="r">
              <a:spcBef>
                <a:spcPts val="0"/>
              </a:spcBef>
              <a:spcAft>
                <a:spcPts val="0"/>
              </a:spcAft>
              <a:buNone/>
              <a:defRPr/>
            </a:lvl4pPr>
            <a:lvl5pPr marL="0" lvl="4" indent="0" algn="r">
              <a:spcBef>
                <a:spcPts val="0"/>
              </a:spcBef>
              <a:spcAft>
                <a:spcPts val="0"/>
              </a:spcAft>
              <a:buNone/>
              <a:defRPr/>
            </a:lvl5pPr>
            <a:lvl6pPr marL="0" lvl="5" indent="0" algn="r">
              <a:spcBef>
                <a:spcPts val="0"/>
              </a:spcBef>
              <a:spcAft>
                <a:spcPts val="0"/>
              </a:spcAft>
              <a:buNone/>
              <a:defRPr/>
            </a:lvl6pPr>
            <a:lvl7pPr marL="0" lvl="6" indent="0" algn="r">
              <a:spcBef>
                <a:spcPts val="0"/>
              </a:spcBef>
              <a:spcAft>
                <a:spcPts val="0"/>
              </a:spcAft>
              <a:buNone/>
              <a:defRPr/>
            </a:lvl7pPr>
            <a:lvl8pPr marL="0" lvl="7" indent="0" algn="r">
              <a:spcBef>
                <a:spcPts val="0"/>
              </a:spcBef>
              <a:spcAft>
                <a:spcPts val="0"/>
              </a:spcAft>
              <a:buNone/>
              <a:defRPr/>
            </a:lvl8pPr>
            <a:lvl9pPr marL="0" lvl="8" indent="0" algn="r">
              <a:spcBef>
                <a:spcPts val="0"/>
              </a:spcBef>
              <a:spcAft>
                <a:spcPts val="0"/>
              </a:spcAft>
              <a:buNone/>
              <a:defRPr/>
            </a:lvl9pPr>
          </a:lstStyle>
          <a:p>
            <a:pPr marL="0" lvl="0" indent="0" algn="r" rtl="0">
              <a:spcBef>
                <a:spcPts val="0"/>
              </a:spcBef>
              <a:spcAft>
                <a:spcPts val="0"/>
              </a:spcAft>
              <a:buNone/>
            </a:pPr>
            <a:fld id="{00000000-1234-1234-1234-123412341234}" type="slidenum">
              <a:rPr lang="es-CL"/>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None/>
              <a:defRPr sz="1200" b="0" i="0" u="none" strike="noStrike" cap="none">
                <a:solidFill>
                  <a:srgbClr val="888888"/>
                </a:solidFill>
                <a:latin typeface="Arial"/>
                <a:ea typeface="Arial"/>
                <a:cs typeface="Arial"/>
                <a:sym typeface="Arial"/>
              </a:defRPr>
            </a:lvl1pPr>
            <a:lvl2pPr marL="0" marR="0" lvl="1" indent="0" algn="r" rtl="0">
              <a:spcBef>
                <a:spcPts val="0"/>
              </a:spcBef>
              <a:spcAft>
                <a:spcPts val="0"/>
              </a:spcAft>
              <a:buNone/>
              <a:defRPr sz="1200" b="0" i="0" u="none" strike="noStrike" cap="none">
                <a:solidFill>
                  <a:srgbClr val="888888"/>
                </a:solidFill>
                <a:latin typeface="Arial"/>
                <a:ea typeface="Arial"/>
                <a:cs typeface="Arial"/>
                <a:sym typeface="Arial"/>
              </a:defRPr>
            </a:lvl2pPr>
            <a:lvl3pPr marL="0" marR="0" lvl="2" indent="0" algn="r" rtl="0">
              <a:spcBef>
                <a:spcPts val="0"/>
              </a:spcBef>
              <a:spcAft>
                <a:spcPts val="0"/>
              </a:spcAft>
              <a:buNone/>
              <a:defRPr sz="1200" b="0" i="0" u="none" strike="noStrike" cap="none">
                <a:solidFill>
                  <a:srgbClr val="888888"/>
                </a:solidFill>
                <a:latin typeface="Arial"/>
                <a:ea typeface="Arial"/>
                <a:cs typeface="Arial"/>
                <a:sym typeface="Arial"/>
              </a:defRPr>
            </a:lvl3pPr>
            <a:lvl4pPr marL="0" marR="0" lvl="3" indent="0" algn="r" rtl="0">
              <a:spcBef>
                <a:spcPts val="0"/>
              </a:spcBef>
              <a:spcAft>
                <a:spcPts val="0"/>
              </a:spcAft>
              <a:buNone/>
              <a:defRPr sz="1200" b="0" i="0" u="none" strike="noStrike" cap="none">
                <a:solidFill>
                  <a:srgbClr val="888888"/>
                </a:solidFill>
                <a:latin typeface="Arial"/>
                <a:ea typeface="Arial"/>
                <a:cs typeface="Arial"/>
                <a:sym typeface="Arial"/>
              </a:defRPr>
            </a:lvl4pPr>
            <a:lvl5pPr marL="0" marR="0" lvl="4" indent="0" algn="r" rtl="0">
              <a:spcBef>
                <a:spcPts val="0"/>
              </a:spcBef>
              <a:spcAft>
                <a:spcPts val="0"/>
              </a:spcAft>
              <a:buNone/>
              <a:defRPr sz="1200" b="0" i="0" u="none" strike="noStrike" cap="none">
                <a:solidFill>
                  <a:srgbClr val="888888"/>
                </a:solidFill>
                <a:latin typeface="Arial"/>
                <a:ea typeface="Arial"/>
                <a:cs typeface="Arial"/>
                <a:sym typeface="Arial"/>
              </a:defRPr>
            </a:lvl5pPr>
            <a:lvl6pPr marL="0" marR="0" lvl="5" indent="0" algn="r" rtl="0">
              <a:spcBef>
                <a:spcPts val="0"/>
              </a:spcBef>
              <a:spcAft>
                <a:spcPts val="0"/>
              </a:spcAft>
              <a:buNone/>
              <a:defRPr sz="1200" b="0" i="0" u="none" strike="noStrike" cap="none">
                <a:solidFill>
                  <a:srgbClr val="888888"/>
                </a:solidFill>
                <a:latin typeface="Arial"/>
                <a:ea typeface="Arial"/>
                <a:cs typeface="Arial"/>
                <a:sym typeface="Arial"/>
              </a:defRPr>
            </a:lvl6pPr>
            <a:lvl7pPr marL="0" marR="0" lvl="6" indent="0" algn="r" rtl="0">
              <a:spcBef>
                <a:spcPts val="0"/>
              </a:spcBef>
              <a:spcAft>
                <a:spcPts val="0"/>
              </a:spcAft>
              <a:buNone/>
              <a:defRPr sz="1200" b="0" i="0" u="none" strike="noStrike" cap="none">
                <a:solidFill>
                  <a:srgbClr val="888888"/>
                </a:solidFill>
                <a:latin typeface="Arial"/>
                <a:ea typeface="Arial"/>
                <a:cs typeface="Arial"/>
                <a:sym typeface="Arial"/>
              </a:defRPr>
            </a:lvl7pPr>
            <a:lvl8pPr marL="0" marR="0" lvl="7" indent="0" algn="r" rtl="0">
              <a:spcBef>
                <a:spcPts val="0"/>
              </a:spcBef>
              <a:spcAft>
                <a:spcPts val="0"/>
              </a:spcAft>
              <a:buNone/>
              <a:defRPr sz="1200" b="0" i="0" u="none" strike="noStrike" cap="none">
                <a:solidFill>
                  <a:srgbClr val="888888"/>
                </a:solidFill>
                <a:latin typeface="Arial"/>
                <a:ea typeface="Arial"/>
                <a:cs typeface="Arial"/>
                <a:sym typeface="Arial"/>
              </a:defRPr>
            </a:lvl8pPr>
            <a:lvl9pPr marL="0" marR="0" lvl="8" indent="0" algn="r" rtl="0">
              <a:spcBef>
                <a:spcPts val="0"/>
              </a:spcBef>
              <a:spcAft>
                <a:spcPts val="0"/>
              </a:spcAft>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s-CL"/>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fondosdecultura.cl/aaee-itinerantes-regionale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siac.cultura.gob.cl/formulariosiac" TargetMode="External"/><Relationship Id="rId4" Type="http://schemas.openxmlformats.org/officeDocument/2006/relationships/hyperlink" Target="https://www.fondosdecultura.cl/wp-content/uploads/2020/08/preguntas-frecuentes-AAEE-Itinerantes-Regionales.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s-CL" smtClean="0"/>
              <a:t>1</a:t>
            </a:fld>
            <a:endParaRPr lang="es-CL"/>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154" y="0"/>
            <a:ext cx="10286998" cy="6858000"/>
          </a:xfrm>
          <a:prstGeom prst="rect">
            <a:avLst/>
          </a:prstGeom>
        </p:spPr>
      </p:pic>
    </p:spTree>
    <p:extLst>
      <p:ext uri="{BB962C8B-B14F-4D97-AF65-F5344CB8AC3E}">
        <p14:creationId xmlns:p14="http://schemas.microsoft.com/office/powerpoint/2010/main" val="3591196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g776183e471_0_0"/>
          <p:cNvSpPr/>
          <p:nvPr/>
        </p:nvSpPr>
        <p:spPr>
          <a:xfrm>
            <a:off x="107504" y="105051"/>
            <a:ext cx="8928000" cy="334800"/>
          </a:xfrm>
          <a:prstGeom prst="rect">
            <a:avLst/>
          </a:prstGeom>
          <a:solidFill>
            <a:srgbClr val="4F81BD">
              <a:alpha val="89800"/>
            </a:srgbClr>
          </a:solidFill>
          <a:ln w="9525" cap="flat" cmpd="sng">
            <a:solidFill>
              <a:srgbClr val="A5A5A5">
                <a:alpha val="898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L" sz="1400" b="1">
                <a:solidFill>
                  <a:srgbClr val="FFFFFF"/>
                </a:solidFill>
                <a:latin typeface="Arial"/>
                <a:ea typeface="Arial"/>
                <a:cs typeface="Arial"/>
                <a:sym typeface="Arial"/>
              </a:rPr>
              <a:t>Antecedentes </a:t>
            </a:r>
            <a:r>
              <a:rPr lang="es-CL" b="1">
                <a:solidFill>
                  <a:srgbClr val="FFFFFF"/>
                </a:solidFill>
              </a:rPr>
              <a:t>Obligatorios</a:t>
            </a:r>
            <a:r>
              <a:rPr lang="es-CL" sz="1400" b="1">
                <a:solidFill>
                  <a:srgbClr val="FFFFFF"/>
                </a:solidFill>
                <a:latin typeface="Arial"/>
                <a:ea typeface="Arial"/>
                <a:cs typeface="Arial"/>
                <a:sym typeface="Arial"/>
              </a:rPr>
              <a:t> de </a:t>
            </a:r>
            <a:r>
              <a:rPr lang="es-CL" b="1">
                <a:solidFill>
                  <a:srgbClr val="FFFFFF"/>
                </a:solidFill>
              </a:rPr>
              <a:t>E</a:t>
            </a:r>
            <a:r>
              <a:rPr lang="es-CL" sz="1400" b="1">
                <a:solidFill>
                  <a:srgbClr val="FFFFFF"/>
                </a:solidFill>
                <a:latin typeface="Arial"/>
                <a:ea typeface="Arial"/>
                <a:cs typeface="Arial"/>
                <a:sym typeface="Arial"/>
              </a:rPr>
              <a:t>valuación</a:t>
            </a:r>
            <a:endParaRPr sz="1400" b="1">
              <a:solidFill>
                <a:srgbClr val="FFFFFF"/>
              </a:solidFill>
              <a:latin typeface="Arial"/>
              <a:ea typeface="Arial"/>
              <a:cs typeface="Arial"/>
              <a:sym typeface="Arial"/>
            </a:endParaRPr>
          </a:p>
        </p:txBody>
      </p:sp>
      <p:graphicFrame>
        <p:nvGraphicFramePr>
          <p:cNvPr id="146" name="Google Shape;146;g776183e471_0_0"/>
          <p:cNvGraphicFramePr/>
          <p:nvPr/>
        </p:nvGraphicFramePr>
        <p:xfrm>
          <a:off x="107499" y="606996"/>
          <a:ext cx="8928000" cy="6043400"/>
        </p:xfrm>
        <a:graphic>
          <a:graphicData uri="http://schemas.openxmlformats.org/drawingml/2006/table">
            <a:tbl>
              <a:tblPr firstRow="1" bandRow="1">
                <a:noFill/>
                <a:tableStyleId>{DFCA73D4-D2FB-4533-9ABA-45806E1D5B8B}</a:tableStyleId>
              </a:tblPr>
              <a:tblGrid>
                <a:gridCol w="1476175"/>
                <a:gridCol w="7451825"/>
              </a:tblGrid>
              <a:tr h="518625">
                <a:tc>
                  <a:txBody>
                    <a:bodyPr/>
                    <a:lstStyle/>
                    <a:p>
                      <a:pPr marL="0" marR="0" lvl="0" indent="0" algn="ctr" rtl="0">
                        <a:spcBef>
                          <a:spcPts val="0"/>
                        </a:spcBef>
                        <a:spcAft>
                          <a:spcPts val="0"/>
                        </a:spcAft>
                        <a:buNone/>
                      </a:pPr>
                      <a:r>
                        <a:rPr lang="es-CL" sz="1050" b="1" u="none" strike="noStrike" cap="none">
                          <a:solidFill>
                            <a:srgbClr val="FFFFFF"/>
                          </a:solidFill>
                        </a:rPr>
                        <a:t>Nombre</a:t>
                      </a:r>
                      <a:endParaRPr sz="1050" b="1" u="none" strike="noStrike" cap="none">
                        <a:solidFill>
                          <a:srgbClr val="FFFFFF"/>
                        </a:solidFill>
                      </a:endParaRPr>
                    </a:p>
                  </a:txBody>
                  <a:tcPr marL="45725" marR="45725" marT="45725" marB="45725" anchor="ctr">
                    <a:lnR w="38100" cap="flat" cmpd="sng">
                      <a:solidFill>
                        <a:srgbClr val="FFFFFF"/>
                      </a:solidFill>
                      <a:prstDash val="solid"/>
                      <a:round/>
                      <a:headEnd type="none" w="sm" len="sm"/>
                      <a:tailEnd type="none" w="sm" len="sm"/>
                    </a:lnR>
                    <a:lnB w="38100" cap="flat" cmpd="sng">
                      <a:solidFill>
                        <a:srgbClr val="FFFFFF"/>
                      </a:solidFill>
                      <a:prstDash val="solid"/>
                      <a:round/>
                      <a:headEnd type="none" w="sm" len="sm"/>
                      <a:tailEnd type="none" w="sm" len="sm"/>
                    </a:lnB>
                    <a:solidFill>
                      <a:srgbClr val="93B3D7"/>
                    </a:solidFill>
                  </a:tcPr>
                </a:tc>
                <a:tc>
                  <a:txBody>
                    <a:bodyPr/>
                    <a:lstStyle/>
                    <a:p>
                      <a:pPr marL="0" marR="0" lvl="0" indent="0" algn="ctr" rtl="0">
                        <a:spcBef>
                          <a:spcPts val="0"/>
                        </a:spcBef>
                        <a:spcAft>
                          <a:spcPts val="0"/>
                        </a:spcAft>
                        <a:buNone/>
                      </a:pPr>
                      <a:r>
                        <a:rPr lang="es-CL" sz="1050" b="1" u="none" strike="noStrike" cap="none">
                          <a:solidFill>
                            <a:srgbClr val="FFFFFF"/>
                          </a:solidFill>
                        </a:rPr>
                        <a:t>DEFINICIÓN</a:t>
                      </a:r>
                      <a:endParaRPr sz="1050" b="1" u="none" strike="noStrike" cap="none">
                        <a:solidFill>
                          <a:srgbClr val="FFFFFF"/>
                        </a:solidFill>
                      </a:endParaRPr>
                    </a:p>
                  </a:txBody>
                  <a:tcPr marL="45725" marR="45725" marT="45725" marB="45725" anchor="ctr">
                    <a:lnL w="38100" cap="flat" cmpd="sng">
                      <a:solidFill>
                        <a:srgbClr val="FFFFFF"/>
                      </a:solidFill>
                      <a:prstDash val="solid"/>
                      <a:round/>
                      <a:headEnd type="none" w="sm" len="sm"/>
                      <a:tailEnd type="none" w="sm" len="sm"/>
                    </a:lnL>
                    <a:lnB w="38100" cap="flat" cmpd="sng">
                      <a:solidFill>
                        <a:srgbClr val="FFFFFF"/>
                      </a:solidFill>
                      <a:prstDash val="solid"/>
                      <a:round/>
                      <a:headEnd type="none" w="sm" len="sm"/>
                      <a:tailEnd type="none" w="sm" len="sm"/>
                    </a:lnB>
                    <a:solidFill>
                      <a:srgbClr val="93B3D7"/>
                    </a:solidFill>
                  </a:tcPr>
                </a:tc>
              </a:tr>
              <a:tr h="1378050">
                <a:tc>
                  <a:txBody>
                    <a:bodyPr/>
                    <a:lstStyle/>
                    <a:p>
                      <a:pPr marL="0" lvl="0" indent="0" algn="l" rtl="0">
                        <a:lnSpc>
                          <a:spcPct val="115000"/>
                        </a:lnSpc>
                        <a:spcBef>
                          <a:spcPts val="1200"/>
                        </a:spcBef>
                        <a:spcAft>
                          <a:spcPts val="1200"/>
                        </a:spcAft>
                        <a:buClr>
                          <a:schemeClr val="dk1"/>
                        </a:buClr>
                        <a:buSzPts val="1100"/>
                        <a:buFont typeface="Arial"/>
                        <a:buNone/>
                      </a:pPr>
                      <a:r>
                        <a:rPr lang="es-CL" sz="1000" b="1">
                          <a:latin typeface="Verdana"/>
                          <a:ea typeface="Verdana"/>
                          <a:cs typeface="Verdana"/>
                          <a:sym typeface="Verdana"/>
                        </a:rPr>
                        <a:t>Portafolio de las obras regionales incluidas en la propuesta de programación presentada</a:t>
                      </a:r>
                      <a:endParaRPr sz="1000" b="1" u="none" strike="noStrike" cap="none">
                        <a:latin typeface="Verdana"/>
                        <a:ea typeface="Verdana"/>
                        <a:cs typeface="Verdana"/>
                        <a:sym typeface="Verdana"/>
                      </a:endParaRPr>
                    </a:p>
                  </a:txBody>
                  <a:tcPr marL="45725" marR="45725" marT="45725" marB="45725" anchor="ctr">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B7CCE4"/>
                    </a:solidFill>
                  </a:tcPr>
                </a:tc>
                <a:tc>
                  <a:txBody>
                    <a:bodyPr/>
                    <a:lstStyle/>
                    <a:p>
                      <a:pPr marL="0" lvl="0" indent="0" algn="l" rtl="0">
                        <a:lnSpc>
                          <a:spcPct val="115000"/>
                        </a:lnSpc>
                        <a:spcBef>
                          <a:spcPts val="1200"/>
                        </a:spcBef>
                        <a:spcAft>
                          <a:spcPts val="1200"/>
                        </a:spcAft>
                        <a:buClr>
                          <a:schemeClr val="dk1"/>
                        </a:buClr>
                        <a:buSzPts val="1100"/>
                        <a:buFont typeface="Arial"/>
                        <a:buNone/>
                      </a:pPr>
                      <a:r>
                        <a:rPr lang="es-CL" sz="1000">
                          <a:solidFill>
                            <a:schemeClr val="dk1"/>
                          </a:solidFill>
                          <a:latin typeface="Verdana"/>
                          <a:ea typeface="Verdana"/>
                          <a:cs typeface="Verdana"/>
                          <a:sym typeface="Verdana"/>
                        </a:rPr>
                        <a:t>Portafolio de las obras incluidas en la propuesta de programación presentada: Deberá contener documentación de respaldo de las obras y compañías, agrupaciones o colectivos (dossier, material audiovisual o fotográfico, afiches, cobertura de prensa, entre otros) a itinerar que permita visualizar la oferta de espectáculos regionales de artes escénicas propuestos.</a:t>
                      </a:r>
                      <a:endParaRPr sz="1000">
                        <a:solidFill>
                          <a:schemeClr val="dk1"/>
                        </a:solidFill>
                        <a:latin typeface="Verdana"/>
                        <a:ea typeface="Verdana"/>
                        <a:cs typeface="Verdana"/>
                        <a:sym typeface="Verdana"/>
                      </a:endParaRPr>
                    </a:p>
                  </a:txBody>
                  <a:tcPr marL="45725" marR="45725" marT="45725" marB="45725" anchor="ctr">
                    <a:lnL w="38100" cap="flat" cmpd="sng">
                      <a:solidFill>
                        <a:srgbClr val="FFFFFF"/>
                      </a:solidFill>
                      <a:prstDash val="solid"/>
                      <a:round/>
                      <a:headEnd type="none" w="sm" len="sm"/>
                      <a:tailEnd type="none" w="sm" len="sm"/>
                    </a:lnL>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AE5F1"/>
                    </a:solidFill>
                  </a:tcPr>
                </a:tc>
              </a:tr>
              <a:tr h="1588050">
                <a:tc>
                  <a:txBody>
                    <a:bodyPr/>
                    <a:lstStyle/>
                    <a:p>
                      <a:pPr marL="0" lvl="0" indent="0" algn="l" rtl="0">
                        <a:lnSpc>
                          <a:spcPct val="115000"/>
                        </a:lnSpc>
                        <a:spcBef>
                          <a:spcPts val="800"/>
                        </a:spcBef>
                        <a:spcAft>
                          <a:spcPts val="800"/>
                        </a:spcAft>
                        <a:buClr>
                          <a:schemeClr val="dk1"/>
                        </a:buClr>
                        <a:buSzPts val="1100"/>
                        <a:buFont typeface="Arial"/>
                        <a:buNone/>
                      </a:pPr>
                      <a:r>
                        <a:rPr lang="es-CL" sz="1000" b="1">
                          <a:latin typeface="Verdana"/>
                          <a:ea typeface="Verdana"/>
                          <a:cs typeface="Verdana"/>
                          <a:sym typeface="Verdana"/>
                        </a:rPr>
                        <a:t>Propuesta de programación regional</a:t>
                      </a:r>
                      <a:endParaRPr sz="1000" b="1" u="none" strike="noStrike" cap="none">
                        <a:latin typeface="Verdana"/>
                        <a:ea typeface="Verdana"/>
                        <a:cs typeface="Verdana"/>
                        <a:sym typeface="Verdana"/>
                      </a:endParaRPr>
                    </a:p>
                  </a:txBody>
                  <a:tcPr marL="45725" marR="45725" marT="45725" marB="45725" anchor="ctr">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B7CCE4"/>
                    </a:solidFill>
                  </a:tcPr>
                </a:tc>
                <a:tc>
                  <a:txBody>
                    <a:bodyPr/>
                    <a:lstStyle/>
                    <a:p>
                      <a:pPr marL="0" lvl="0" indent="0" algn="l" rtl="0">
                        <a:lnSpc>
                          <a:spcPct val="115000"/>
                        </a:lnSpc>
                        <a:spcBef>
                          <a:spcPts val="800"/>
                        </a:spcBef>
                        <a:spcAft>
                          <a:spcPts val="800"/>
                        </a:spcAft>
                        <a:buClr>
                          <a:schemeClr val="dk1"/>
                        </a:buClr>
                        <a:buSzPts val="1100"/>
                        <a:buFont typeface="Arial"/>
                        <a:buNone/>
                      </a:pPr>
                      <a:r>
                        <a:rPr lang="es-CL" sz="1000">
                          <a:solidFill>
                            <a:schemeClr val="dk1"/>
                          </a:solidFill>
                          <a:latin typeface="Verdana"/>
                          <a:ea typeface="Verdana"/>
                          <a:cs typeface="Verdana"/>
                          <a:sym typeface="Verdana"/>
                        </a:rPr>
                        <a:t>Propuesta de programación regional: Deberá contener la propuesta de programación de las obras a circular, especificando su formato (digital y/o presencial) indicando el nombre de las obras, lugares y fechas de presentación o exhibición (según corresponda). Además se deberán ordenar las obras por disciplina, y contener a lo menos una reseña de cada una de ellas, los nombres del elenco, equipo técnico y de producción (según corresponda) y del público al cual están dirigidas.</a:t>
                      </a:r>
                      <a:endParaRPr sz="1000">
                        <a:solidFill>
                          <a:schemeClr val="dk1"/>
                        </a:solidFill>
                        <a:latin typeface="Verdana"/>
                        <a:ea typeface="Verdana"/>
                        <a:cs typeface="Verdana"/>
                        <a:sym typeface="Verdana"/>
                      </a:endParaRPr>
                    </a:p>
                  </a:txBody>
                  <a:tcPr marL="45725" marR="45725" marT="45725" marB="45725" anchor="ctr">
                    <a:lnL w="38100" cap="flat" cmpd="sng">
                      <a:solidFill>
                        <a:srgbClr val="FFFFFF"/>
                      </a:solidFill>
                      <a:prstDash val="solid"/>
                      <a:round/>
                      <a:headEnd type="none" w="sm" len="sm"/>
                      <a:tailEnd type="none" w="sm" len="sm"/>
                    </a:lnL>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AE5F1"/>
                    </a:solidFill>
                  </a:tcPr>
                </a:tc>
              </a:tr>
              <a:tr h="1350600">
                <a:tc>
                  <a:txBody>
                    <a:bodyPr/>
                    <a:lstStyle/>
                    <a:p>
                      <a:pPr marL="0" lvl="0" indent="0" algn="l" rtl="0">
                        <a:lnSpc>
                          <a:spcPct val="115000"/>
                        </a:lnSpc>
                        <a:spcBef>
                          <a:spcPts val="800"/>
                        </a:spcBef>
                        <a:spcAft>
                          <a:spcPts val="800"/>
                        </a:spcAft>
                        <a:buNone/>
                      </a:pPr>
                      <a:r>
                        <a:rPr lang="es-CL" sz="1000" b="1">
                          <a:solidFill>
                            <a:schemeClr val="dk1"/>
                          </a:solidFill>
                          <a:latin typeface="Verdana"/>
                          <a:ea typeface="Verdana"/>
                          <a:cs typeface="Verdana"/>
                          <a:sym typeface="Verdana"/>
                        </a:rPr>
                        <a:t>Carta de interés (simple) de los participantes</a:t>
                      </a:r>
                      <a:endParaRPr sz="900" b="1">
                        <a:latin typeface="Arial"/>
                        <a:ea typeface="Arial"/>
                        <a:cs typeface="Arial"/>
                        <a:sym typeface="Arial"/>
                      </a:endParaRPr>
                    </a:p>
                  </a:txBody>
                  <a:tcPr marL="45725" marR="45725" marT="45725" marB="45725" anchor="ctr">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B7CCE4"/>
                    </a:solidFill>
                  </a:tcPr>
                </a:tc>
                <a:tc>
                  <a:txBody>
                    <a:bodyPr/>
                    <a:lstStyle/>
                    <a:p>
                      <a:pPr marL="0" lvl="0" indent="0" algn="l" rtl="0">
                        <a:lnSpc>
                          <a:spcPct val="115000"/>
                        </a:lnSpc>
                        <a:spcBef>
                          <a:spcPts val="800"/>
                        </a:spcBef>
                        <a:spcAft>
                          <a:spcPts val="800"/>
                        </a:spcAft>
                        <a:buNone/>
                      </a:pPr>
                      <a:r>
                        <a:rPr lang="es-CL" sz="1000">
                          <a:solidFill>
                            <a:schemeClr val="dk1"/>
                          </a:solidFill>
                          <a:latin typeface="Verdana"/>
                          <a:ea typeface="Verdana"/>
                          <a:cs typeface="Verdana"/>
                          <a:sym typeface="Verdana"/>
                        </a:rPr>
                        <a:t>Deberás acompañar una carta firmada por un(a) representante de las compañías, agrupaciones y/o colectivos y/o artistas (según corresponda) que exprese el interés de participar en tu proyecto, así como indicar que la región de residencia de cada uno(a) de ellos(as) corresponde a la región que postulas. Encontrarás un modelo de esta carta en el FUP.</a:t>
                      </a:r>
                      <a:endParaRPr sz="1000">
                        <a:solidFill>
                          <a:schemeClr val="dk1"/>
                        </a:solidFill>
                        <a:latin typeface="Verdana"/>
                        <a:ea typeface="Verdana"/>
                        <a:cs typeface="Verdana"/>
                        <a:sym typeface="Verdana"/>
                      </a:endParaRPr>
                    </a:p>
                  </a:txBody>
                  <a:tcPr marL="45725" marR="45725" marT="45725" marB="45725" anchor="ctr">
                    <a:lnL w="38100" cap="flat" cmpd="sng">
                      <a:solidFill>
                        <a:srgbClr val="FFFFFF"/>
                      </a:solidFill>
                      <a:prstDash val="solid"/>
                      <a:round/>
                      <a:headEnd type="none" w="sm" len="sm"/>
                      <a:tailEnd type="none" w="sm" len="sm"/>
                    </a:lnL>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AE5F1"/>
                    </a:solidFill>
                  </a:tcPr>
                </a:tc>
              </a:tr>
              <a:tr h="1208075">
                <a:tc>
                  <a:txBody>
                    <a:bodyPr/>
                    <a:lstStyle/>
                    <a:p>
                      <a:pPr marL="0" lvl="0" indent="0" algn="l" rtl="0">
                        <a:lnSpc>
                          <a:spcPct val="115000"/>
                        </a:lnSpc>
                        <a:spcBef>
                          <a:spcPts val="800"/>
                        </a:spcBef>
                        <a:spcAft>
                          <a:spcPts val="800"/>
                        </a:spcAft>
                        <a:buNone/>
                      </a:pPr>
                      <a:r>
                        <a:rPr lang="es-CL" sz="1000" b="1">
                          <a:solidFill>
                            <a:schemeClr val="dk1"/>
                          </a:solidFill>
                          <a:latin typeface="Verdana"/>
                          <a:ea typeface="Verdana"/>
                          <a:cs typeface="Verdana"/>
                          <a:sym typeface="Verdana"/>
                        </a:rPr>
                        <a:t>Cartas de interés (simple) de las alianzas y colaboraciones</a:t>
                      </a:r>
                      <a:endParaRPr sz="1000" b="1">
                        <a:solidFill>
                          <a:schemeClr val="dk1"/>
                        </a:solidFill>
                        <a:latin typeface="Verdana"/>
                        <a:ea typeface="Verdana"/>
                        <a:cs typeface="Verdana"/>
                        <a:sym typeface="Verdana"/>
                      </a:endParaRPr>
                    </a:p>
                  </a:txBody>
                  <a:tcPr marL="45725" marR="45725" marT="45725" marB="45725" anchor="ctr">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B7CCE4"/>
                    </a:solidFill>
                  </a:tcPr>
                </a:tc>
                <a:tc>
                  <a:txBody>
                    <a:bodyPr/>
                    <a:lstStyle/>
                    <a:p>
                      <a:pPr marL="0" lvl="0" indent="0" algn="l" rtl="0">
                        <a:lnSpc>
                          <a:spcPct val="115000"/>
                        </a:lnSpc>
                        <a:spcBef>
                          <a:spcPts val="800"/>
                        </a:spcBef>
                        <a:spcAft>
                          <a:spcPts val="800"/>
                        </a:spcAft>
                        <a:buNone/>
                      </a:pPr>
                      <a:r>
                        <a:rPr lang="es-CL" sz="1000">
                          <a:solidFill>
                            <a:schemeClr val="dk1"/>
                          </a:solidFill>
                          <a:latin typeface="Verdana"/>
                          <a:ea typeface="Verdana"/>
                          <a:cs typeface="Verdana"/>
                          <a:sym typeface="Verdana"/>
                        </a:rPr>
                        <a:t>Alianzas y colaboraciones de las instituciones, espacios culturales, entre otros, que apoyarán la circulación presencial o digital de la propuesta (según corresponda), las cuales deben estar ubicadas en la región a la que postulas. Encontrarás un modelo de esta carta en el FUP.</a:t>
                      </a:r>
                      <a:endParaRPr sz="1000">
                        <a:solidFill>
                          <a:schemeClr val="dk1"/>
                        </a:solidFill>
                        <a:latin typeface="Verdana"/>
                        <a:ea typeface="Verdana"/>
                        <a:cs typeface="Verdana"/>
                        <a:sym typeface="Verdana"/>
                      </a:endParaRPr>
                    </a:p>
                  </a:txBody>
                  <a:tcPr marL="45725" marR="45725" marT="45725" marB="45725" anchor="ctr">
                    <a:lnL w="38100" cap="flat" cmpd="sng">
                      <a:solidFill>
                        <a:srgbClr val="FFFFFF"/>
                      </a:solidFill>
                      <a:prstDash val="solid"/>
                      <a:round/>
                      <a:headEnd type="none" w="sm" len="sm"/>
                      <a:tailEnd type="none" w="sm" len="sm"/>
                    </a:lnL>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AE5F1"/>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780cb39094_0_1"/>
          <p:cNvSpPr/>
          <p:nvPr/>
        </p:nvSpPr>
        <p:spPr>
          <a:xfrm>
            <a:off x="107504" y="105051"/>
            <a:ext cx="8928000" cy="334800"/>
          </a:xfrm>
          <a:prstGeom prst="rect">
            <a:avLst/>
          </a:prstGeom>
          <a:solidFill>
            <a:srgbClr val="4F81BD">
              <a:alpha val="89800"/>
            </a:srgbClr>
          </a:solidFill>
          <a:ln w="9525" cap="flat" cmpd="sng">
            <a:solidFill>
              <a:srgbClr val="A5A5A5">
                <a:alpha val="898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L" sz="1400" b="1">
                <a:solidFill>
                  <a:srgbClr val="FFFFFF"/>
                </a:solidFill>
                <a:latin typeface="Arial"/>
                <a:ea typeface="Arial"/>
                <a:cs typeface="Arial"/>
                <a:sym typeface="Arial"/>
              </a:rPr>
              <a:t>Antecedentes Condicionales</a:t>
            </a:r>
            <a:r>
              <a:rPr lang="es-CL" b="1">
                <a:solidFill>
                  <a:srgbClr val="FFFFFF"/>
                </a:solidFill>
              </a:rPr>
              <a:t> </a:t>
            </a:r>
            <a:r>
              <a:rPr lang="es-CL" sz="1400" b="1">
                <a:solidFill>
                  <a:srgbClr val="FFFFFF"/>
                </a:solidFill>
                <a:latin typeface="Arial"/>
                <a:ea typeface="Arial"/>
                <a:cs typeface="Arial"/>
                <a:sym typeface="Arial"/>
              </a:rPr>
              <a:t>de </a:t>
            </a:r>
            <a:r>
              <a:rPr lang="es-CL" b="1">
                <a:solidFill>
                  <a:srgbClr val="FFFFFF"/>
                </a:solidFill>
              </a:rPr>
              <a:t>E</a:t>
            </a:r>
            <a:r>
              <a:rPr lang="es-CL" sz="1400" b="1">
                <a:solidFill>
                  <a:srgbClr val="FFFFFF"/>
                </a:solidFill>
                <a:latin typeface="Arial"/>
                <a:ea typeface="Arial"/>
                <a:cs typeface="Arial"/>
                <a:sym typeface="Arial"/>
              </a:rPr>
              <a:t>valuación </a:t>
            </a:r>
            <a:endParaRPr sz="1400" b="1">
              <a:solidFill>
                <a:srgbClr val="FFFFFF"/>
              </a:solidFill>
              <a:latin typeface="Arial"/>
              <a:ea typeface="Arial"/>
              <a:cs typeface="Arial"/>
              <a:sym typeface="Arial"/>
            </a:endParaRPr>
          </a:p>
        </p:txBody>
      </p:sp>
      <p:graphicFrame>
        <p:nvGraphicFramePr>
          <p:cNvPr id="153" name="Google Shape;153;g780cb39094_0_1"/>
          <p:cNvGraphicFramePr/>
          <p:nvPr/>
        </p:nvGraphicFramePr>
        <p:xfrm>
          <a:off x="107499" y="387921"/>
          <a:ext cx="8928000" cy="5790840"/>
        </p:xfrm>
        <a:graphic>
          <a:graphicData uri="http://schemas.openxmlformats.org/drawingml/2006/table">
            <a:tbl>
              <a:tblPr firstRow="1" bandRow="1">
                <a:noFill/>
                <a:tableStyleId>{DFCA73D4-D2FB-4533-9ABA-45806E1D5B8B}</a:tableStyleId>
              </a:tblPr>
              <a:tblGrid>
                <a:gridCol w="1476175"/>
                <a:gridCol w="7451825"/>
              </a:tblGrid>
              <a:tr h="333275">
                <a:tc>
                  <a:txBody>
                    <a:bodyPr/>
                    <a:lstStyle/>
                    <a:p>
                      <a:pPr marL="0" marR="0" lvl="0" indent="0" algn="ctr" rtl="0">
                        <a:spcBef>
                          <a:spcPts val="0"/>
                        </a:spcBef>
                        <a:spcAft>
                          <a:spcPts val="0"/>
                        </a:spcAft>
                        <a:buNone/>
                      </a:pPr>
                      <a:r>
                        <a:rPr lang="es-CL" sz="1050" b="1" u="none" strike="noStrike" cap="none">
                          <a:solidFill>
                            <a:srgbClr val="FFFFFF"/>
                          </a:solidFill>
                        </a:rPr>
                        <a:t>Nombre</a:t>
                      </a:r>
                      <a:endParaRPr sz="1050" b="1" u="none" strike="noStrike" cap="none">
                        <a:solidFill>
                          <a:srgbClr val="FFFFFF"/>
                        </a:solidFill>
                      </a:endParaRPr>
                    </a:p>
                  </a:txBody>
                  <a:tcPr marL="45725" marR="45725" marT="45725" marB="45725" anchor="ctr">
                    <a:lnR w="38100" cap="flat" cmpd="sng">
                      <a:solidFill>
                        <a:srgbClr val="FFFFFF"/>
                      </a:solidFill>
                      <a:prstDash val="solid"/>
                      <a:round/>
                      <a:headEnd type="none" w="sm" len="sm"/>
                      <a:tailEnd type="none" w="sm" len="sm"/>
                    </a:lnR>
                    <a:lnB w="38100" cap="flat" cmpd="sng">
                      <a:solidFill>
                        <a:srgbClr val="FFFFFF"/>
                      </a:solidFill>
                      <a:prstDash val="solid"/>
                      <a:round/>
                      <a:headEnd type="none" w="sm" len="sm"/>
                      <a:tailEnd type="none" w="sm" len="sm"/>
                    </a:lnB>
                    <a:solidFill>
                      <a:srgbClr val="93B3D7"/>
                    </a:solidFill>
                  </a:tcPr>
                </a:tc>
                <a:tc>
                  <a:txBody>
                    <a:bodyPr/>
                    <a:lstStyle/>
                    <a:p>
                      <a:pPr marL="0" marR="0" lvl="0" indent="0" algn="ctr" rtl="0">
                        <a:spcBef>
                          <a:spcPts val="0"/>
                        </a:spcBef>
                        <a:spcAft>
                          <a:spcPts val="0"/>
                        </a:spcAft>
                        <a:buNone/>
                      </a:pPr>
                      <a:r>
                        <a:rPr lang="es-CL" sz="1050" b="1" u="none" strike="noStrike" cap="none">
                          <a:solidFill>
                            <a:srgbClr val="FFFFFF"/>
                          </a:solidFill>
                        </a:rPr>
                        <a:t>DEFINICIÓN</a:t>
                      </a:r>
                      <a:endParaRPr sz="1050" b="1" u="none" strike="noStrike" cap="none">
                        <a:solidFill>
                          <a:srgbClr val="FFFFFF"/>
                        </a:solidFill>
                      </a:endParaRPr>
                    </a:p>
                  </a:txBody>
                  <a:tcPr marL="45725" marR="45725" marT="45725" marB="45725" anchor="ctr">
                    <a:lnL w="38100" cap="flat" cmpd="sng">
                      <a:solidFill>
                        <a:srgbClr val="FFFFFF"/>
                      </a:solidFill>
                      <a:prstDash val="solid"/>
                      <a:round/>
                      <a:headEnd type="none" w="sm" len="sm"/>
                      <a:tailEnd type="none" w="sm" len="sm"/>
                    </a:lnL>
                    <a:lnB w="38100" cap="flat" cmpd="sng">
                      <a:solidFill>
                        <a:srgbClr val="FFFFFF"/>
                      </a:solidFill>
                      <a:prstDash val="solid"/>
                      <a:round/>
                      <a:headEnd type="none" w="sm" len="sm"/>
                      <a:tailEnd type="none" w="sm" len="sm"/>
                    </a:lnB>
                    <a:solidFill>
                      <a:srgbClr val="93B3D7"/>
                    </a:solidFill>
                  </a:tcPr>
                </a:tc>
              </a:tr>
              <a:tr h="1205875">
                <a:tc>
                  <a:txBody>
                    <a:bodyPr/>
                    <a:lstStyle/>
                    <a:p>
                      <a:pPr marL="0" lvl="0" indent="0" algn="l" rtl="0">
                        <a:lnSpc>
                          <a:spcPct val="115000"/>
                        </a:lnSpc>
                        <a:spcBef>
                          <a:spcPts val="1200"/>
                        </a:spcBef>
                        <a:spcAft>
                          <a:spcPts val="1200"/>
                        </a:spcAft>
                        <a:buClr>
                          <a:schemeClr val="dk1"/>
                        </a:buClr>
                        <a:buSzPts val="1100"/>
                        <a:buFont typeface="Arial"/>
                        <a:buNone/>
                      </a:pPr>
                      <a:r>
                        <a:rPr lang="es-CL" sz="1000" b="1">
                          <a:latin typeface="Verdana"/>
                          <a:ea typeface="Verdana"/>
                          <a:cs typeface="Verdana"/>
                          <a:sym typeface="Verdana"/>
                        </a:rPr>
                        <a:t>Cartas de compromiso de los integrantes del “equipo de trabajo” (si corresponde)</a:t>
                      </a:r>
                      <a:endParaRPr sz="1000" b="1" u="none" strike="noStrike" cap="none">
                        <a:latin typeface="Verdana"/>
                        <a:ea typeface="Verdana"/>
                        <a:cs typeface="Verdana"/>
                        <a:sym typeface="Verdana"/>
                      </a:endParaRPr>
                    </a:p>
                  </a:txBody>
                  <a:tcPr marL="45725" marR="45725" marT="45725" marB="45725" anchor="ctr">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B7CCE4"/>
                    </a:solidFill>
                  </a:tcPr>
                </a:tc>
                <a:tc>
                  <a:txBody>
                    <a:bodyPr/>
                    <a:lstStyle/>
                    <a:p>
                      <a:pPr marL="0" lvl="0" indent="0" algn="l" rtl="0">
                        <a:lnSpc>
                          <a:spcPct val="115000"/>
                        </a:lnSpc>
                        <a:spcBef>
                          <a:spcPts val="1200"/>
                        </a:spcBef>
                        <a:spcAft>
                          <a:spcPts val="1200"/>
                        </a:spcAft>
                        <a:buClr>
                          <a:schemeClr val="dk1"/>
                        </a:buClr>
                        <a:buSzPts val="1100"/>
                        <a:buFont typeface="Arial"/>
                        <a:buNone/>
                      </a:pPr>
                      <a:r>
                        <a:rPr lang="es-CL" sz="1000">
                          <a:solidFill>
                            <a:srgbClr val="333333"/>
                          </a:solidFill>
                          <a:latin typeface="Verdana"/>
                          <a:ea typeface="Verdana"/>
                          <a:cs typeface="Verdana"/>
                          <a:sym typeface="Verdana"/>
                        </a:rPr>
                        <a:t>Deberás acompañar una carta de compromiso firmada por cada uno de los integrantes de tu equipo de trabajo incluido dentro de la postulación, donde se indique claramente su aceptación y participación dentro del proyecto postulado. Si tu proyecto corresponde a la postulación de una organización cultural constituidas como persona jurídica chilena, el equipo de trabajo debe considerar tanto al equipo responsable de la postulación como al artista que circulará, en consecuencia, deberán estar presentes las cartas de compromiso de ambas partes.</a:t>
                      </a:r>
                      <a:endParaRPr sz="1000">
                        <a:solidFill>
                          <a:srgbClr val="333333"/>
                        </a:solidFill>
                        <a:latin typeface="Verdana"/>
                        <a:ea typeface="Verdana"/>
                        <a:cs typeface="Verdana"/>
                        <a:sym typeface="Verdana"/>
                      </a:endParaRPr>
                    </a:p>
                  </a:txBody>
                  <a:tcPr marL="45725" marR="45725" marT="45725" marB="45725" anchor="ctr">
                    <a:lnL w="38100" cap="flat" cmpd="sng">
                      <a:solidFill>
                        <a:srgbClr val="FFFFFF"/>
                      </a:solidFill>
                      <a:prstDash val="solid"/>
                      <a:round/>
                      <a:headEnd type="none" w="sm" len="sm"/>
                      <a:tailEnd type="none" w="sm" len="sm"/>
                    </a:lnL>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AE5F1"/>
                    </a:solidFill>
                  </a:tcPr>
                </a:tc>
              </a:tr>
              <a:tr h="1306300">
                <a:tc>
                  <a:txBody>
                    <a:bodyPr/>
                    <a:lstStyle/>
                    <a:p>
                      <a:pPr marL="0" lvl="0" indent="0" algn="l" rtl="0">
                        <a:lnSpc>
                          <a:spcPct val="115000"/>
                        </a:lnSpc>
                        <a:spcBef>
                          <a:spcPts val="1200"/>
                        </a:spcBef>
                        <a:spcAft>
                          <a:spcPts val="1200"/>
                        </a:spcAft>
                        <a:buClr>
                          <a:schemeClr val="dk1"/>
                        </a:buClr>
                        <a:buSzPts val="1100"/>
                        <a:buFont typeface="Arial"/>
                        <a:buNone/>
                      </a:pPr>
                      <a:r>
                        <a:rPr lang="es-CL" sz="1000" b="1">
                          <a:solidFill>
                            <a:schemeClr val="dk1"/>
                          </a:solidFill>
                          <a:latin typeface="Verdana"/>
                          <a:ea typeface="Verdana"/>
                          <a:cs typeface="Verdana"/>
                          <a:sym typeface="Verdana"/>
                        </a:rPr>
                        <a:t>Individualización de directores, administradores, representantes, constituyentes, accionistas y/o socios titulares, según sea el caso (si corresponde)</a:t>
                      </a:r>
                      <a:endParaRPr sz="1000" b="1">
                        <a:solidFill>
                          <a:schemeClr val="dk1"/>
                        </a:solidFill>
                        <a:latin typeface="Verdana"/>
                        <a:ea typeface="Verdana"/>
                        <a:cs typeface="Verdana"/>
                        <a:sym typeface="Verdana"/>
                      </a:endParaRPr>
                    </a:p>
                  </a:txBody>
                  <a:tcPr marL="45725" marR="45725" marT="45725" marB="45725" anchor="ctr">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B7CCE4"/>
                    </a:solidFill>
                  </a:tcPr>
                </a:tc>
                <a:tc>
                  <a:txBody>
                    <a:bodyPr/>
                    <a:lstStyle/>
                    <a:p>
                      <a:pPr marL="0" lvl="0" indent="0" algn="l" rtl="0">
                        <a:lnSpc>
                          <a:spcPct val="115000"/>
                        </a:lnSpc>
                        <a:spcBef>
                          <a:spcPts val="800"/>
                        </a:spcBef>
                        <a:spcAft>
                          <a:spcPts val="0"/>
                        </a:spcAft>
                        <a:buClr>
                          <a:schemeClr val="dk1"/>
                        </a:buClr>
                        <a:buSzPts val="1100"/>
                        <a:buFont typeface="Arial"/>
                        <a:buNone/>
                      </a:pPr>
                      <a:r>
                        <a:rPr lang="es-CL" sz="1000">
                          <a:solidFill>
                            <a:schemeClr val="dk1"/>
                          </a:solidFill>
                          <a:latin typeface="Verdana"/>
                          <a:ea typeface="Verdana"/>
                          <a:cs typeface="Verdana"/>
                          <a:sym typeface="Verdana"/>
                        </a:rPr>
                        <a:t>En el caso de que el responsable sea una persona jurídica con fines de lucro, deberá acompañar una nómina en que se individualice a sus directores, administradores, representantes, constituyentes, accionistas y/o socios titulares, según corresponda</a:t>
                      </a:r>
                      <a:endParaRPr sz="1000">
                        <a:solidFill>
                          <a:schemeClr val="dk1"/>
                        </a:solidFill>
                        <a:latin typeface="Verdana"/>
                        <a:ea typeface="Verdana"/>
                        <a:cs typeface="Verdana"/>
                        <a:sym typeface="Verdana"/>
                      </a:endParaRPr>
                    </a:p>
                    <a:p>
                      <a:pPr marL="0" lvl="0" indent="0" algn="l" rtl="0">
                        <a:lnSpc>
                          <a:spcPct val="115000"/>
                        </a:lnSpc>
                        <a:spcBef>
                          <a:spcPts val="800"/>
                        </a:spcBef>
                        <a:spcAft>
                          <a:spcPts val="800"/>
                        </a:spcAft>
                        <a:buClr>
                          <a:schemeClr val="dk1"/>
                        </a:buClr>
                        <a:buSzPts val="1100"/>
                        <a:buFont typeface="Arial"/>
                        <a:buNone/>
                      </a:pPr>
                      <a:endParaRPr sz="1000">
                        <a:solidFill>
                          <a:schemeClr val="dk1"/>
                        </a:solidFill>
                        <a:latin typeface="Verdana"/>
                        <a:ea typeface="Verdana"/>
                        <a:cs typeface="Verdana"/>
                        <a:sym typeface="Verdana"/>
                      </a:endParaRPr>
                    </a:p>
                  </a:txBody>
                  <a:tcPr marL="45725" marR="45725" marT="45725" marB="45725" anchor="ctr">
                    <a:lnL w="38100" cap="flat" cmpd="sng">
                      <a:solidFill>
                        <a:srgbClr val="FFFFFF"/>
                      </a:solidFill>
                      <a:prstDash val="solid"/>
                      <a:round/>
                      <a:headEnd type="none" w="sm" len="sm"/>
                      <a:tailEnd type="none" w="sm" len="sm"/>
                    </a:lnL>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AE5F1"/>
                    </a:solidFill>
                  </a:tcPr>
                </a:tc>
              </a:tr>
              <a:tr h="1062050">
                <a:tc>
                  <a:txBody>
                    <a:bodyPr/>
                    <a:lstStyle/>
                    <a:p>
                      <a:pPr marL="0" lvl="0" indent="0" algn="l" rtl="0">
                        <a:lnSpc>
                          <a:spcPct val="115000"/>
                        </a:lnSpc>
                        <a:spcBef>
                          <a:spcPts val="1000"/>
                        </a:spcBef>
                        <a:spcAft>
                          <a:spcPts val="1000"/>
                        </a:spcAft>
                        <a:buClr>
                          <a:schemeClr val="dk1"/>
                        </a:buClr>
                        <a:buSzPts val="1100"/>
                        <a:buFont typeface="Arial"/>
                        <a:buNone/>
                      </a:pPr>
                      <a:r>
                        <a:rPr lang="es-CL" sz="1000" b="1">
                          <a:latin typeface="Verdana"/>
                          <a:ea typeface="Verdana"/>
                          <a:cs typeface="Verdana"/>
                          <a:sym typeface="Verdan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6"/>
                            </a:ext>
                          </a:extLst>
                        </a:rPr>
                        <a:t>Autorización o cesión de derechos de autor (si corresponde)</a:t>
                      </a:r>
                      <a:endParaRPr sz="1000" b="1">
                        <a:latin typeface="Verdana"/>
                        <a:ea typeface="Verdana"/>
                        <a:cs typeface="Verdana"/>
                        <a:sym typeface="Verdana"/>
                      </a:endParaRPr>
                    </a:p>
                  </a:txBody>
                  <a:tcPr marL="45725" marR="45725" marT="45725" marB="45725" anchor="ctr">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B7CCE4"/>
                    </a:solidFill>
                  </a:tcPr>
                </a:tc>
                <a:tc>
                  <a:txBody>
                    <a:bodyPr/>
                    <a:lstStyle/>
                    <a:p>
                      <a:pPr marL="0" lvl="0" indent="0" algn="l" rtl="0">
                        <a:lnSpc>
                          <a:spcPct val="115000"/>
                        </a:lnSpc>
                        <a:spcBef>
                          <a:spcPts val="1100"/>
                        </a:spcBef>
                        <a:spcAft>
                          <a:spcPts val="1100"/>
                        </a:spcAft>
                        <a:buNone/>
                      </a:pPr>
                      <a:r>
                        <a:rPr lang="es-CL" sz="1000">
                          <a:solidFill>
                            <a:schemeClr val="dk1"/>
                          </a:solidFill>
                          <a:latin typeface="Verdana"/>
                          <a:ea typeface="Verdana"/>
                          <a:cs typeface="Verdana"/>
                          <a:sym typeface="Verdana"/>
                        </a:rPr>
                        <a:t>Si el proyecto comprende el uso de obras protegidas por el derecho de autor cuyos titulares son personas, naturales o jurídicas, distintas a quien postula, deberás adjuntar una autorización o una cesión expresa del titular de los derechos de autor sobre la obra.</a:t>
                      </a:r>
                      <a:endParaRPr sz="1000">
                        <a:latin typeface="Verdana"/>
                        <a:ea typeface="Verdana"/>
                        <a:cs typeface="Verdana"/>
                        <a:sym typeface="Verdana"/>
                      </a:endParaRPr>
                    </a:p>
                  </a:txBody>
                  <a:tcPr marL="45725" marR="45725" marT="45725" marB="45725" anchor="ctr">
                    <a:lnL w="38100" cap="flat" cmpd="sng">
                      <a:solidFill>
                        <a:srgbClr val="FFFFFF"/>
                      </a:solidFill>
                      <a:prstDash val="solid"/>
                      <a:round/>
                      <a:headEnd type="none" w="sm" len="sm"/>
                      <a:tailEnd type="none" w="sm" len="sm"/>
                    </a:lnL>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AE5F1"/>
                    </a:solidFill>
                  </a:tcPr>
                </a:tc>
              </a:tr>
              <a:tr h="1520850">
                <a:tc>
                  <a:txBody>
                    <a:bodyPr/>
                    <a:lstStyle/>
                    <a:p>
                      <a:pPr marL="0" lvl="0" indent="0" algn="l" rtl="0">
                        <a:lnSpc>
                          <a:spcPct val="115000"/>
                        </a:lnSpc>
                        <a:spcBef>
                          <a:spcPts val="1000"/>
                        </a:spcBef>
                        <a:spcAft>
                          <a:spcPts val="1000"/>
                        </a:spcAft>
                        <a:buClr>
                          <a:schemeClr val="dk1"/>
                        </a:buClr>
                        <a:buSzPts val="1100"/>
                        <a:buFont typeface="Arial"/>
                        <a:buNone/>
                      </a:pPr>
                      <a:r>
                        <a:rPr lang="es-CL" sz="1000" b="1">
                          <a:latin typeface="Verdana"/>
                          <a:ea typeface="Verdana"/>
                          <a:cs typeface="Verdana"/>
                          <a:sym typeface="Verdana"/>
                        </a:rPr>
                        <a:t>Carta de consentimiento de comunidad indígena (si corresponde)</a:t>
                      </a:r>
                      <a:endParaRPr sz="1000" b="1">
                        <a:latin typeface="Verdana"/>
                        <a:ea typeface="Verdana"/>
                        <a:cs typeface="Verdana"/>
                        <a:sym typeface="Verdana"/>
                      </a:endParaRPr>
                    </a:p>
                  </a:txBody>
                  <a:tcPr marL="45725" marR="45725" marT="45725" marB="45725" anchor="ctr">
                    <a:lnR w="3810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B7CCE4"/>
                    </a:solidFill>
                  </a:tcPr>
                </a:tc>
                <a:tc>
                  <a:txBody>
                    <a:bodyPr/>
                    <a:lstStyle/>
                    <a:p>
                      <a:pPr marL="0" lvl="0" indent="0" algn="l" rtl="0">
                        <a:lnSpc>
                          <a:spcPct val="115000"/>
                        </a:lnSpc>
                        <a:spcBef>
                          <a:spcPts val="1000"/>
                        </a:spcBef>
                        <a:spcAft>
                          <a:spcPts val="1000"/>
                        </a:spcAft>
                        <a:buClr>
                          <a:schemeClr val="dk1"/>
                        </a:buClr>
                        <a:buSzPts val="1100"/>
                        <a:buFont typeface="Arial"/>
                        <a:buNone/>
                      </a:pPr>
                      <a:r>
                        <a:rPr lang="es-CL" sz="1000">
                          <a:solidFill>
                            <a:schemeClr val="dk1"/>
                          </a:solidFill>
                          <a:latin typeface="Verdana"/>
                          <a:ea typeface="Verdana"/>
                          <a:cs typeface="Verdana"/>
                          <a:sym typeface="Verdana"/>
                        </a:rPr>
                        <a:t>En caso que el proyecto contemple actividades de registro, difusión u otras, en territorios pertenecientes a comunidades de pueblos originarios, deberá́ acompañarse una carta de consentimiento firmada por el representante de la comunidad para la realización de las actividades señaladas en el proyecto</a:t>
                      </a:r>
                      <a:endParaRPr sz="1000">
                        <a:latin typeface="Verdana"/>
                        <a:ea typeface="Verdana"/>
                        <a:cs typeface="Verdana"/>
                        <a:sym typeface="Verdana"/>
                      </a:endParaRPr>
                    </a:p>
                  </a:txBody>
                  <a:tcPr marL="45725" marR="45725" marT="45725" marB="45725" anchor="ctr">
                    <a:lnL w="38100" cap="flat" cmpd="sng">
                      <a:solidFill>
                        <a:srgbClr val="FFFFFF"/>
                      </a:solidFill>
                      <a:prstDash val="solid"/>
                      <a:round/>
                      <a:headEnd type="none" w="sm" len="sm"/>
                      <a:tailEnd type="none" w="sm" len="sm"/>
                    </a:lnL>
                    <a:lnT w="38100" cap="flat" cmpd="sng">
                      <a:solidFill>
                        <a:srgbClr val="FFFFFF"/>
                      </a:solidFill>
                      <a:prstDash val="solid"/>
                      <a:round/>
                      <a:headEnd type="none" w="sm" len="sm"/>
                      <a:tailEnd type="none" w="sm" len="sm"/>
                    </a:lnT>
                    <a:lnB w="38100" cap="flat" cmpd="sng">
                      <a:solidFill>
                        <a:srgbClr val="FFFFFF"/>
                      </a:solidFill>
                      <a:prstDash val="solid"/>
                      <a:round/>
                      <a:headEnd type="none" w="sm" len="sm"/>
                      <a:tailEnd type="none" w="sm" len="sm"/>
                    </a:lnB>
                    <a:solidFill>
                      <a:srgbClr val="DAE5F1"/>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87fccc9e88_0_11"/>
          <p:cNvSpPr/>
          <p:nvPr/>
        </p:nvSpPr>
        <p:spPr>
          <a:xfrm>
            <a:off x="107504" y="105051"/>
            <a:ext cx="8928000" cy="334800"/>
          </a:xfrm>
          <a:prstGeom prst="rect">
            <a:avLst/>
          </a:prstGeom>
          <a:solidFill>
            <a:srgbClr val="4F81BD">
              <a:alpha val="89800"/>
            </a:srgbClr>
          </a:solidFill>
          <a:ln w="9525" cap="flat" cmpd="sng">
            <a:solidFill>
              <a:srgbClr val="A5A5A5">
                <a:alpha val="898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L" b="1">
                <a:solidFill>
                  <a:srgbClr val="FFFFFF"/>
                </a:solidFill>
              </a:rPr>
              <a:t>Proceso de Evaluación</a:t>
            </a:r>
            <a:endParaRPr sz="1400" b="1">
              <a:solidFill>
                <a:srgbClr val="FFFFFF"/>
              </a:solidFill>
              <a:latin typeface="Arial"/>
              <a:ea typeface="Arial"/>
              <a:cs typeface="Arial"/>
              <a:sym typeface="Arial"/>
            </a:endParaRPr>
          </a:p>
        </p:txBody>
      </p:sp>
      <p:graphicFrame>
        <p:nvGraphicFramePr>
          <p:cNvPr id="160" name="Google Shape;160;g87fccc9e88_0_11"/>
          <p:cNvGraphicFramePr/>
          <p:nvPr/>
        </p:nvGraphicFramePr>
        <p:xfrm>
          <a:off x="165087" y="761459"/>
          <a:ext cx="8870425" cy="6017800"/>
        </p:xfrm>
        <a:graphic>
          <a:graphicData uri="http://schemas.openxmlformats.org/drawingml/2006/table">
            <a:tbl>
              <a:tblPr firstRow="1" bandRow="1">
                <a:noFill/>
                <a:tableStyleId>{B7837052-7EF2-43F9-959E-C869F92FADD6}</a:tableStyleId>
              </a:tblPr>
              <a:tblGrid>
                <a:gridCol w="8870425"/>
              </a:tblGrid>
              <a:tr h="6017800">
                <a:tc>
                  <a:txBody>
                    <a:bodyPr/>
                    <a:lstStyle/>
                    <a:p>
                      <a:pPr marL="0" marR="0" lvl="0" indent="0" algn="ctr" rtl="0">
                        <a:spcBef>
                          <a:spcPts val="0"/>
                        </a:spcBef>
                        <a:spcAft>
                          <a:spcPts val="0"/>
                        </a:spcAft>
                        <a:buNone/>
                      </a:pPr>
                      <a:endParaRPr sz="1200">
                        <a:solidFill>
                          <a:srgbClr val="000000"/>
                        </a:solidFill>
                      </a:endParaRPr>
                    </a:p>
                    <a:p>
                      <a:pPr marL="0" marR="0" lvl="0" indent="0" algn="ctr" rtl="0">
                        <a:spcBef>
                          <a:spcPts val="0"/>
                        </a:spcBef>
                        <a:spcAft>
                          <a:spcPts val="0"/>
                        </a:spcAft>
                        <a:buNone/>
                      </a:pPr>
                      <a:endParaRPr sz="1200">
                        <a:solidFill>
                          <a:srgbClr val="000000"/>
                        </a:solidFill>
                      </a:endParaRPr>
                    </a:p>
                    <a:p>
                      <a:pPr marL="0" marR="0" lvl="0" indent="0" algn="ctr" rtl="0">
                        <a:spcBef>
                          <a:spcPts val="0"/>
                        </a:spcBef>
                        <a:spcAft>
                          <a:spcPts val="0"/>
                        </a:spcAft>
                        <a:buNone/>
                      </a:pPr>
                      <a:endParaRPr sz="1500">
                        <a:solidFill>
                          <a:srgbClr val="000000"/>
                        </a:solidFill>
                      </a:endParaRPr>
                    </a:p>
                    <a:p>
                      <a:pPr marL="0" marR="0" lvl="0" indent="0" algn="l" rtl="0">
                        <a:spcBef>
                          <a:spcPts val="0"/>
                        </a:spcBef>
                        <a:spcAft>
                          <a:spcPts val="0"/>
                        </a:spcAft>
                        <a:buNone/>
                      </a:pPr>
                      <a:r>
                        <a:rPr lang="es-CL" sz="1500" b="0">
                          <a:solidFill>
                            <a:srgbClr val="000000"/>
                          </a:solidFill>
                        </a:rPr>
                        <a:t>La Secretaría Regional Ministerial que corresponda, entregará a la Comisión de Especialistas, los proyectos admisibles para iniciar la etapa de evaluación.</a:t>
                      </a:r>
                      <a:endParaRPr sz="1500" b="0">
                        <a:solidFill>
                          <a:srgbClr val="000000"/>
                        </a:solidFill>
                      </a:endParaRPr>
                    </a:p>
                    <a:p>
                      <a:pPr marL="0" marR="0" lvl="0" indent="0" algn="l" rtl="0">
                        <a:spcBef>
                          <a:spcPts val="0"/>
                        </a:spcBef>
                        <a:spcAft>
                          <a:spcPts val="0"/>
                        </a:spcAft>
                        <a:buNone/>
                      </a:pPr>
                      <a:r>
                        <a:rPr lang="es-CL" sz="1500" b="0">
                          <a:solidFill>
                            <a:srgbClr val="000000"/>
                          </a:solidFill>
                        </a:rPr>
                        <a:t>El proceso de evaluación implica una valoración técnica y cualitativa de tu proyecto, el cual supone las siguientes etapas:</a:t>
                      </a:r>
                      <a:endParaRPr sz="1500" b="0">
                        <a:solidFill>
                          <a:srgbClr val="000000"/>
                        </a:solidFill>
                      </a:endParaRPr>
                    </a:p>
                    <a:p>
                      <a:pPr marL="0" marR="0" lvl="0" indent="0" algn="l" rtl="0">
                        <a:spcBef>
                          <a:spcPts val="0"/>
                        </a:spcBef>
                        <a:spcAft>
                          <a:spcPts val="0"/>
                        </a:spcAft>
                        <a:buNone/>
                      </a:pPr>
                      <a:endParaRPr sz="1500">
                        <a:solidFill>
                          <a:srgbClr val="000000"/>
                        </a:solidFill>
                      </a:endParaRPr>
                    </a:p>
                    <a:p>
                      <a:pPr marL="0" marR="0" lvl="0" indent="0" algn="l" rtl="0">
                        <a:spcBef>
                          <a:spcPts val="0"/>
                        </a:spcBef>
                        <a:spcAft>
                          <a:spcPts val="0"/>
                        </a:spcAft>
                        <a:buNone/>
                      </a:pPr>
                      <a:endParaRPr sz="1500">
                        <a:solidFill>
                          <a:srgbClr val="000000"/>
                        </a:solidFill>
                      </a:endParaRPr>
                    </a:p>
                    <a:p>
                      <a:pPr marL="0" marR="0" lvl="0" indent="0" algn="l" rtl="0">
                        <a:spcBef>
                          <a:spcPts val="0"/>
                        </a:spcBef>
                        <a:spcAft>
                          <a:spcPts val="0"/>
                        </a:spcAft>
                        <a:buNone/>
                      </a:pPr>
                      <a:r>
                        <a:rPr lang="es-CL" sz="1500">
                          <a:solidFill>
                            <a:srgbClr val="000000"/>
                          </a:solidFill>
                        </a:rPr>
                        <a:t>a) Primera etapa: A lo menos uno de los(as) integrantes de la Comisión de Especialistas realiza(n) un análisis preliminar y general de fortalezas y debilidades según los criterios de evaluación de los proyectos asignados, por la disciplina y ámbitos a los que corresponda la postulación, para luego exponerlos a la instancia colectiva de evaluación.</a:t>
                      </a:r>
                      <a:endParaRPr sz="1500">
                        <a:solidFill>
                          <a:srgbClr val="000000"/>
                        </a:solidFill>
                      </a:endParaRPr>
                    </a:p>
                    <a:p>
                      <a:pPr marL="0" marR="0" lvl="0" indent="0" algn="l" rtl="0">
                        <a:spcBef>
                          <a:spcPts val="0"/>
                        </a:spcBef>
                        <a:spcAft>
                          <a:spcPts val="0"/>
                        </a:spcAft>
                        <a:buNone/>
                      </a:pPr>
                      <a:endParaRPr sz="1500">
                        <a:solidFill>
                          <a:srgbClr val="000000"/>
                        </a:solidFill>
                      </a:endParaRPr>
                    </a:p>
                    <a:p>
                      <a:pPr marL="0" marR="0" lvl="0" indent="0" algn="l" rtl="0">
                        <a:spcBef>
                          <a:spcPts val="0"/>
                        </a:spcBef>
                        <a:spcAft>
                          <a:spcPts val="0"/>
                        </a:spcAft>
                        <a:buNone/>
                      </a:pPr>
                      <a:endParaRPr sz="1500">
                        <a:solidFill>
                          <a:srgbClr val="000000"/>
                        </a:solidFill>
                      </a:endParaRPr>
                    </a:p>
                    <a:p>
                      <a:pPr marL="0" marR="0" lvl="0" indent="0" algn="l" rtl="0">
                        <a:spcBef>
                          <a:spcPts val="0"/>
                        </a:spcBef>
                        <a:spcAft>
                          <a:spcPts val="0"/>
                        </a:spcAft>
                        <a:buNone/>
                      </a:pPr>
                      <a:r>
                        <a:rPr lang="es-CL" sz="1500">
                          <a:solidFill>
                            <a:srgbClr val="000000"/>
                          </a:solidFill>
                        </a:rPr>
                        <a:t>b) Segunda etapa: evaluación colectiva. Los(as) integrantes de la Comisión de Especialistas se reunirán como instancia colectiva para llevar a cabo una revisión técnica y cualitativa de todos los proyectos previamente analizados en la primera etapa, con el fin de consensuar y asignar el puntaje correspondiente a cada criterio de evaluación, según la tabla correspondiente, para los distintos proyectos.</a:t>
                      </a:r>
                      <a:endParaRPr sz="1500">
                        <a:solidFill>
                          <a:srgbClr val="000000"/>
                        </a:solidFill>
                      </a:endParaRPr>
                    </a:p>
                    <a:p>
                      <a:pPr marL="0" marR="0" lvl="0" indent="0" algn="l" rtl="0">
                        <a:spcBef>
                          <a:spcPts val="0"/>
                        </a:spcBef>
                        <a:spcAft>
                          <a:spcPts val="0"/>
                        </a:spcAft>
                        <a:buNone/>
                      </a:pPr>
                      <a:endParaRPr sz="1200">
                        <a:solidFill>
                          <a:srgbClr val="000000"/>
                        </a:solidFill>
                      </a:endParaRPr>
                    </a:p>
                    <a:p>
                      <a:pPr marL="0" marR="0" lvl="0" indent="0" algn="l" rtl="0">
                        <a:spcBef>
                          <a:spcPts val="0"/>
                        </a:spcBef>
                        <a:spcAft>
                          <a:spcPts val="0"/>
                        </a:spcAft>
                        <a:buNone/>
                      </a:pPr>
                      <a:endParaRPr sz="1200">
                        <a:solidFill>
                          <a:srgbClr val="000000"/>
                        </a:solidFill>
                      </a:endParaRPr>
                    </a:p>
                  </a:txBody>
                  <a:tcPr marL="45725" marR="45725" marT="45725" marB="45725" anchor="ctr">
                    <a:lnL w="38100" cap="flat" cmpd="sng">
                      <a:solidFill>
                        <a:schemeClr val="lt1"/>
                      </a:solidFill>
                      <a:prstDash val="solid"/>
                      <a:round/>
                      <a:headEnd type="none" w="sm" len="sm"/>
                      <a:tailEnd type="none" w="sm" len="sm"/>
                    </a:lnL>
                    <a:solidFill>
                      <a:srgbClr val="93B3D7"/>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g776183e471_0_11"/>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s-CL"/>
              <a:t>13</a:t>
            </a:fld>
            <a:endParaRPr/>
          </a:p>
        </p:txBody>
      </p:sp>
      <p:sp>
        <p:nvSpPr>
          <p:cNvPr id="167" name="Google Shape;167;g776183e471_0_11"/>
          <p:cNvSpPr/>
          <p:nvPr/>
        </p:nvSpPr>
        <p:spPr>
          <a:xfrm>
            <a:off x="152400" y="629072"/>
            <a:ext cx="8928000" cy="334800"/>
          </a:xfrm>
          <a:prstGeom prst="rect">
            <a:avLst/>
          </a:prstGeom>
          <a:solidFill>
            <a:srgbClr val="4F81BD">
              <a:alpha val="89800"/>
            </a:srgbClr>
          </a:solidFill>
          <a:ln w="9525" cap="flat" cmpd="sng">
            <a:solidFill>
              <a:srgbClr val="A5A5A5">
                <a:alpha val="898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L" sz="1400" b="1" dirty="0" smtClean="0">
                <a:solidFill>
                  <a:srgbClr val="FFFFFF"/>
                </a:solidFill>
                <a:latin typeface="Arial"/>
                <a:ea typeface="Arial"/>
                <a:cs typeface="Arial"/>
                <a:sym typeface="Arial"/>
              </a:rPr>
              <a:t>CANALES DE COMUNICACIÓN PARA DUDAS O CONSULTAS</a:t>
            </a:r>
            <a:endParaRPr sz="1400" b="1" dirty="0">
              <a:solidFill>
                <a:srgbClr val="FFFFFF"/>
              </a:solidFill>
              <a:latin typeface="Arial"/>
              <a:ea typeface="Arial"/>
              <a:cs typeface="Arial"/>
              <a:sym typeface="Arial"/>
            </a:endParaRPr>
          </a:p>
        </p:txBody>
      </p:sp>
      <p:graphicFrame>
        <p:nvGraphicFramePr>
          <p:cNvPr id="168" name="Google Shape;168;g776183e471_0_11"/>
          <p:cNvGraphicFramePr/>
          <p:nvPr>
            <p:extLst>
              <p:ext uri="{D42A27DB-BD31-4B8C-83A1-F6EECF244321}">
                <p14:modId xmlns:p14="http://schemas.microsoft.com/office/powerpoint/2010/main" val="4212968184"/>
              </p:ext>
            </p:extLst>
          </p:nvPr>
        </p:nvGraphicFramePr>
        <p:xfrm>
          <a:off x="152400" y="991068"/>
          <a:ext cx="8928000" cy="4791214"/>
        </p:xfrm>
        <a:graphic>
          <a:graphicData uri="http://schemas.openxmlformats.org/drawingml/2006/table">
            <a:tbl>
              <a:tblPr firstRow="1" bandRow="1">
                <a:noFill/>
                <a:tableStyleId>{DFCA73D4-D2FB-4533-9ABA-45806E1D5B8B}</a:tableStyleId>
              </a:tblPr>
              <a:tblGrid>
                <a:gridCol w="8928000"/>
              </a:tblGrid>
              <a:tr h="1825596">
                <a:tc>
                  <a:txBody>
                    <a:bodyPr/>
                    <a:lstStyle/>
                    <a:p>
                      <a:pPr marL="0" marR="0" lvl="0" indent="0" algn="ctr" rtl="0">
                        <a:spcBef>
                          <a:spcPts val="0"/>
                        </a:spcBef>
                        <a:spcAft>
                          <a:spcPts val="0"/>
                        </a:spcAft>
                        <a:buNone/>
                      </a:pPr>
                      <a:r>
                        <a:rPr lang="es-CL" sz="1600" b="1" u="none" strike="noStrike" cap="none" dirty="0" smtClean="0">
                          <a:solidFill>
                            <a:srgbClr val="000000"/>
                          </a:solidFill>
                        </a:rPr>
                        <a:t>Página</a:t>
                      </a:r>
                      <a:r>
                        <a:rPr lang="es-CL" sz="1600" b="1" u="none" strike="noStrike" cap="none" baseline="0" dirty="0" smtClean="0">
                          <a:solidFill>
                            <a:srgbClr val="000000"/>
                          </a:solidFill>
                        </a:rPr>
                        <a:t> web</a:t>
                      </a:r>
                    </a:p>
                    <a:p>
                      <a:pPr marL="0" marR="0" lvl="0" indent="0" algn="ctr" rtl="0">
                        <a:spcBef>
                          <a:spcPts val="0"/>
                        </a:spcBef>
                        <a:spcAft>
                          <a:spcPts val="0"/>
                        </a:spcAft>
                        <a:buNone/>
                      </a:pPr>
                      <a:r>
                        <a:rPr lang="es-CL" sz="1600" b="0" u="none" strike="noStrike" cap="none" baseline="0" dirty="0" smtClean="0">
                          <a:solidFill>
                            <a:srgbClr val="000000"/>
                          </a:solidFill>
                          <a:hlinkClick r:id="rId3"/>
                        </a:rPr>
                        <a:t>https://www.fondosdecultura.cl/aaee-itinerantes-regionales/</a:t>
                      </a:r>
                      <a:endParaRPr lang="es-CL" sz="1600" b="0" u="none" strike="noStrike" cap="none" baseline="0" dirty="0" smtClean="0">
                        <a:solidFill>
                          <a:srgbClr val="000000"/>
                        </a:solidFill>
                      </a:endParaRPr>
                    </a:p>
                    <a:p>
                      <a:pPr marL="0" marR="0" lvl="0" indent="0" algn="ctr" rtl="0">
                        <a:spcBef>
                          <a:spcPts val="0"/>
                        </a:spcBef>
                        <a:spcAft>
                          <a:spcPts val="0"/>
                        </a:spcAft>
                        <a:buNone/>
                      </a:pPr>
                      <a:endParaRPr lang="es-CL" sz="1350" b="0" u="none" strike="noStrike" cap="none" baseline="0" dirty="0" smtClean="0">
                        <a:solidFill>
                          <a:srgbClr val="000000"/>
                        </a:solidFill>
                      </a:endParaRPr>
                    </a:p>
                  </a:txBody>
                  <a:tcPr marL="45725" marR="45725" marT="45725" marB="45725" anchor="ctr">
                    <a:solidFill>
                      <a:srgbClr val="93B3D7"/>
                    </a:solidFill>
                  </a:tcPr>
                </a:tc>
              </a:tr>
              <a:tr h="1864518">
                <a:tc>
                  <a:txBody>
                    <a:bodyPr/>
                    <a:lstStyle/>
                    <a:p>
                      <a:pPr marL="0" marR="0" lvl="0" indent="0" algn="ctr" rtl="0">
                        <a:spcBef>
                          <a:spcPts val="0"/>
                        </a:spcBef>
                        <a:spcAft>
                          <a:spcPts val="0"/>
                        </a:spcAft>
                        <a:buNone/>
                      </a:pPr>
                      <a:r>
                        <a:rPr lang="es-ES" sz="1600" b="1" u="none" strike="noStrike" cap="none" dirty="0" smtClean="0">
                          <a:solidFill>
                            <a:srgbClr val="000000"/>
                          </a:solidFill>
                        </a:rPr>
                        <a:t>Preguntas Frecuentes</a:t>
                      </a:r>
                    </a:p>
                    <a:p>
                      <a:pPr marL="0" marR="0" lvl="0" indent="0" algn="ctr" rtl="0">
                        <a:spcBef>
                          <a:spcPts val="0"/>
                        </a:spcBef>
                        <a:spcAft>
                          <a:spcPts val="0"/>
                        </a:spcAft>
                        <a:buNone/>
                      </a:pPr>
                      <a:r>
                        <a:rPr lang="es-ES" sz="1600" b="0" u="none" strike="noStrike" cap="none" dirty="0" smtClean="0">
                          <a:solidFill>
                            <a:srgbClr val="000000"/>
                          </a:solidFill>
                          <a:hlinkClick r:id="rId4"/>
                        </a:rPr>
                        <a:t>https://www.fondosdecultura.cl/wp-content/uploads/2020/08/preguntas-frecuentes-AAEE-Itinerantes-Regionales.pdf</a:t>
                      </a:r>
                      <a:endParaRPr lang="es-ES" sz="1600" b="0" u="none" strike="noStrike" cap="none" dirty="0" smtClean="0">
                        <a:solidFill>
                          <a:srgbClr val="000000"/>
                        </a:solidFill>
                      </a:endParaRPr>
                    </a:p>
                    <a:p>
                      <a:pPr marL="0" marR="0" lvl="0" indent="0" algn="ctr" rtl="0">
                        <a:spcBef>
                          <a:spcPts val="0"/>
                        </a:spcBef>
                        <a:spcAft>
                          <a:spcPts val="0"/>
                        </a:spcAft>
                        <a:buNone/>
                      </a:pPr>
                      <a:endParaRPr lang="es-ES" sz="1600" b="0" u="none" strike="noStrike" cap="none" dirty="0" smtClean="0">
                        <a:solidFill>
                          <a:srgbClr val="000000"/>
                        </a:solidFill>
                      </a:endParaRPr>
                    </a:p>
                    <a:p>
                      <a:pPr marL="0" marR="0" lvl="0" indent="0" algn="ctr" rtl="0">
                        <a:spcBef>
                          <a:spcPts val="0"/>
                        </a:spcBef>
                        <a:spcAft>
                          <a:spcPts val="0"/>
                        </a:spcAft>
                        <a:buNone/>
                      </a:pPr>
                      <a:endParaRPr sz="1100" b="0" u="none" strike="noStrike" cap="none" dirty="0">
                        <a:solidFill>
                          <a:srgbClr val="000000"/>
                        </a:solidFill>
                      </a:endParaRPr>
                    </a:p>
                  </a:txBody>
                  <a:tcPr marL="45725" marR="45725" marT="45725" marB="45725" anchor="ctr">
                    <a:solidFill>
                      <a:srgbClr val="93B3D7"/>
                    </a:solidFill>
                  </a:tcPr>
                </a:tc>
              </a:tr>
              <a:tr h="1101100">
                <a:tc>
                  <a:txBody>
                    <a:bodyPr/>
                    <a:lstStyle/>
                    <a:p>
                      <a:pPr marL="0" marR="0" lvl="0" indent="0" algn="ctr" rtl="0">
                        <a:spcBef>
                          <a:spcPts val="0"/>
                        </a:spcBef>
                        <a:spcAft>
                          <a:spcPts val="0"/>
                        </a:spcAft>
                        <a:buNone/>
                      </a:pPr>
                      <a:r>
                        <a:rPr lang="es-ES" sz="1600" b="1" u="none" strike="noStrike" cap="none" dirty="0" smtClean="0">
                          <a:solidFill>
                            <a:srgbClr val="000000"/>
                          </a:solidFill>
                        </a:rPr>
                        <a:t>Sistema de información y atención ciudadana</a:t>
                      </a:r>
                    </a:p>
                    <a:p>
                      <a:pPr marL="0" marR="0" lvl="0" indent="0" algn="ctr" rtl="0">
                        <a:spcBef>
                          <a:spcPts val="0"/>
                        </a:spcBef>
                        <a:spcAft>
                          <a:spcPts val="0"/>
                        </a:spcAft>
                        <a:buNone/>
                      </a:pPr>
                      <a:r>
                        <a:rPr lang="es-ES" sz="1600" b="0" u="none" strike="noStrike" cap="none" dirty="0" smtClean="0">
                          <a:solidFill>
                            <a:srgbClr val="000000"/>
                          </a:solidFill>
                          <a:hlinkClick r:id="rId5"/>
                        </a:rPr>
                        <a:t>https://siac.cultura.gob.cl/formulariosiac</a:t>
                      </a:r>
                      <a:endParaRPr lang="es-ES" sz="1600" b="0" u="none" strike="noStrike" cap="none" dirty="0" smtClean="0">
                        <a:solidFill>
                          <a:srgbClr val="000000"/>
                        </a:solidFill>
                      </a:endParaRPr>
                    </a:p>
                    <a:p>
                      <a:pPr marL="0" marR="0" lvl="0" indent="0" algn="ctr" rtl="0">
                        <a:spcBef>
                          <a:spcPts val="0"/>
                        </a:spcBef>
                        <a:spcAft>
                          <a:spcPts val="0"/>
                        </a:spcAft>
                        <a:buNone/>
                      </a:pPr>
                      <a:endParaRPr sz="1100" b="0" u="none" strike="noStrike" cap="none" dirty="0">
                        <a:solidFill>
                          <a:srgbClr val="000000"/>
                        </a:solidFill>
                      </a:endParaRPr>
                    </a:p>
                  </a:txBody>
                  <a:tcPr marL="45725" marR="45725" marT="45725" marB="45725" anchor="ctr">
                    <a:solidFill>
                      <a:srgbClr val="93B3D7"/>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p:nvPr/>
        </p:nvSpPr>
        <p:spPr>
          <a:xfrm>
            <a:off x="0" y="1"/>
            <a:ext cx="9144000" cy="2636912"/>
          </a:xfrm>
          <a:prstGeom prst="rect">
            <a:avLst/>
          </a:prstGeom>
          <a:solidFill>
            <a:schemeClr val="accent1"/>
          </a:solid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200" b="1" i="0" u="none" strike="noStrike" cap="none">
              <a:solidFill>
                <a:schemeClr val="lt1"/>
              </a:solidFill>
              <a:latin typeface="Arial"/>
              <a:ea typeface="Arial"/>
              <a:cs typeface="Arial"/>
              <a:sym typeface="Arial"/>
            </a:endParaRPr>
          </a:p>
          <a:p>
            <a:pPr marL="0" marR="0" lvl="0" indent="0" algn="ctr" rtl="0">
              <a:spcBef>
                <a:spcPts val="1200"/>
              </a:spcBef>
              <a:spcAft>
                <a:spcPts val="0"/>
              </a:spcAft>
              <a:buNone/>
            </a:pPr>
            <a:endParaRPr sz="1000"/>
          </a:p>
          <a:p>
            <a:pPr marL="0" marR="0" lvl="0" indent="0" algn="ctr" rtl="0">
              <a:spcBef>
                <a:spcPts val="1200"/>
              </a:spcBef>
              <a:spcAft>
                <a:spcPts val="0"/>
              </a:spcAft>
              <a:buNone/>
            </a:pPr>
            <a:r>
              <a:rPr lang="es-CL" sz="3000" b="1">
                <a:solidFill>
                  <a:srgbClr val="FFFFFF"/>
                </a:solidFill>
              </a:rPr>
              <a:t>ARTES ESCÉNICAS ITINERANTES </a:t>
            </a:r>
            <a:endParaRPr sz="3000" b="1">
              <a:solidFill>
                <a:srgbClr val="FFFFFF"/>
              </a:solidFill>
            </a:endParaRPr>
          </a:p>
          <a:p>
            <a:pPr marL="0" marR="0" lvl="0" indent="0" algn="ctr" rtl="0">
              <a:spcBef>
                <a:spcPts val="1200"/>
              </a:spcBef>
              <a:spcAft>
                <a:spcPts val="0"/>
              </a:spcAft>
              <a:buNone/>
            </a:pPr>
            <a:r>
              <a:rPr lang="es-CL" sz="3000" b="1">
                <a:solidFill>
                  <a:srgbClr val="FFFFFF"/>
                </a:solidFill>
              </a:rPr>
              <a:t>REGIONALES</a:t>
            </a:r>
            <a:endParaRPr sz="3000" b="1" i="0" u="none" strike="noStrike" cap="none">
              <a:solidFill>
                <a:srgbClr val="FFFFFF"/>
              </a:solidFill>
              <a:latin typeface="Arial"/>
              <a:ea typeface="Arial"/>
              <a:cs typeface="Arial"/>
              <a:sym typeface="Arial"/>
            </a:endParaRPr>
          </a:p>
          <a:p>
            <a:pPr marL="0" marR="0" lvl="0" indent="0" algn="ctr" rtl="0">
              <a:spcBef>
                <a:spcPts val="1200"/>
              </a:spcBef>
              <a:spcAft>
                <a:spcPts val="0"/>
              </a:spcAft>
              <a:buNone/>
            </a:pPr>
            <a:r>
              <a:rPr lang="es-CL" sz="2000" b="1">
                <a:solidFill>
                  <a:schemeClr val="lt1"/>
                </a:solidFill>
              </a:rPr>
              <a:t>CONVOCATORIA </a:t>
            </a:r>
            <a:r>
              <a:rPr lang="es-CL" sz="2000" b="1" i="0" u="none" strike="noStrike" cap="none">
                <a:solidFill>
                  <a:schemeClr val="lt1"/>
                </a:solidFill>
                <a:latin typeface="Arial"/>
                <a:ea typeface="Arial"/>
                <a:cs typeface="Arial"/>
                <a:sym typeface="Arial"/>
              </a:rPr>
              <a:t>2020</a:t>
            </a:r>
            <a:endParaRPr sz="2000" b="1" i="0" u="none" strike="noStrike" cap="none">
              <a:solidFill>
                <a:schemeClr val="lt1"/>
              </a:solidFill>
              <a:latin typeface="Arial"/>
              <a:ea typeface="Arial"/>
              <a:cs typeface="Arial"/>
              <a:sym typeface="Arial"/>
            </a:endParaRPr>
          </a:p>
          <a:p>
            <a:pPr marL="1371600" marR="0" lvl="3" indent="0" algn="r" rtl="0">
              <a:spcBef>
                <a:spcPts val="600"/>
              </a:spcBef>
              <a:spcAft>
                <a:spcPts val="0"/>
              </a:spcAft>
              <a:buNone/>
            </a:pPr>
            <a:endParaRPr sz="1800" b="0" i="0" u="none" strike="noStrike" cap="none">
              <a:solidFill>
                <a:schemeClr val="lt1"/>
              </a:solidFill>
              <a:latin typeface="Arial"/>
              <a:ea typeface="Arial"/>
              <a:cs typeface="Arial"/>
              <a:sym typeface="Arial"/>
            </a:endParaRPr>
          </a:p>
        </p:txBody>
      </p:sp>
      <p:pic>
        <p:nvPicPr>
          <p:cNvPr id="90" name="Google Shape;90;p1"/>
          <p:cNvPicPr preferRelativeResize="0"/>
          <p:nvPr/>
        </p:nvPicPr>
        <p:blipFill rotWithShape="1">
          <a:blip r:embed="rId3">
            <a:alphaModFix/>
          </a:blip>
          <a:srcRect t="7272"/>
          <a:stretch/>
        </p:blipFill>
        <p:spPr>
          <a:xfrm>
            <a:off x="7020272" y="5445224"/>
            <a:ext cx="1533525" cy="971550"/>
          </a:xfrm>
          <a:prstGeom prst="rect">
            <a:avLst/>
          </a:prstGeom>
          <a:noFill/>
          <a:ln>
            <a:noFill/>
          </a:ln>
        </p:spPr>
      </p:pic>
      <p:sp>
        <p:nvSpPr>
          <p:cNvPr id="91" name="Google Shape;91;p1"/>
          <p:cNvSpPr txBox="1"/>
          <p:nvPr/>
        </p:nvSpPr>
        <p:spPr>
          <a:xfrm>
            <a:off x="2457875" y="3267075"/>
            <a:ext cx="4562400" cy="533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s-CL" sz="1800" b="1">
                <a:latin typeface="Calibri"/>
                <a:ea typeface="Calibri"/>
                <a:cs typeface="Calibri"/>
                <a:sym typeface="Calibri"/>
              </a:rPr>
              <a:t>SECRETARÍA EJECUTIVA DE ARTES ESCÉNICAS</a:t>
            </a:r>
            <a:endParaRPr sz="1800" b="1">
              <a:latin typeface="Calibri"/>
              <a:ea typeface="Calibri"/>
              <a:cs typeface="Calibri"/>
              <a:sym typeface="Calibri"/>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2"/>
          <p:cNvSpPr/>
          <p:nvPr/>
        </p:nvSpPr>
        <p:spPr>
          <a:xfrm>
            <a:off x="107504" y="105051"/>
            <a:ext cx="8928000" cy="334800"/>
          </a:xfrm>
          <a:prstGeom prst="rect">
            <a:avLst/>
          </a:prstGeom>
          <a:solidFill>
            <a:schemeClr val="accent1">
              <a:alpha val="89803"/>
            </a:schemeClr>
          </a:solidFill>
          <a:ln w="9525" cap="flat" cmpd="sng">
            <a:solidFill>
              <a:srgbClr val="A5A5A5">
                <a:alpha val="89803"/>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L" sz="1400" b="1">
                <a:solidFill>
                  <a:srgbClr val="FFFFFF"/>
                </a:solidFill>
                <a:latin typeface="Arial"/>
                <a:ea typeface="Arial"/>
                <a:cs typeface="Arial"/>
                <a:sym typeface="Arial"/>
              </a:rPr>
              <a:t>CONVOCATORIA 2020-AAEE</a:t>
            </a:r>
            <a:endParaRPr/>
          </a:p>
        </p:txBody>
      </p:sp>
      <p:graphicFrame>
        <p:nvGraphicFramePr>
          <p:cNvPr id="98" name="Google Shape;98;p2"/>
          <p:cNvGraphicFramePr/>
          <p:nvPr/>
        </p:nvGraphicFramePr>
        <p:xfrm>
          <a:off x="108496" y="548680"/>
          <a:ext cx="8928000" cy="6216150"/>
        </p:xfrm>
        <a:graphic>
          <a:graphicData uri="http://schemas.openxmlformats.org/drawingml/2006/table">
            <a:tbl>
              <a:tblPr firstRow="1" bandRow="1">
                <a:noFill/>
                <a:tableStyleId>{B7837052-7EF2-43F9-959E-C869F92FADD6}</a:tableStyleId>
              </a:tblPr>
              <a:tblGrid>
                <a:gridCol w="697275"/>
                <a:gridCol w="1077600"/>
                <a:gridCol w="7153125"/>
              </a:tblGrid>
              <a:tr h="306600">
                <a:tc>
                  <a:txBody>
                    <a:bodyPr/>
                    <a:lstStyle/>
                    <a:p>
                      <a:pPr marL="0" marR="0" lvl="0" indent="0" algn="ctr" rtl="0">
                        <a:spcBef>
                          <a:spcPts val="0"/>
                        </a:spcBef>
                        <a:spcAft>
                          <a:spcPts val="0"/>
                        </a:spcAft>
                        <a:buNone/>
                      </a:pPr>
                      <a:r>
                        <a:rPr lang="es-CL" sz="1100" u="none" strike="noStrike" cap="none"/>
                        <a:t>ÁMBITO</a:t>
                      </a:r>
                      <a:endParaRPr sz="1100" u="none" strike="noStrike" cap="none"/>
                    </a:p>
                  </a:txBody>
                  <a:tcPr marL="45725" marR="45725" marT="45725" marB="45725" anchor="ctr"/>
                </a:tc>
                <a:tc>
                  <a:txBody>
                    <a:bodyPr/>
                    <a:lstStyle/>
                    <a:p>
                      <a:pPr marL="0" marR="0" lvl="0" indent="0" algn="ctr" rtl="0">
                        <a:spcBef>
                          <a:spcPts val="0"/>
                        </a:spcBef>
                        <a:spcAft>
                          <a:spcPts val="0"/>
                        </a:spcAft>
                        <a:buNone/>
                      </a:pPr>
                      <a:r>
                        <a:rPr lang="es-CL" sz="1100" u="none" strike="noStrike" cap="none"/>
                        <a:t>LÍNEA</a:t>
                      </a:r>
                      <a:endParaRPr sz="1100" u="none" strike="noStrike" cap="none"/>
                    </a:p>
                  </a:txBody>
                  <a:tcPr marL="45725" marR="45725" marT="45725" marB="45725" anchor="ctr"/>
                </a:tc>
                <a:tc>
                  <a:txBody>
                    <a:bodyPr/>
                    <a:lstStyle/>
                    <a:p>
                      <a:pPr marL="0" marR="0" lvl="0" indent="0" algn="ctr" rtl="0">
                        <a:spcBef>
                          <a:spcPts val="0"/>
                        </a:spcBef>
                        <a:spcAft>
                          <a:spcPts val="0"/>
                        </a:spcAft>
                        <a:buNone/>
                      </a:pPr>
                      <a:r>
                        <a:rPr lang="es-CL" sz="1100" u="none" strike="noStrike" cap="none"/>
                        <a:t>OBJETO DE LA CONVOCATORIA</a:t>
                      </a:r>
                      <a:r>
                        <a:rPr lang="es-CL" sz="1100"/>
                        <a:t> NACIONAL</a:t>
                      </a:r>
                      <a:endParaRPr sz="1100" u="none" strike="noStrike" cap="none"/>
                    </a:p>
                  </a:txBody>
                  <a:tcPr marL="45725" marR="45725" marT="45725" marB="45725" anchor="ctr"/>
                </a:tc>
              </a:tr>
              <a:tr h="5909550">
                <a:tc>
                  <a:txBody>
                    <a:bodyPr/>
                    <a:lstStyle/>
                    <a:p>
                      <a:pPr marL="0" marR="0" lvl="0" indent="0" algn="l" rtl="0">
                        <a:lnSpc>
                          <a:spcPct val="100000"/>
                        </a:lnSpc>
                        <a:spcBef>
                          <a:spcPts val="0"/>
                        </a:spcBef>
                        <a:spcAft>
                          <a:spcPts val="0"/>
                        </a:spcAft>
                        <a:buClr>
                          <a:schemeClr val="dk1"/>
                        </a:buClr>
                        <a:buSzPts val="1100"/>
                        <a:buFont typeface="Calibri"/>
                        <a:buNone/>
                      </a:pPr>
                      <a:r>
                        <a:rPr lang="es-CL" sz="1100" b="1"/>
                        <a:t>Artes Escénicas</a:t>
                      </a:r>
                      <a:endParaRPr/>
                    </a:p>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rgbClr val="3F3F3F"/>
                        </a:solidFill>
                        <a:latin typeface="Calibri"/>
                        <a:ea typeface="Calibri"/>
                        <a:cs typeface="Calibri"/>
                        <a:sym typeface="Calibri"/>
                      </a:endParaRPr>
                    </a:p>
                  </a:txBody>
                  <a:tcPr marL="45725" marR="45725" marT="45725" marB="45725" anchor="ctr">
                    <a:solidFill>
                      <a:srgbClr val="B7CCE4"/>
                    </a:solidFill>
                  </a:tcPr>
                </a:tc>
                <a:tc>
                  <a:txBody>
                    <a:bodyPr/>
                    <a:lstStyle/>
                    <a:p>
                      <a:pPr marL="0" marR="0" lvl="0" indent="0" algn="ctr" rtl="0">
                        <a:lnSpc>
                          <a:spcPct val="100000"/>
                        </a:lnSpc>
                        <a:spcBef>
                          <a:spcPts val="0"/>
                        </a:spcBef>
                        <a:spcAft>
                          <a:spcPts val="0"/>
                        </a:spcAft>
                        <a:buClr>
                          <a:schemeClr val="dk1"/>
                        </a:buClr>
                        <a:buSzPts val="1200"/>
                        <a:buFont typeface="Calibri"/>
                        <a:buNone/>
                      </a:pPr>
                      <a:r>
                        <a:rPr lang="es-CL" sz="1200" b="1" u="none" strike="noStrike" cap="none">
                          <a:solidFill>
                            <a:schemeClr val="dk1"/>
                          </a:solidFill>
                          <a:latin typeface="Calibri"/>
                          <a:ea typeface="Calibri"/>
                          <a:cs typeface="Calibri"/>
                          <a:sym typeface="Calibri"/>
                        </a:rPr>
                        <a:t>AAEE ITINERANTE</a:t>
                      </a:r>
                      <a:r>
                        <a:rPr lang="es-CL" sz="1200" b="1"/>
                        <a:t>S</a:t>
                      </a:r>
                      <a:endParaRPr sz="1200" b="1"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200"/>
                        <a:buFont typeface="Calibri"/>
                        <a:buNone/>
                      </a:pPr>
                      <a:r>
                        <a:rPr lang="es-CL" sz="1200" b="1"/>
                        <a:t>REGIONALES</a:t>
                      </a:r>
                      <a:endParaRPr sz="1200" b="1"/>
                    </a:p>
                    <a:p>
                      <a:pPr marL="0" marR="0" lvl="0" indent="0" algn="ctr" rtl="0">
                        <a:lnSpc>
                          <a:spcPct val="100000"/>
                        </a:lnSpc>
                        <a:spcBef>
                          <a:spcPts val="0"/>
                        </a:spcBef>
                        <a:spcAft>
                          <a:spcPts val="0"/>
                        </a:spcAft>
                        <a:buClr>
                          <a:schemeClr val="dk1"/>
                        </a:buClr>
                        <a:buSzPts val="1200"/>
                        <a:buFont typeface="Calibri"/>
                        <a:buNone/>
                      </a:pPr>
                      <a:endParaRPr sz="12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Calibri"/>
                        <a:buNone/>
                      </a:pPr>
                      <a:r>
                        <a:rPr lang="es-CL" sz="1100" b="0" u="none" strike="noStrike" cap="none">
                          <a:solidFill>
                            <a:schemeClr val="dk1"/>
                          </a:solidFill>
                          <a:latin typeface="Calibri"/>
                          <a:ea typeface="Calibri"/>
                          <a:cs typeface="Calibri"/>
                          <a:sym typeface="Calibri"/>
                        </a:rPr>
                        <a:t>ópera, </a:t>
                      </a:r>
                      <a:r>
                        <a:rPr lang="es-CL" sz="1100"/>
                        <a:t>títeres</a:t>
                      </a:r>
                      <a:r>
                        <a:rPr lang="es-CL" sz="1100" b="0" u="none" strike="noStrike" cap="none">
                          <a:solidFill>
                            <a:schemeClr val="dk1"/>
                          </a:solidFill>
                          <a:latin typeface="Calibri"/>
                          <a:ea typeface="Calibri"/>
                          <a:cs typeface="Calibri"/>
                          <a:sym typeface="Calibri"/>
                        </a:rPr>
                        <a:t>, narr</a:t>
                      </a:r>
                      <a:r>
                        <a:rPr lang="es-CL" sz="1100"/>
                        <a:t>ación oral, </a:t>
                      </a:r>
                      <a:r>
                        <a:rPr lang="es-CL" sz="1100" b="0" u="none" strike="noStrike" cap="none">
                          <a:solidFill>
                            <a:schemeClr val="dk1"/>
                          </a:solidFill>
                          <a:latin typeface="Calibri"/>
                          <a:ea typeface="Calibri"/>
                          <a:cs typeface="Calibri"/>
                          <a:sym typeface="Calibri"/>
                        </a:rPr>
                        <a:t>danza, </a:t>
                      </a:r>
                      <a:r>
                        <a:rPr lang="es-CL" sz="1100"/>
                        <a:t>circo</a:t>
                      </a:r>
                      <a:r>
                        <a:rPr lang="es-CL" sz="1100" b="0" u="none" strike="noStrike" cap="none">
                          <a:solidFill>
                            <a:schemeClr val="dk1"/>
                          </a:solidFill>
                          <a:latin typeface="Calibri"/>
                          <a:ea typeface="Calibri"/>
                          <a:cs typeface="Calibri"/>
                          <a:sym typeface="Calibri"/>
                        </a:rPr>
                        <a:t>, teatro y  toda manifestación de las artes escénicas</a:t>
                      </a:r>
                      <a:endParaRPr sz="1100" b="0" i="0" u="none" strike="noStrike" cap="none">
                        <a:solidFill>
                          <a:schemeClr val="dk1"/>
                        </a:solidFill>
                        <a:latin typeface="Calibri"/>
                        <a:ea typeface="Calibri"/>
                        <a:cs typeface="Calibri"/>
                        <a:sym typeface="Calibri"/>
                      </a:endParaRPr>
                    </a:p>
                  </a:txBody>
                  <a:tcPr marL="45725" marR="45725" marT="45725" marB="45725" anchor="ctr">
                    <a:solidFill>
                      <a:srgbClr val="DAE5F1"/>
                    </a:solidFill>
                  </a:tcPr>
                </a:tc>
                <a:tc>
                  <a:txBody>
                    <a:bodyPr/>
                    <a:lstStyle/>
                    <a:p>
                      <a:pPr marL="0" lvl="0" indent="0" algn="just" rtl="0">
                        <a:lnSpc>
                          <a:spcPct val="115000"/>
                        </a:lnSpc>
                        <a:spcBef>
                          <a:spcPts val="0"/>
                        </a:spcBef>
                        <a:spcAft>
                          <a:spcPts val="0"/>
                        </a:spcAft>
                        <a:buClr>
                          <a:schemeClr val="dk1"/>
                        </a:buClr>
                        <a:buSzPts val="1100"/>
                        <a:buFont typeface="Arial"/>
                        <a:buNone/>
                      </a:pPr>
                      <a:r>
                        <a:rPr lang="es-CL" sz="1300"/>
                        <a:t>El objetivo de la convocatoria es financiar proyectos de itinerancia regional en formato presencial y/o digital de obras, ya producidas y estrenadas con público en fechas anteriores al inicio de esta convocatoria, las cuales difundan el trabajo de destacadas/os artistas y agrupaciones locales, reconocidas por el desarrollo de las artes escénicas en su localidad. Lo que se busca es enfocar la mirada en la dinamización del territorio y fomentar la asociatividad entre los distintos agentes locales vinculados a las Artes Escénicas.</a:t>
                      </a:r>
                      <a:endParaRPr sz="1300"/>
                    </a:p>
                    <a:p>
                      <a:pPr marL="0" marR="0" lvl="0" indent="0" algn="just" rtl="0">
                        <a:spcBef>
                          <a:spcPts val="0"/>
                        </a:spcBef>
                        <a:spcAft>
                          <a:spcPts val="0"/>
                        </a:spcAft>
                        <a:buClr>
                          <a:schemeClr val="dk1"/>
                        </a:buClr>
                        <a:buSzPts val="1100"/>
                        <a:buFont typeface="Arial"/>
                        <a:buNone/>
                      </a:pPr>
                      <a:endParaRPr sz="1300"/>
                    </a:p>
                    <a:p>
                      <a:pPr marL="457200" lvl="0" indent="-228600" algn="l" rtl="0">
                        <a:lnSpc>
                          <a:spcPct val="115000"/>
                        </a:lnSpc>
                        <a:spcBef>
                          <a:spcPts val="0"/>
                        </a:spcBef>
                        <a:spcAft>
                          <a:spcPts val="0"/>
                        </a:spcAft>
                        <a:buClr>
                          <a:schemeClr val="dk1"/>
                        </a:buClr>
                        <a:buSzPts val="1100"/>
                        <a:buFont typeface="Arial"/>
                        <a:buNone/>
                      </a:pPr>
                      <a:r>
                        <a:rPr lang="es-CL" sz="1300"/>
                        <a:t>●  	</a:t>
                      </a:r>
                      <a:r>
                        <a:rPr lang="es-CL" sz="1300" b="1"/>
                        <a:t>Itinerancia formato presencial</a:t>
                      </a:r>
                      <a:r>
                        <a:rPr lang="es-CL" sz="1300"/>
                        <a:t>, referida a  la puesta en escena de las obras en espacios acondicionados con presencia de público.</a:t>
                      </a:r>
                      <a:endParaRPr sz="1300"/>
                    </a:p>
                    <a:p>
                      <a:pPr marL="457200" marR="38100" lvl="0" indent="-228600" algn="just" rtl="0">
                        <a:lnSpc>
                          <a:spcPct val="115000"/>
                        </a:lnSpc>
                        <a:spcBef>
                          <a:spcPts val="0"/>
                        </a:spcBef>
                        <a:spcAft>
                          <a:spcPts val="0"/>
                        </a:spcAft>
                        <a:buClr>
                          <a:schemeClr val="dk1"/>
                        </a:buClr>
                        <a:buSzPts val="1100"/>
                        <a:buFont typeface="Arial"/>
                        <a:buNone/>
                      </a:pPr>
                      <a:r>
                        <a:rPr lang="es-CL" sz="1300"/>
                        <a:t>●  	</a:t>
                      </a:r>
                      <a:r>
                        <a:rPr lang="es-CL" sz="1300" b="1"/>
                        <a:t>Itinerancia formato digital</a:t>
                      </a:r>
                      <a:r>
                        <a:rPr lang="es-CL" sz="1300"/>
                        <a:t>, referida a la exhibición (en diferido o en streaming) del registro audiovisual y/o sonoro de las obras completas.</a:t>
                      </a:r>
                      <a:endParaRPr sz="1300"/>
                    </a:p>
                    <a:p>
                      <a:pPr marL="0" marR="0" lvl="0" indent="0" algn="l" rtl="0">
                        <a:spcBef>
                          <a:spcPts val="0"/>
                        </a:spcBef>
                        <a:spcAft>
                          <a:spcPts val="0"/>
                        </a:spcAft>
                        <a:buNone/>
                      </a:pPr>
                      <a:endParaRPr sz="1300"/>
                    </a:p>
                    <a:p>
                      <a:pPr marL="0" marR="0" lvl="0" indent="0" algn="l" rtl="0">
                        <a:spcBef>
                          <a:spcPts val="0"/>
                        </a:spcBef>
                        <a:spcAft>
                          <a:spcPts val="0"/>
                        </a:spcAft>
                        <a:buNone/>
                      </a:pPr>
                      <a:r>
                        <a:rPr lang="es-CL" sz="1300"/>
                        <a:t>¿Quiénes pueden postular?</a:t>
                      </a:r>
                      <a:endParaRPr sz="1300"/>
                    </a:p>
                    <a:p>
                      <a:pPr marL="0" marR="0" lvl="0" indent="0" algn="l" rtl="0">
                        <a:spcBef>
                          <a:spcPts val="0"/>
                        </a:spcBef>
                        <a:spcAft>
                          <a:spcPts val="0"/>
                        </a:spcAft>
                        <a:buNone/>
                      </a:pPr>
                      <a:endParaRPr sz="1300"/>
                    </a:p>
                    <a:p>
                      <a:pPr marL="457200" lvl="0" indent="-311150" algn="just" rtl="0">
                        <a:lnSpc>
                          <a:spcPct val="115000"/>
                        </a:lnSpc>
                        <a:spcBef>
                          <a:spcPts val="0"/>
                        </a:spcBef>
                        <a:spcAft>
                          <a:spcPts val="0"/>
                        </a:spcAft>
                        <a:buSzPts val="1300"/>
                        <a:buChar char="●"/>
                      </a:pPr>
                      <a:r>
                        <a:rPr lang="es-CL" sz="1300"/>
                        <a:t>Podrán postular a esta Convocatoria como responsable del proyecto sólo Personas Jurídicas Chilenas de derecho público o privado, con o sin fines de lucro. Quedan expresamente excluidas las sociedades de hecho.</a:t>
                      </a:r>
                      <a:endParaRPr sz="1300"/>
                    </a:p>
                    <a:p>
                      <a:pPr marL="457200" lvl="0" indent="-311150" algn="just" rtl="0">
                        <a:lnSpc>
                          <a:spcPct val="115000"/>
                        </a:lnSpc>
                        <a:spcBef>
                          <a:spcPts val="0"/>
                        </a:spcBef>
                        <a:spcAft>
                          <a:spcPts val="0"/>
                        </a:spcAft>
                        <a:buSzPts val="1300"/>
                        <a:buChar char="●"/>
                      </a:pPr>
                      <a:r>
                        <a:rPr lang="es-CL" sz="1300"/>
                        <a:t>Pueden postular Personas Jurídicas Chilenas pertenecientes o ligadas a las Artes Escénicas, como por ejemplo Espacios Culturales, Compañías, Redes, Festivales, Circuitos, y otras agrupaciones.</a:t>
                      </a:r>
                      <a:endParaRPr sz="1300"/>
                    </a:p>
                    <a:p>
                      <a:pPr marL="0" lvl="0" indent="0" algn="l" rtl="0">
                        <a:lnSpc>
                          <a:spcPct val="115000"/>
                        </a:lnSpc>
                        <a:spcBef>
                          <a:spcPts val="0"/>
                        </a:spcBef>
                        <a:spcAft>
                          <a:spcPts val="0"/>
                        </a:spcAft>
                        <a:buNone/>
                      </a:pPr>
                      <a:endParaRPr sz="1300"/>
                    </a:p>
                    <a:p>
                      <a:pPr marL="0" lvl="0" indent="0" algn="l" rtl="0">
                        <a:spcBef>
                          <a:spcPts val="0"/>
                        </a:spcBef>
                        <a:spcAft>
                          <a:spcPts val="0"/>
                        </a:spcAft>
                        <a:buClr>
                          <a:schemeClr val="dk1"/>
                        </a:buClr>
                        <a:buSzPts val="1100"/>
                        <a:buFont typeface="Arial"/>
                        <a:buNone/>
                      </a:pPr>
                      <a:r>
                        <a:rPr lang="es-CL" sz="1300"/>
                        <a:t>La persona responsable del proyecto presentado, así como las compañías, agrupaciones, colectivos y artistas que formen parte de la programación de la itinerancia, deben tener domicilio en la región a la que se postula el proyecto</a:t>
                      </a:r>
                      <a:r>
                        <a:rPr lang="es-CL" sz="1200"/>
                        <a:t>. </a:t>
                      </a:r>
                      <a:endParaRPr sz="1200"/>
                    </a:p>
                    <a:p>
                      <a:pPr marL="0" lvl="0" indent="0" algn="l" rtl="0">
                        <a:spcBef>
                          <a:spcPts val="0"/>
                        </a:spcBef>
                        <a:spcAft>
                          <a:spcPts val="0"/>
                        </a:spcAft>
                        <a:buNone/>
                      </a:pPr>
                      <a:endParaRPr sz="1200"/>
                    </a:p>
                    <a:p>
                      <a:pPr marL="0" lvl="0" indent="0" algn="ctr" rtl="0">
                        <a:spcBef>
                          <a:spcPts val="0"/>
                        </a:spcBef>
                        <a:spcAft>
                          <a:spcPts val="0"/>
                        </a:spcAft>
                        <a:buNone/>
                      </a:pPr>
                      <a:endParaRPr sz="1300"/>
                    </a:p>
                    <a:p>
                      <a:pPr marL="457200" marR="0" lvl="0" indent="0" algn="l" rtl="0">
                        <a:lnSpc>
                          <a:spcPct val="100000"/>
                        </a:lnSpc>
                        <a:spcBef>
                          <a:spcPts val="0"/>
                        </a:spcBef>
                        <a:spcAft>
                          <a:spcPts val="0"/>
                        </a:spcAft>
                        <a:buNone/>
                      </a:pPr>
                      <a:endParaRPr sz="1300"/>
                    </a:p>
                  </a:txBody>
                  <a:tcPr marL="45725" marR="45725" marT="45725" marB="45725" anchor="ctr">
                    <a:solidFill>
                      <a:srgbClr val="DAE5F1"/>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780cb39094_0_7"/>
          <p:cNvSpPr/>
          <p:nvPr/>
        </p:nvSpPr>
        <p:spPr>
          <a:xfrm>
            <a:off x="107504" y="105051"/>
            <a:ext cx="8928000" cy="334800"/>
          </a:xfrm>
          <a:prstGeom prst="rect">
            <a:avLst/>
          </a:prstGeom>
          <a:solidFill>
            <a:schemeClr val="accent1">
              <a:alpha val="89800"/>
            </a:schemeClr>
          </a:solidFill>
          <a:ln w="9525" cap="flat" cmpd="sng">
            <a:solidFill>
              <a:srgbClr val="A5A5A5">
                <a:alpha val="89800"/>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L" sz="1400" b="1">
                <a:solidFill>
                  <a:srgbClr val="FFFFFF"/>
                </a:solidFill>
                <a:latin typeface="Arial"/>
                <a:ea typeface="Arial"/>
                <a:cs typeface="Arial"/>
                <a:sym typeface="Arial"/>
              </a:rPr>
              <a:t>CONVOCATORIA 2020-AAEE</a:t>
            </a:r>
            <a:endParaRPr/>
          </a:p>
        </p:txBody>
      </p:sp>
      <p:graphicFrame>
        <p:nvGraphicFramePr>
          <p:cNvPr id="105" name="Google Shape;105;g780cb39094_0_7"/>
          <p:cNvGraphicFramePr/>
          <p:nvPr/>
        </p:nvGraphicFramePr>
        <p:xfrm>
          <a:off x="108496" y="548680"/>
          <a:ext cx="8928000" cy="6260380"/>
        </p:xfrm>
        <a:graphic>
          <a:graphicData uri="http://schemas.openxmlformats.org/drawingml/2006/table">
            <a:tbl>
              <a:tblPr firstRow="1" bandRow="1">
                <a:noFill/>
                <a:tableStyleId>{B7837052-7EF2-43F9-959E-C869F92FADD6}</a:tableStyleId>
              </a:tblPr>
              <a:tblGrid>
                <a:gridCol w="697275"/>
                <a:gridCol w="1313125"/>
                <a:gridCol w="6917600"/>
              </a:tblGrid>
              <a:tr h="309150">
                <a:tc>
                  <a:txBody>
                    <a:bodyPr/>
                    <a:lstStyle/>
                    <a:p>
                      <a:pPr marL="0" marR="0" lvl="0" indent="0" algn="ctr" rtl="0">
                        <a:spcBef>
                          <a:spcPts val="0"/>
                        </a:spcBef>
                        <a:spcAft>
                          <a:spcPts val="0"/>
                        </a:spcAft>
                        <a:buNone/>
                      </a:pPr>
                      <a:r>
                        <a:rPr lang="es-CL" sz="1100" u="none" strike="noStrike" cap="none"/>
                        <a:t>ÁMBITO</a:t>
                      </a:r>
                      <a:endParaRPr sz="1100" u="none" strike="noStrike" cap="none"/>
                    </a:p>
                  </a:txBody>
                  <a:tcPr marL="45725" marR="45725" marT="45725" marB="45725" anchor="ctr"/>
                </a:tc>
                <a:tc>
                  <a:txBody>
                    <a:bodyPr/>
                    <a:lstStyle/>
                    <a:p>
                      <a:pPr marL="0" marR="0" lvl="0" indent="0" algn="ctr" rtl="0">
                        <a:spcBef>
                          <a:spcPts val="0"/>
                        </a:spcBef>
                        <a:spcAft>
                          <a:spcPts val="0"/>
                        </a:spcAft>
                        <a:buNone/>
                      </a:pPr>
                      <a:r>
                        <a:rPr lang="es-CL" sz="1100" u="none" strike="noStrike" cap="none"/>
                        <a:t>LÍNEA</a:t>
                      </a:r>
                      <a:endParaRPr sz="1100" u="none" strike="noStrike" cap="none"/>
                    </a:p>
                  </a:txBody>
                  <a:tcPr marL="45725" marR="45725" marT="45725" marB="45725" anchor="ctr"/>
                </a:tc>
                <a:tc>
                  <a:txBody>
                    <a:bodyPr/>
                    <a:lstStyle/>
                    <a:p>
                      <a:pPr marL="0" marR="0" lvl="0" indent="0" algn="ctr" rtl="0">
                        <a:spcBef>
                          <a:spcPts val="0"/>
                        </a:spcBef>
                        <a:spcAft>
                          <a:spcPts val="0"/>
                        </a:spcAft>
                        <a:buNone/>
                      </a:pPr>
                      <a:r>
                        <a:rPr lang="es-CL" sz="1100"/>
                        <a:t>CARACTERÍSTICAS DE LA ITINERANCIA REGIONAL</a:t>
                      </a:r>
                      <a:endParaRPr sz="1100" u="none" strike="noStrike" cap="none"/>
                    </a:p>
                  </a:txBody>
                  <a:tcPr marL="45725" marR="45725" marT="45725" marB="45725" anchor="ctr"/>
                </a:tc>
              </a:tr>
              <a:tr h="5890700">
                <a:tc>
                  <a:txBody>
                    <a:bodyPr/>
                    <a:lstStyle/>
                    <a:p>
                      <a:pPr marL="0" marR="0" lvl="0" indent="0" algn="l" rtl="0">
                        <a:lnSpc>
                          <a:spcPct val="100000"/>
                        </a:lnSpc>
                        <a:spcBef>
                          <a:spcPts val="0"/>
                        </a:spcBef>
                        <a:spcAft>
                          <a:spcPts val="0"/>
                        </a:spcAft>
                        <a:buClr>
                          <a:schemeClr val="dk1"/>
                        </a:buClr>
                        <a:buSzPts val="1100"/>
                        <a:buFont typeface="Calibri"/>
                        <a:buNone/>
                      </a:pPr>
                      <a:r>
                        <a:rPr lang="es-CL" sz="1100" b="1"/>
                        <a:t>Artes Escénicas</a:t>
                      </a:r>
                      <a:endParaRPr/>
                    </a:p>
                    <a:p>
                      <a:pPr marL="0" marR="0" lvl="0" indent="0" algn="l" rtl="0">
                        <a:lnSpc>
                          <a:spcPct val="100000"/>
                        </a:lnSpc>
                        <a:spcBef>
                          <a:spcPts val="0"/>
                        </a:spcBef>
                        <a:spcAft>
                          <a:spcPts val="0"/>
                        </a:spcAft>
                        <a:buClr>
                          <a:schemeClr val="dk1"/>
                        </a:buClr>
                        <a:buSzPts val="1100"/>
                        <a:buFont typeface="Calibri"/>
                        <a:buNone/>
                      </a:pPr>
                      <a:endParaRPr sz="1100" b="0" i="0" u="none" strike="noStrike" cap="none">
                        <a:solidFill>
                          <a:srgbClr val="3F3F3F"/>
                        </a:solidFill>
                        <a:latin typeface="Calibri"/>
                        <a:ea typeface="Calibri"/>
                        <a:cs typeface="Calibri"/>
                        <a:sym typeface="Calibri"/>
                      </a:endParaRPr>
                    </a:p>
                  </a:txBody>
                  <a:tcPr marL="45725" marR="45725" marT="45725" marB="45725" anchor="ctr">
                    <a:solidFill>
                      <a:srgbClr val="B7CCE4"/>
                    </a:solidFill>
                  </a:tcPr>
                </a:tc>
                <a:tc>
                  <a:txBody>
                    <a:bodyPr/>
                    <a:lstStyle/>
                    <a:p>
                      <a:pPr marL="0" marR="0" lvl="0" indent="0" algn="ctr" rtl="0">
                        <a:lnSpc>
                          <a:spcPct val="100000"/>
                        </a:lnSpc>
                        <a:spcBef>
                          <a:spcPts val="0"/>
                        </a:spcBef>
                        <a:spcAft>
                          <a:spcPts val="0"/>
                        </a:spcAft>
                        <a:buClr>
                          <a:schemeClr val="dk1"/>
                        </a:buClr>
                        <a:buSzPts val="1200"/>
                        <a:buFont typeface="Calibri"/>
                        <a:buNone/>
                      </a:pPr>
                      <a:endParaRPr sz="1200" b="1"/>
                    </a:p>
                    <a:p>
                      <a:pPr marL="0" marR="0" lvl="0" indent="0" algn="ctr" rtl="0">
                        <a:lnSpc>
                          <a:spcPct val="100000"/>
                        </a:lnSpc>
                        <a:spcBef>
                          <a:spcPts val="0"/>
                        </a:spcBef>
                        <a:spcAft>
                          <a:spcPts val="0"/>
                        </a:spcAft>
                        <a:buClr>
                          <a:schemeClr val="dk1"/>
                        </a:buClr>
                        <a:buSzPts val="1200"/>
                        <a:buFont typeface="Calibri"/>
                        <a:buNone/>
                      </a:pPr>
                      <a:endParaRPr sz="1200" b="1" i="0" u="none" strike="noStrike" cap="none">
                        <a:solidFill>
                          <a:schemeClr val="dk1"/>
                        </a:solidFill>
                        <a:latin typeface="Calibri"/>
                        <a:ea typeface="Calibri"/>
                        <a:cs typeface="Calibri"/>
                        <a:sym typeface="Calibri"/>
                      </a:endParaRPr>
                    </a:p>
                    <a:p>
                      <a:pPr marL="0" lvl="0" indent="0" algn="ctr" rtl="0">
                        <a:spcBef>
                          <a:spcPts val="0"/>
                        </a:spcBef>
                        <a:spcAft>
                          <a:spcPts val="0"/>
                        </a:spcAft>
                        <a:buClr>
                          <a:schemeClr val="dk1"/>
                        </a:buClr>
                        <a:buSzPts val="1200"/>
                        <a:buFont typeface="Calibri"/>
                        <a:buNone/>
                      </a:pPr>
                      <a:r>
                        <a:rPr lang="es-CL" sz="1200" b="1"/>
                        <a:t>AAEE ITINERANTES</a:t>
                      </a:r>
                      <a:endParaRPr sz="1200" b="1"/>
                    </a:p>
                    <a:p>
                      <a:pPr marL="0" lvl="0" indent="0" algn="ctr" rtl="0">
                        <a:spcBef>
                          <a:spcPts val="0"/>
                        </a:spcBef>
                        <a:spcAft>
                          <a:spcPts val="0"/>
                        </a:spcAft>
                        <a:buClr>
                          <a:schemeClr val="dk1"/>
                        </a:buClr>
                        <a:buSzPts val="1200"/>
                        <a:buFont typeface="Calibri"/>
                        <a:buNone/>
                      </a:pPr>
                      <a:r>
                        <a:rPr lang="es-CL" sz="1200" b="1"/>
                        <a:t>REGIONALES</a:t>
                      </a:r>
                      <a:endParaRPr sz="1200" b="1"/>
                    </a:p>
                    <a:p>
                      <a:pPr marL="0" lvl="0" indent="0" algn="ctr" rtl="0">
                        <a:spcBef>
                          <a:spcPts val="0"/>
                        </a:spcBef>
                        <a:spcAft>
                          <a:spcPts val="0"/>
                        </a:spcAft>
                        <a:buClr>
                          <a:schemeClr val="dk1"/>
                        </a:buClr>
                        <a:buSzPts val="1200"/>
                        <a:buFont typeface="Calibri"/>
                        <a:buNone/>
                      </a:pPr>
                      <a:endParaRPr sz="1200" b="1"/>
                    </a:p>
                    <a:p>
                      <a:pPr marL="0" lvl="0" indent="0" algn="ctr" rtl="0">
                        <a:spcBef>
                          <a:spcPts val="0"/>
                        </a:spcBef>
                        <a:spcAft>
                          <a:spcPts val="0"/>
                        </a:spcAft>
                        <a:buClr>
                          <a:schemeClr val="dk1"/>
                        </a:buClr>
                        <a:buSzPts val="1100"/>
                        <a:buFont typeface="Calibri"/>
                        <a:buNone/>
                      </a:pPr>
                      <a:r>
                        <a:rPr lang="es-CL" sz="1100"/>
                        <a:t>ópera, títeres, narración oral, danza, circo, teatro y  toda manifestación de las artes escénicas</a:t>
                      </a:r>
                      <a:endParaRPr sz="1100"/>
                    </a:p>
                  </a:txBody>
                  <a:tcPr marL="45725" marR="45725" marT="45725" marB="45725" anchor="ctr">
                    <a:solidFill>
                      <a:srgbClr val="DAE5F1"/>
                    </a:solidFill>
                  </a:tcPr>
                </a:tc>
                <a:tc>
                  <a:txBody>
                    <a:bodyPr/>
                    <a:lstStyle/>
                    <a:p>
                      <a:pPr marL="0" lvl="0" indent="0" algn="l" rtl="0">
                        <a:spcBef>
                          <a:spcPts val="0"/>
                        </a:spcBef>
                        <a:spcAft>
                          <a:spcPts val="0"/>
                        </a:spcAft>
                        <a:buNone/>
                      </a:pPr>
                      <a:endParaRPr/>
                    </a:p>
                    <a:p>
                      <a:pPr marL="457200" lvl="0" indent="-311150" algn="l" rtl="0">
                        <a:lnSpc>
                          <a:spcPct val="150000"/>
                        </a:lnSpc>
                        <a:spcBef>
                          <a:spcPts val="0"/>
                        </a:spcBef>
                        <a:spcAft>
                          <a:spcPts val="0"/>
                        </a:spcAft>
                        <a:buSzPts val="1300"/>
                        <a:buFont typeface="Calibri"/>
                        <a:buChar char="-"/>
                      </a:pPr>
                      <a:r>
                        <a:rPr lang="es-CL" sz="1300"/>
                        <a:t>Será seleccionada una sola postulación por Región y todas las funciones deberán ser gratuitas y públicas.</a:t>
                      </a:r>
                      <a:endParaRPr sz="1300"/>
                    </a:p>
                    <a:p>
                      <a:pPr marL="457200" marR="0" lvl="0" indent="-311150" algn="l" rtl="0">
                        <a:lnSpc>
                          <a:spcPct val="150000"/>
                        </a:lnSpc>
                        <a:spcBef>
                          <a:spcPts val="0"/>
                        </a:spcBef>
                        <a:spcAft>
                          <a:spcPts val="0"/>
                        </a:spcAft>
                        <a:buSzPts val="1300"/>
                        <a:buFont typeface="Calibri"/>
                        <a:buChar char="-"/>
                      </a:pPr>
                      <a:r>
                        <a:rPr lang="es-CL" sz="1300"/>
                        <a:t>Las itinerancias, al momento de la postulación, </a:t>
                      </a:r>
                      <a:r>
                        <a:rPr lang="es-CL" sz="13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podrá definir realizar la circulación regional en formato presencial y/o digital.</a:t>
                      </a:r>
                      <a:endParaRPr sz="1300"/>
                    </a:p>
                    <a:p>
                      <a:pPr marL="457200" marR="0" lvl="0" indent="-311150" algn="l" rtl="0">
                        <a:lnSpc>
                          <a:spcPct val="150000"/>
                        </a:lnSpc>
                        <a:spcBef>
                          <a:spcPts val="0"/>
                        </a:spcBef>
                        <a:spcAft>
                          <a:spcPts val="0"/>
                        </a:spcAft>
                        <a:buSzPts val="1300"/>
                        <a:buFont typeface="Calibri"/>
                        <a:buChar char="-"/>
                      </a:pPr>
                      <a:r>
                        <a:rPr lang="es-CL" sz="1300"/>
                        <a:t> En caso que las compañías y agrupaciones consideradas cuenten con registros digitales de sus obras completas, estos  podrán ser incluidos en la itinerancia.</a:t>
                      </a:r>
                      <a:endParaRPr sz="1300"/>
                    </a:p>
                    <a:p>
                      <a:pPr marL="457200" marR="0" lvl="0" indent="-311150" algn="l" rtl="0">
                        <a:lnSpc>
                          <a:spcPct val="150000"/>
                        </a:lnSpc>
                        <a:spcBef>
                          <a:spcPts val="0"/>
                        </a:spcBef>
                        <a:spcAft>
                          <a:spcPts val="0"/>
                        </a:spcAft>
                        <a:buSzPts val="1300"/>
                        <a:buFont typeface="Calibri"/>
                        <a:buChar char="-"/>
                      </a:pPr>
                      <a:r>
                        <a:rPr lang="es-CL" sz="13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El  plazo de ejecución máximo de la itinerancia debe ser 6 meses</a:t>
                      </a:r>
                      <a:r>
                        <a:rPr lang="es-CL" sz="1300"/>
                        <a:t>, y considerar la primera actividad durante el año 2020.</a:t>
                      </a:r>
                      <a:endParaRPr sz="1300"/>
                    </a:p>
                    <a:p>
                      <a:pPr marL="457200" marR="0" lvl="0" indent="-311150" algn="l" rtl="0">
                        <a:lnSpc>
                          <a:spcPct val="150000"/>
                        </a:lnSpc>
                        <a:spcBef>
                          <a:spcPts val="0"/>
                        </a:spcBef>
                        <a:spcAft>
                          <a:spcPts val="0"/>
                        </a:spcAft>
                        <a:buSzPts val="1300"/>
                        <a:buFont typeface="Calibri"/>
                        <a:buChar char="-"/>
                      </a:pPr>
                      <a:r>
                        <a:rPr lang="es-CL" sz="1300"/>
                        <a:t>La persona responsable del proyecto presentado, así como las compañías, agrupaciones, colectivos y artistas que formen parte de la programación de la itinerancia, deben tener domicilio en la región a la que se postula el proyecto.</a:t>
                      </a:r>
                      <a:endParaRPr sz="1300"/>
                    </a:p>
                    <a:p>
                      <a:pPr marL="457200" marR="0" lvl="0" indent="-311150" algn="l" rtl="0">
                        <a:lnSpc>
                          <a:spcPct val="150000"/>
                        </a:lnSpc>
                        <a:spcBef>
                          <a:spcPts val="0"/>
                        </a:spcBef>
                        <a:spcAft>
                          <a:spcPts val="0"/>
                        </a:spcAft>
                        <a:buSzPts val="1300"/>
                        <a:buFont typeface="Calibri"/>
                        <a:buChar char="-"/>
                      </a:pPr>
                      <a:r>
                        <a:rPr lang="es-CL" sz="13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Las propuestas deberán contemplentar al menos dos, tres y cinco obras ya producidas (según presupuesto disponible para cada región) de distintas disciplinas de las Artes Escénicas: Teatro, Danza, Circo, Narración Oral, Títeres u Ópera</a:t>
                      </a:r>
                      <a:r>
                        <a:rPr lang="es-CL" sz="130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rPr>
                        <a:t>, y todas las combinaciones posibles entre dichas disciplinas.</a:t>
                      </a:r>
                      <a:endParaRPr sz="1300"/>
                    </a:p>
                    <a:p>
                      <a:pPr marL="457200" marR="0" lvl="0" indent="-311150" algn="l" rtl="0">
                        <a:lnSpc>
                          <a:spcPct val="150000"/>
                        </a:lnSpc>
                        <a:spcBef>
                          <a:spcPts val="0"/>
                        </a:spcBef>
                        <a:spcAft>
                          <a:spcPts val="0"/>
                        </a:spcAft>
                        <a:buSzPts val="1300"/>
                        <a:buFont typeface="Calibri"/>
                        <a:buChar char="-"/>
                      </a:pPr>
                      <a:r>
                        <a:rPr lang="es-CL" sz="1300" b="1"/>
                        <a:t>Cumplimiento de Normas Sanitarias</a:t>
                      </a:r>
                      <a:r>
                        <a:rPr lang="es-CL" sz="1300"/>
                        <a:t>: Los postulantes pueden revisar el Protocolo de manejo y prevención ante covid-19 para cines independientes, teatros y lugares análogos en el siguiente enlace: https://www.cultura.gob.cl/paso-a-paso/</a:t>
                      </a:r>
                      <a:endParaRPr sz="1300"/>
                    </a:p>
                    <a:p>
                      <a:pPr marL="0" marR="0" lvl="0" indent="0" algn="l" rtl="0">
                        <a:lnSpc>
                          <a:spcPct val="150000"/>
                        </a:lnSpc>
                        <a:spcBef>
                          <a:spcPts val="0"/>
                        </a:spcBef>
                        <a:spcAft>
                          <a:spcPts val="0"/>
                        </a:spcAft>
                        <a:buNone/>
                      </a:pPr>
                      <a:endParaRPr sz="1300"/>
                    </a:p>
                  </a:txBody>
                  <a:tcPr marL="45725" marR="45725" marT="45725" marB="45725" anchor="ctr">
                    <a:solidFill>
                      <a:srgbClr val="DAE5F1"/>
                    </a:solid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graphicFrame>
        <p:nvGraphicFramePr>
          <p:cNvPr id="111" name="Google Shape;111;g91649a8c6a_0_0"/>
          <p:cNvGraphicFramePr/>
          <p:nvPr/>
        </p:nvGraphicFramePr>
        <p:xfrm>
          <a:off x="107996" y="106180"/>
          <a:ext cx="8928000" cy="6634500"/>
        </p:xfrm>
        <a:graphic>
          <a:graphicData uri="http://schemas.openxmlformats.org/drawingml/2006/table">
            <a:tbl>
              <a:tblPr firstRow="1" bandRow="1">
                <a:noFill/>
                <a:tableStyleId>{B7837052-7EF2-43F9-959E-C869F92FADD6}</a:tableStyleId>
              </a:tblPr>
              <a:tblGrid>
                <a:gridCol w="1408400"/>
                <a:gridCol w="2523550"/>
                <a:gridCol w="2678150"/>
                <a:gridCol w="2317900"/>
              </a:tblGrid>
              <a:tr h="490125">
                <a:tc>
                  <a:txBody>
                    <a:bodyPr/>
                    <a:lstStyle/>
                    <a:p>
                      <a:pPr marL="0" marR="0" lvl="0" indent="0" algn="ctr" rtl="0">
                        <a:spcBef>
                          <a:spcPts val="0"/>
                        </a:spcBef>
                        <a:spcAft>
                          <a:spcPts val="0"/>
                        </a:spcAft>
                        <a:buNone/>
                      </a:pPr>
                      <a:r>
                        <a:rPr lang="es-CL" sz="1100"/>
                        <a:t>REGIÓN</a:t>
                      </a:r>
                      <a:endParaRPr sz="1100" u="none" strike="noStrike" cap="none"/>
                    </a:p>
                  </a:txBody>
                  <a:tcPr marL="45725" marR="45725" marT="45725" marB="45725" anchor="ctr"/>
                </a:tc>
                <a:tc>
                  <a:txBody>
                    <a:bodyPr/>
                    <a:lstStyle/>
                    <a:p>
                      <a:pPr marL="0" marR="0" lvl="0" indent="0" algn="ctr" rtl="0">
                        <a:spcBef>
                          <a:spcPts val="0"/>
                        </a:spcBef>
                        <a:spcAft>
                          <a:spcPts val="0"/>
                        </a:spcAft>
                        <a:buNone/>
                      </a:pPr>
                      <a:r>
                        <a:rPr lang="es-CL" sz="1100"/>
                        <a:t>N° DE FUNCIONES MÍNIMO</a:t>
                      </a:r>
                      <a:endParaRPr sz="1100" u="none" strike="noStrike" cap="none"/>
                    </a:p>
                  </a:txBody>
                  <a:tcPr marL="45725" marR="45725" marT="45725" marB="45725" anchor="ctr"/>
                </a:tc>
                <a:tc>
                  <a:txBody>
                    <a:bodyPr/>
                    <a:lstStyle/>
                    <a:p>
                      <a:pPr marL="0" marR="0" lvl="0" indent="0" algn="ctr" rtl="0">
                        <a:spcBef>
                          <a:spcPts val="0"/>
                        </a:spcBef>
                        <a:spcAft>
                          <a:spcPts val="0"/>
                        </a:spcAft>
                        <a:buNone/>
                      </a:pPr>
                      <a:r>
                        <a:rPr lang="es-CL" sz="1100"/>
                        <a:t>MONTO ÚNICO POR PROYECTO</a:t>
                      </a:r>
                      <a:endParaRPr sz="1100" u="none" strike="noStrike" cap="none"/>
                    </a:p>
                  </a:txBody>
                  <a:tcPr marL="45725" marR="45725" marT="45725" marB="45725" anchor="ctr"/>
                </a:tc>
                <a:tc>
                  <a:txBody>
                    <a:bodyPr/>
                    <a:lstStyle/>
                    <a:p>
                      <a:pPr marL="0" marR="0" lvl="0" indent="0" algn="ctr" rtl="0">
                        <a:spcBef>
                          <a:spcPts val="0"/>
                        </a:spcBef>
                        <a:spcAft>
                          <a:spcPts val="0"/>
                        </a:spcAft>
                        <a:buNone/>
                      </a:pPr>
                      <a:r>
                        <a:rPr lang="es-CL" sz="1100"/>
                        <a:t>OBRAS Y DISCIPLINAS POR LA ITINERANCIA</a:t>
                      </a:r>
                      <a:endParaRPr sz="1100"/>
                    </a:p>
                  </a:txBody>
                  <a:tcPr marL="45725" marR="45725" marT="45725" marB="45725" anchor="ctr"/>
                </a:tc>
              </a:tr>
              <a:tr h="516500">
                <a:tc>
                  <a:txBody>
                    <a:bodyPr/>
                    <a:lstStyle/>
                    <a:p>
                      <a:pPr marL="0" marR="0" lvl="0" indent="0" algn="l" rtl="0">
                        <a:lnSpc>
                          <a:spcPct val="100000"/>
                        </a:lnSpc>
                        <a:spcBef>
                          <a:spcPts val="0"/>
                        </a:spcBef>
                        <a:spcAft>
                          <a:spcPts val="0"/>
                        </a:spcAft>
                        <a:buClr>
                          <a:schemeClr val="dk1"/>
                        </a:buClr>
                        <a:buSzPts val="1100"/>
                        <a:buFont typeface="Calibri"/>
                        <a:buNone/>
                      </a:pPr>
                      <a:r>
                        <a:rPr lang="es-CL" sz="1200" b="1"/>
                        <a:t>Arica y Parinacota</a:t>
                      </a:r>
                      <a:endParaRPr sz="1200" b="0" i="0" u="none" strike="noStrike" cap="none">
                        <a:solidFill>
                          <a:srgbClr val="3F3F3F"/>
                        </a:solidFill>
                        <a:latin typeface="Calibri"/>
                        <a:ea typeface="Calibri"/>
                        <a:cs typeface="Calibri"/>
                        <a:sym typeface="Calibri"/>
                      </a:endParaRPr>
                    </a:p>
                  </a:txBody>
                  <a:tcPr marL="45725" marR="45725" marT="45725" marB="45725" anchor="ctr">
                    <a:solidFill>
                      <a:srgbClr val="B7CCE4"/>
                    </a:solidFill>
                  </a:tcPr>
                </a:tc>
                <a:tc>
                  <a:txBody>
                    <a:bodyPr/>
                    <a:lstStyle/>
                    <a:p>
                      <a:pPr marL="0" lvl="0" indent="0" algn="ctr" rtl="0">
                        <a:spcBef>
                          <a:spcPts val="0"/>
                        </a:spcBef>
                        <a:spcAft>
                          <a:spcPts val="0"/>
                        </a:spcAft>
                        <a:buClr>
                          <a:schemeClr val="dk1"/>
                        </a:buClr>
                        <a:buSzPts val="1100"/>
                        <a:buFont typeface="Calibri"/>
                        <a:buNone/>
                      </a:pPr>
                      <a:r>
                        <a:rPr lang="es-CL" sz="1100"/>
                        <a:t>7 (siete)</a:t>
                      </a:r>
                      <a:endParaRPr sz="1100"/>
                    </a:p>
                  </a:txBody>
                  <a:tcPr marL="45725" marR="45725" marT="45725" marB="45725" anchor="ctr">
                    <a:solidFill>
                      <a:srgbClr val="DAE5F1"/>
                    </a:solidFill>
                  </a:tcPr>
                </a:tc>
                <a:tc>
                  <a:txBody>
                    <a:bodyPr/>
                    <a:lstStyle/>
                    <a:p>
                      <a:pPr marL="0" marR="0" lvl="0" indent="0" algn="ctr" rtl="0">
                        <a:lnSpc>
                          <a:spcPct val="150000"/>
                        </a:lnSpc>
                        <a:spcBef>
                          <a:spcPts val="0"/>
                        </a:spcBef>
                        <a:spcAft>
                          <a:spcPts val="0"/>
                        </a:spcAft>
                        <a:buNone/>
                      </a:pPr>
                      <a:r>
                        <a:rPr lang="es-CL" sz="1200"/>
                        <a:t>$17.500.000</a:t>
                      </a:r>
                      <a:endParaRPr sz="1200"/>
                    </a:p>
                  </a:txBody>
                  <a:tcPr marL="45725" marR="45725" marT="45725" marB="45725" anchor="ctr">
                    <a:solidFill>
                      <a:srgbClr val="DAE5F1"/>
                    </a:solidFill>
                  </a:tcPr>
                </a:tc>
                <a:tc>
                  <a:txBody>
                    <a:bodyPr/>
                    <a:lstStyle/>
                    <a:p>
                      <a:pPr marL="0" lvl="0" indent="0" algn="l" rtl="0">
                        <a:spcBef>
                          <a:spcPts val="0"/>
                        </a:spcBef>
                        <a:spcAft>
                          <a:spcPts val="0"/>
                        </a:spcAft>
                        <a:buNone/>
                      </a:pPr>
                      <a:r>
                        <a:rPr lang="es-CL" sz="1200"/>
                        <a:t>Al menos dos obras de distintas disciplinas</a:t>
                      </a:r>
                      <a:endParaRPr sz="1200"/>
                    </a:p>
                  </a:txBody>
                  <a:tcPr marL="45725" marR="45725" marT="45725" marB="45725" anchor="ctr">
                    <a:solidFill>
                      <a:srgbClr val="DAE5F1"/>
                    </a:solidFill>
                  </a:tcPr>
                </a:tc>
              </a:tr>
              <a:tr h="511625">
                <a:tc>
                  <a:txBody>
                    <a:bodyPr/>
                    <a:lstStyle/>
                    <a:p>
                      <a:pPr marL="0" marR="0" lvl="0" indent="0" algn="l" rtl="0">
                        <a:lnSpc>
                          <a:spcPct val="100000"/>
                        </a:lnSpc>
                        <a:spcBef>
                          <a:spcPts val="0"/>
                        </a:spcBef>
                        <a:spcAft>
                          <a:spcPts val="0"/>
                        </a:spcAft>
                        <a:buNone/>
                      </a:pPr>
                      <a:r>
                        <a:rPr lang="es-CL" sz="1200" b="1"/>
                        <a:t>Tarapacá</a:t>
                      </a:r>
                      <a:endParaRPr sz="1200" b="1"/>
                    </a:p>
                  </a:txBody>
                  <a:tcPr marL="45725" marR="45725" marT="45725" marB="45725" anchor="ctr">
                    <a:solidFill>
                      <a:srgbClr val="B7CCE4"/>
                    </a:solidFill>
                  </a:tcPr>
                </a:tc>
                <a:tc>
                  <a:txBody>
                    <a:bodyPr/>
                    <a:lstStyle/>
                    <a:p>
                      <a:pPr marL="0" lvl="0" indent="0" algn="ctr" rtl="0">
                        <a:spcBef>
                          <a:spcPts val="0"/>
                        </a:spcBef>
                        <a:spcAft>
                          <a:spcPts val="0"/>
                        </a:spcAft>
                        <a:buNone/>
                      </a:pPr>
                      <a:r>
                        <a:rPr lang="es-CL" sz="1100"/>
                        <a:t>7 (siete)</a:t>
                      </a:r>
                      <a:endParaRPr sz="1200" b="1"/>
                    </a:p>
                  </a:txBody>
                  <a:tcPr marL="45725" marR="45725" marT="45725" marB="45725" anchor="ctr">
                    <a:solidFill>
                      <a:srgbClr val="DAE5F1"/>
                    </a:solidFill>
                  </a:tcPr>
                </a:tc>
                <a:tc>
                  <a:txBody>
                    <a:bodyPr/>
                    <a:lstStyle/>
                    <a:p>
                      <a:pPr marL="0" lvl="0" indent="0" algn="ctr" rtl="0">
                        <a:lnSpc>
                          <a:spcPct val="150000"/>
                        </a:lnSpc>
                        <a:spcBef>
                          <a:spcPts val="0"/>
                        </a:spcBef>
                        <a:spcAft>
                          <a:spcPts val="0"/>
                        </a:spcAft>
                        <a:buNone/>
                      </a:pPr>
                      <a:r>
                        <a:rPr lang="es-CL" sz="1200"/>
                        <a:t>$17.500.000</a:t>
                      </a:r>
                      <a:endParaRPr/>
                    </a:p>
                  </a:txBody>
                  <a:tcPr marL="45725" marR="45725" marT="45725" marB="45725" anchor="ctr">
                    <a:solidFill>
                      <a:srgbClr val="DAE5F1"/>
                    </a:solidFill>
                  </a:tcPr>
                </a:tc>
                <a:tc>
                  <a:txBody>
                    <a:bodyPr/>
                    <a:lstStyle/>
                    <a:p>
                      <a:pPr marL="0" lvl="0" indent="0" algn="l" rtl="0">
                        <a:spcBef>
                          <a:spcPts val="0"/>
                        </a:spcBef>
                        <a:spcAft>
                          <a:spcPts val="0"/>
                        </a:spcAft>
                        <a:buNone/>
                      </a:pPr>
                      <a:r>
                        <a:rPr lang="es-CL" sz="1200"/>
                        <a:t>Al menos dos obras de distintas disciplinas</a:t>
                      </a:r>
                      <a:endParaRPr sz="1200"/>
                    </a:p>
                  </a:txBody>
                  <a:tcPr marL="45725" marR="45725" marT="45725" marB="45725" anchor="ctr">
                    <a:solidFill>
                      <a:srgbClr val="DAE5F1"/>
                    </a:solidFill>
                  </a:tcPr>
                </a:tc>
              </a:tr>
              <a:tr h="511625">
                <a:tc>
                  <a:txBody>
                    <a:bodyPr/>
                    <a:lstStyle/>
                    <a:p>
                      <a:pPr marL="0" marR="0" lvl="0" indent="0" algn="l" rtl="0">
                        <a:lnSpc>
                          <a:spcPct val="100000"/>
                        </a:lnSpc>
                        <a:spcBef>
                          <a:spcPts val="0"/>
                        </a:spcBef>
                        <a:spcAft>
                          <a:spcPts val="0"/>
                        </a:spcAft>
                        <a:buNone/>
                      </a:pPr>
                      <a:r>
                        <a:rPr lang="es-CL" sz="1200" b="1"/>
                        <a:t>Antofagasta</a:t>
                      </a:r>
                      <a:endParaRPr sz="1200" b="1"/>
                    </a:p>
                  </a:txBody>
                  <a:tcPr marL="45725" marR="45725" marT="45725" marB="45725" anchor="ctr">
                    <a:solidFill>
                      <a:srgbClr val="B7CCE4"/>
                    </a:solidFill>
                  </a:tcPr>
                </a:tc>
                <a:tc>
                  <a:txBody>
                    <a:bodyPr/>
                    <a:lstStyle/>
                    <a:p>
                      <a:pPr marL="0" lvl="0" indent="0" algn="ctr" rtl="0">
                        <a:spcBef>
                          <a:spcPts val="0"/>
                        </a:spcBef>
                        <a:spcAft>
                          <a:spcPts val="0"/>
                        </a:spcAft>
                        <a:buNone/>
                      </a:pPr>
                      <a:r>
                        <a:rPr lang="es-CL" sz="1100"/>
                        <a:t>7 (siete)</a:t>
                      </a:r>
                      <a:endParaRPr sz="1200" b="1"/>
                    </a:p>
                  </a:txBody>
                  <a:tcPr marL="45725" marR="45725" marT="45725" marB="45725" anchor="ctr">
                    <a:solidFill>
                      <a:srgbClr val="DAE5F1"/>
                    </a:solidFill>
                  </a:tcPr>
                </a:tc>
                <a:tc>
                  <a:txBody>
                    <a:bodyPr/>
                    <a:lstStyle/>
                    <a:p>
                      <a:pPr marL="0" lvl="0" indent="0" algn="ctr" rtl="0">
                        <a:lnSpc>
                          <a:spcPct val="150000"/>
                        </a:lnSpc>
                        <a:spcBef>
                          <a:spcPts val="0"/>
                        </a:spcBef>
                        <a:spcAft>
                          <a:spcPts val="0"/>
                        </a:spcAft>
                        <a:buNone/>
                      </a:pPr>
                      <a:r>
                        <a:rPr lang="es-CL" sz="1200"/>
                        <a:t>$17.500.000</a:t>
                      </a:r>
                      <a:endParaRPr/>
                    </a:p>
                  </a:txBody>
                  <a:tcPr marL="45725" marR="45725" marT="45725" marB="45725" anchor="ctr">
                    <a:solidFill>
                      <a:srgbClr val="DAE5F1"/>
                    </a:solidFill>
                  </a:tcPr>
                </a:tc>
                <a:tc>
                  <a:txBody>
                    <a:bodyPr/>
                    <a:lstStyle/>
                    <a:p>
                      <a:pPr marL="0" lvl="0" indent="0" algn="l" rtl="0">
                        <a:spcBef>
                          <a:spcPts val="0"/>
                        </a:spcBef>
                        <a:spcAft>
                          <a:spcPts val="0"/>
                        </a:spcAft>
                        <a:buNone/>
                      </a:pPr>
                      <a:r>
                        <a:rPr lang="es-CL" sz="1200"/>
                        <a:t>Al menos dos obras de distintas disciplinas</a:t>
                      </a:r>
                      <a:endParaRPr sz="1200"/>
                    </a:p>
                  </a:txBody>
                  <a:tcPr marL="45725" marR="45725" marT="45725" marB="45725" anchor="ctr">
                    <a:solidFill>
                      <a:srgbClr val="DAE5F1"/>
                    </a:solidFill>
                  </a:tcPr>
                </a:tc>
              </a:tr>
              <a:tr h="511625">
                <a:tc>
                  <a:txBody>
                    <a:bodyPr/>
                    <a:lstStyle/>
                    <a:p>
                      <a:pPr marL="0" marR="0" lvl="0" indent="0" algn="l" rtl="0">
                        <a:lnSpc>
                          <a:spcPct val="100000"/>
                        </a:lnSpc>
                        <a:spcBef>
                          <a:spcPts val="0"/>
                        </a:spcBef>
                        <a:spcAft>
                          <a:spcPts val="0"/>
                        </a:spcAft>
                        <a:buNone/>
                      </a:pPr>
                      <a:r>
                        <a:rPr lang="es-CL" sz="1200" b="1"/>
                        <a:t>Atacama</a:t>
                      </a:r>
                      <a:endParaRPr sz="1200" b="1"/>
                    </a:p>
                  </a:txBody>
                  <a:tcPr marL="45725" marR="45725" marT="45725" marB="45725" anchor="ctr">
                    <a:solidFill>
                      <a:srgbClr val="B7CCE4"/>
                    </a:solidFill>
                  </a:tcPr>
                </a:tc>
                <a:tc>
                  <a:txBody>
                    <a:bodyPr/>
                    <a:lstStyle/>
                    <a:p>
                      <a:pPr marL="0" lvl="0" indent="0" algn="ctr" rtl="0">
                        <a:spcBef>
                          <a:spcPts val="0"/>
                        </a:spcBef>
                        <a:spcAft>
                          <a:spcPts val="0"/>
                        </a:spcAft>
                        <a:buClr>
                          <a:schemeClr val="dk1"/>
                        </a:buClr>
                        <a:buSzPts val="1100"/>
                        <a:buFont typeface="Arial"/>
                        <a:buNone/>
                      </a:pPr>
                      <a:r>
                        <a:rPr lang="es-CL" sz="1100"/>
                        <a:t>7 (siete)</a:t>
                      </a:r>
                      <a:endParaRPr sz="1200" b="1"/>
                    </a:p>
                    <a:p>
                      <a:pPr marL="0" marR="0" lvl="0" indent="0" algn="ctr" rtl="0">
                        <a:lnSpc>
                          <a:spcPct val="100000"/>
                        </a:lnSpc>
                        <a:spcBef>
                          <a:spcPts val="0"/>
                        </a:spcBef>
                        <a:spcAft>
                          <a:spcPts val="0"/>
                        </a:spcAft>
                        <a:buNone/>
                      </a:pPr>
                      <a:endParaRPr sz="1200" b="1"/>
                    </a:p>
                  </a:txBody>
                  <a:tcPr marL="45725" marR="45725" marT="45725" marB="45725" anchor="ctr">
                    <a:solidFill>
                      <a:srgbClr val="DAE5F1"/>
                    </a:solidFill>
                  </a:tcPr>
                </a:tc>
                <a:tc>
                  <a:txBody>
                    <a:bodyPr/>
                    <a:lstStyle/>
                    <a:p>
                      <a:pPr marL="0" lvl="0" indent="0" algn="ctr" rtl="0">
                        <a:lnSpc>
                          <a:spcPct val="150000"/>
                        </a:lnSpc>
                        <a:spcBef>
                          <a:spcPts val="0"/>
                        </a:spcBef>
                        <a:spcAft>
                          <a:spcPts val="0"/>
                        </a:spcAft>
                        <a:buNone/>
                      </a:pPr>
                      <a:r>
                        <a:rPr lang="es-CL" sz="1200"/>
                        <a:t>$17.500.000</a:t>
                      </a:r>
                      <a:endParaRPr/>
                    </a:p>
                  </a:txBody>
                  <a:tcPr marL="45725" marR="45725" marT="45725" marB="45725" anchor="ctr">
                    <a:solidFill>
                      <a:srgbClr val="DAE5F1"/>
                    </a:solidFill>
                  </a:tcPr>
                </a:tc>
                <a:tc>
                  <a:txBody>
                    <a:bodyPr/>
                    <a:lstStyle/>
                    <a:p>
                      <a:pPr marL="0" lvl="0" indent="0" algn="l" rtl="0">
                        <a:spcBef>
                          <a:spcPts val="0"/>
                        </a:spcBef>
                        <a:spcAft>
                          <a:spcPts val="0"/>
                        </a:spcAft>
                        <a:buNone/>
                      </a:pPr>
                      <a:r>
                        <a:rPr lang="es-CL" sz="1200"/>
                        <a:t>Al menos dos obras de distintas disciplinas</a:t>
                      </a:r>
                      <a:endParaRPr sz="1200"/>
                    </a:p>
                  </a:txBody>
                  <a:tcPr marL="45725" marR="45725" marT="45725" marB="45725" anchor="ctr">
                    <a:solidFill>
                      <a:srgbClr val="DAE5F1"/>
                    </a:solidFill>
                  </a:tcPr>
                </a:tc>
              </a:tr>
              <a:tr h="511625">
                <a:tc>
                  <a:txBody>
                    <a:bodyPr/>
                    <a:lstStyle/>
                    <a:p>
                      <a:pPr marL="0" marR="0" lvl="0" indent="0" algn="l" rtl="0">
                        <a:lnSpc>
                          <a:spcPct val="100000"/>
                        </a:lnSpc>
                        <a:spcBef>
                          <a:spcPts val="0"/>
                        </a:spcBef>
                        <a:spcAft>
                          <a:spcPts val="0"/>
                        </a:spcAft>
                        <a:buNone/>
                      </a:pPr>
                      <a:r>
                        <a:rPr lang="es-CL" sz="1200" b="1"/>
                        <a:t>Coquimbo</a:t>
                      </a:r>
                      <a:endParaRPr sz="1200" b="1"/>
                    </a:p>
                  </a:txBody>
                  <a:tcPr marL="45725" marR="45725" marT="45725" marB="45725" anchor="ctr">
                    <a:solidFill>
                      <a:srgbClr val="B7CCE4"/>
                    </a:solidFill>
                  </a:tcPr>
                </a:tc>
                <a:tc>
                  <a:txBody>
                    <a:bodyPr/>
                    <a:lstStyle/>
                    <a:p>
                      <a:pPr marL="0" lvl="0" indent="0" algn="ctr" rtl="0">
                        <a:spcBef>
                          <a:spcPts val="0"/>
                        </a:spcBef>
                        <a:spcAft>
                          <a:spcPts val="0"/>
                        </a:spcAft>
                        <a:buClr>
                          <a:schemeClr val="dk1"/>
                        </a:buClr>
                        <a:buSzPts val="1100"/>
                        <a:buFont typeface="Arial"/>
                        <a:buNone/>
                      </a:pPr>
                      <a:r>
                        <a:rPr lang="es-CL" sz="1100"/>
                        <a:t>7 (siete)</a:t>
                      </a:r>
                      <a:endParaRPr sz="1200" b="1"/>
                    </a:p>
                    <a:p>
                      <a:pPr marL="0" marR="0" lvl="0" indent="0" algn="ctr" rtl="0">
                        <a:lnSpc>
                          <a:spcPct val="100000"/>
                        </a:lnSpc>
                        <a:spcBef>
                          <a:spcPts val="0"/>
                        </a:spcBef>
                        <a:spcAft>
                          <a:spcPts val="0"/>
                        </a:spcAft>
                        <a:buNone/>
                      </a:pPr>
                      <a:endParaRPr sz="1200" b="1"/>
                    </a:p>
                  </a:txBody>
                  <a:tcPr marL="45725" marR="45725" marT="45725" marB="45725" anchor="ctr">
                    <a:solidFill>
                      <a:srgbClr val="DAE5F1"/>
                    </a:solidFill>
                  </a:tcPr>
                </a:tc>
                <a:tc>
                  <a:txBody>
                    <a:bodyPr/>
                    <a:lstStyle/>
                    <a:p>
                      <a:pPr marL="0" lvl="0" indent="0" algn="ctr" rtl="0">
                        <a:lnSpc>
                          <a:spcPct val="150000"/>
                        </a:lnSpc>
                        <a:spcBef>
                          <a:spcPts val="0"/>
                        </a:spcBef>
                        <a:spcAft>
                          <a:spcPts val="0"/>
                        </a:spcAft>
                        <a:buNone/>
                      </a:pPr>
                      <a:r>
                        <a:rPr lang="es-CL" sz="1200"/>
                        <a:t>$17.500.000</a:t>
                      </a:r>
                      <a:endParaRPr/>
                    </a:p>
                  </a:txBody>
                  <a:tcPr marL="45725" marR="45725" marT="45725" marB="45725" anchor="ctr">
                    <a:solidFill>
                      <a:srgbClr val="DAE5F1"/>
                    </a:solidFill>
                  </a:tcPr>
                </a:tc>
                <a:tc>
                  <a:txBody>
                    <a:bodyPr/>
                    <a:lstStyle/>
                    <a:p>
                      <a:pPr marL="0" lvl="0" indent="0" algn="l" rtl="0">
                        <a:spcBef>
                          <a:spcPts val="0"/>
                        </a:spcBef>
                        <a:spcAft>
                          <a:spcPts val="0"/>
                        </a:spcAft>
                        <a:buNone/>
                      </a:pPr>
                      <a:r>
                        <a:rPr lang="es-CL" sz="1200"/>
                        <a:t>Al menos dos obras de distintas disciplinas</a:t>
                      </a:r>
                      <a:endParaRPr sz="1200"/>
                    </a:p>
                  </a:txBody>
                  <a:tcPr marL="45725" marR="45725" marT="45725" marB="45725" anchor="ctr">
                    <a:solidFill>
                      <a:srgbClr val="DAE5F1"/>
                    </a:solidFill>
                  </a:tcPr>
                </a:tc>
              </a:tr>
              <a:tr h="511625">
                <a:tc>
                  <a:txBody>
                    <a:bodyPr/>
                    <a:lstStyle/>
                    <a:p>
                      <a:pPr marL="0" marR="0" lvl="0" indent="0" algn="l" rtl="0">
                        <a:lnSpc>
                          <a:spcPct val="100000"/>
                        </a:lnSpc>
                        <a:spcBef>
                          <a:spcPts val="0"/>
                        </a:spcBef>
                        <a:spcAft>
                          <a:spcPts val="0"/>
                        </a:spcAft>
                        <a:buNone/>
                      </a:pPr>
                      <a:r>
                        <a:rPr lang="es-CL" sz="1200" b="1"/>
                        <a:t>O’Higgins</a:t>
                      </a:r>
                      <a:endParaRPr sz="1200" b="1"/>
                    </a:p>
                  </a:txBody>
                  <a:tcPr marL="45725" marR="45725" marT="45725" marB="45725" anchor="ctr">
                    <a:solidFill>
                      <a:srgbClr val="B7CCE4"/>
                    </a:solidFill>
                  </a:tcPr>
                </a:tc>
                <a:tc>
                  <a:txBody>
                    <a:bodyPr/>
                    <a:lstStyle/>
                    <a:p>
                      <a:pPr marL="0" lvl="0" indent="0" algn="ctr" rtl="0">
                        <a:spcBef>
                          <a:spcPts val="0"/>
                        </a:spcBef>
                        <a:spcAft>
                          <a:spcPts val="0"/>
                        </a:spcAft>
                        <a:buNone/>
                      </a:pPr>
                      <a:r>
                        <a:rPr lang="es-CL" sz="1100"/>
                        <a:t>7 (siete)</a:t>
                      </a:r>
                      <a:endParaRPr sz="1200" b="1"/>
                    </a:p>
                  </a:txBody>
                  <a:tcPr marL="45725" marR="45725" marT="45725" marB="45725" anchor="ctr">
                    <a:solidFill>
                      <a:srgbClr val="DAE5F1"/>
                    </a:solidFill>
                  </a:tcPr>
                </a:tc>
                <a:tc>
                  <a:txBody>
                    <a:bodyPr/>
                    <a:lstStyle/>
                    <a:p>
                      <a:pPr marL="0" lvl="0" indent="0" algn="ctr" rtl="0">
                        <a:lnSpc>
                          <a:spcPct val="150000"/>
                        </a:lnSpc>
                        <a:spcBef>
                          <a:spcPts val="0"/>
                        </a:spcBef>
                        <a:spcAft>
                          <a:spcPts val="0"/>
                        </a:spcAft>
                        <a:buNone/>
                      </a:pPr>
                      <a:r>
                        <a:rPr lang="es-CL" sz="1200"/>
                        <a:t>$17.500.000</a:t>
                      </a:r>
                      <a:endParaRPr/>
                    </a:p>
                  </a:txBody>
                  <a:tcPr marL="45725" marR="45725" marT="45725" marB="45725" anchor="ctr">
                    <a:solidFill>
                      <a:srgbClr val="DAE5F1"/>
                    </a:solidFill>
                  </a:tcPr>
                </a:tc>
                <a:tc>
                  <a:txBody>
                    <a:bodyPr/>
                    <a:lstStyle/>
                    <a:p>
                      <a:pPr marL="0" lvl="0" indent="0" algn="l" rtl="0">
                        <a:spcBef>
                          <a:spcPts val="0"/>
                        </a:spcBef>
                        <a:spcAft>
                          <a:spcPts val="0"/>
                        </a:spcAft>
                        <a:buNone/>
                      </a:pPr>
                      <a:r>
                        <a:rPr lang="es-CL" sz="1200"/>
                        <a:t>Al menos dos obras de distintas disciplinas</a:t>
                      </a:r>
                      <a:endParaRPr sz="1200"/>
                    </a:p>
                  </a:txBody>
                  <a:tcPr marL="45725" marR="45725" marT="45725" marB="45725" anchor="ctr">
                    <a:solidFill>
                      <a:srgbClr val="DAE5F1"/>
                    </a:solidFill>
                  </a:tcPr>
                </a:tc>
              </a:tr>
              <a:tr h="511625">
                <a:tc>
                  <a:txBody>
                    <a:bodyPr/>
                    <a:lstStyle/>
                    <a:p>
                      <a:pPr marL="0" marR="0" lvl="0" indent="0" algn="l" rtl="0">
                        <a:lnSpc>
                          <a:spcPct val="100000"/>
                        </a:lnSpc>
                        <a:spcBef>
                          <a:spcPts val="0"/>
                        </a:spcBef>
                        <a:spcAft>
                          <a:spcPts val="0"/>
                        </a:spcAft>
                        <a:buNone/>
                      </a:pPr>
                      <a:r>
                        <a:rPr lang="es-CL" sz="1200" b="1"/>
                        <a:t>Maule</a:t>
                      </a:r>
                      <a:endParaRPr sz="1200" b="1"/>
                    </a:p>
                  </a:txBody>
                  <a:tcPr marL="45725" marR="45725" marT="45725" marB="45725" anchor="ctr">
                    <a:solidFill>
                      <a:srgbClr val="B7CCE4"/>
                    </a:solidFill>
                  </a:tcPr>
                </a:tc>
                <a:tc>
                  <a:txBody>
                    <a:bodyPr/>
                    <a:lstStyle/>
                    <a:p>
                      <a:pPr marL="0" lvl="0" indent="0" algn="ctr" rtl="0">
                        <a:spcBef>
                          <a:spcPts val="0"/>
                        </a:spcBef>
                        <a:spcAft>
                          <a:spcPts val="0"/>
                        </a:spcAft>
                        <a:buNone/>
                      </a:pPr>
                      <a:r>
                        <a:rPr lang="es-CL" sz="1100"/>
                        <a:t>7 (siete)</a:t>
                      </a:r>
                      <a:endParaRPr sz="1200" b="1"/>
                    </a:p>
                  </a:txBody>
                  <a:tcPr marL="45725" marR="45725" marT="45725" marB="45725" anchor="ctr">
                    <a:solidFill>
                      <a:srgbClr val="DAE5F1"/>
                    </a:solidFill>
                  </a:tcPr>
                </a:tc>
                <a:tc>
                  <a:txBody>
                    <a:bodyPr/>
                    <a:lstStyle/>
                    <a:p>
                      <a:pPr marL="0" lvl="0" indent="0" algn="ctr" rtl="0">
                        <a:lnSpc>
                          <a:spcPct val="150000"/>
                        </a:lnSpc>
                        <a:spcBef>
                          <a:spcPts val="0"/>
                        </a:spcBef>
                        <a:spcAft>
                          <a:spcPts val="0"/>
                        </a:spcAft>
                        <a:buNone/>
                      </a:pPr>
                      <a:r>
                        <a:rPr lang="es-CL" sz="1200"/>
                        <a:t>$17.500.000</a:t>
                      </a:r>
                      <a:endParaRPr/>
                    </a:p>
                  </a:txBody>
                  <a:tcPr marL="45725" marR="45725" marT="45725" marB="45725" anchor="ctr">
                    <a:solidFill>
                      <a:srgbClr val="DAE5F1"/>
                    </a:solidFill>
                  </a:tcPr>
                </a:tc>
                <a:tc>
                  <a:txBody>
                    <a:bodyPr/>
                    <a:lstStyle/>
                    <a:p>
                      <a:pPr marL="0" lvl="0" indent="0" algn="l" rtl="0">
                        <a:spcBef>
                          <a:spcPts val="0"/>
                        </a:spcBef>
                        <a:spcAft>
                          <a:spcPts val="0"/>
                        </a:spcAft>
                        <a:buNone/>
                      </a:pPr>
                      <a:r>
                        <a:rPr lang="es-CL" sz="1200"/>
                        <a:t>Al menos dos obras de distintas disciplinas</a:t>
                      </a:r>
                      <a:endParaRPr sz="1200"/>
                    </a:p>
                  </a:txBody>
                  <a:tcPr marL="45725" marR="45725" marT="45725" marB="45725" anchor="ctr">
                    <a:solidFill>
                      <a:srgbClr val="DAE5F1"/>
                    </a:solidFill>
                  </a:tcPr>
                </a:tc>
              </a:tr>
              <a:tr h="511625">
                <a:tc>
                  <a:txBody>
                    <a:bodyPr/>
                    <a:lstStyle/>
                    <a:p>
                      <a:pPr marL="0" marR="0" lvl="0" indent="0" algn="l" rtl="0">
                        <a:lnSpc>
                          <a:spcPct val="100000"/>
                        </a:lnSpc>
                        <a:spcBef>
                          <a:spcPts val="0"/>
                        </a:spcBef>
                        <a:spcAft>
                          <a:spcPts val="0"/>
                        </a:spcAft>
                        <a:buNone/>
                      </a:pPr>
                      <a:r>
                        <a:rPr lang="es-CL" sz="1200" b="1"/>
                        <a:t>Ñuble</a:t>
                      </a:r>
                      <a:endParaRPr sz="1200" b="1"/>
                    </a:p>
                  </a:txBody>
                  <a:tcPr marL="45725" marR="45725" marT="45725" marB="45725" anchor="ctr">
                    <a:solidFill>
                      <a:srgbClr val="B7CCE4"/>
                    </a:solidFill>
                  </a:tcPr>
                </a:tc>
                <a:tc>
                  <a:txBody>
                    <a:bodyPr/>
                    <a:lstStyle/>
                    <a:p>
                      <a:pPr marL="0" lvl="0" indent="0" algn="ctr" rtl="0">
                        <a:spcBef>
                          <a:spcPts val="0"/>
                        </a:spcBef>
                        <a:spcAft>
                          <a:spcPts val="0"/>
                        </a:spcAft>
                        <a:buNone/>
                      </a:pPr>
                      <a:r>
                        <a:rPr lang="es-CL" sz="1100"/>
                        <a:t>7 (siete)</a:t>
                      </a:r>
                      <a:endParaRPr sz="1200" b="1"/>
                    </a:p>
                  </a:txBody>
                  <a:tcPr marL="45725" marR="45725" marT="45725" marB="45725" anchor="ctr">
                    <a:solidFill>
                      <a:srgbClr val="DAE5F1"/>
                    </a:solidFill>
                  </a:tcPr>
                </a:tc>
                <a:tc>
                  <a:txBody>
                    <a:bodyPr/>
                    <a:lstStyle/>
                    <a:p>
                      <a:pPr marL="0" lvl="0" indent="0" algn="ctr" rtl="0">
                        <a:lnSpc>
                          <a:spcPct val="150000"/>
                        </a:lnSpc>
                        <a:spcBef>
                          <a:spcPts val="0"/>
                        </a:spcBef>
                        <a:spcAft>
                          <a:spcPts val="0"/>
                        </a:spcAft>
                        <a:buNone/>
                      </a:pPr>
                      <a:r>
                        <a:rPr lang="es-CL" sz="1200"/>
                        <a:t>$17.500.000</a:t>
                      </a:r>
                      <a:endParaRPr/>
                    </a:p>
                  </a:txBody>
                  <a:tcPr marL="45725" marR="45725" marT="45725" marB="45725" anchor="ctr">
                    <a:solidFill>
                      <a:srgbClr val="DAE5F1"/>
                    </a:solidFill>
                  </a:tcPr>
                </a:tc>
                <a:tc>
                  <a:txBody>
                    <a:bodyPr/>
                    <a:lstStyle/>
                    <a:p>
                      <a:pPr marL="0" lvl="0" indent="0" algn="l" rtl="0">
                        <a:spcBef>
                          <a:spcPts val="0"/>
                        </a:spcBef>
                        <a:spcAft>
                          <a:spcPts val="0"/>
                        </a:spcAft>
                        <a:buNone/>
                      </a:pPr>
                      <a:r>
                        <a:rPr lang="es-CL" sz="1200"/>
                        <a:t>Al menos dos obras de distintas disciplinas</a:t>
                      </a:r>
                      <a:endParaRPr sz="1200"/>
                    </a:p>
                  </a:txBody>
                  <a:tcPr marL="45725" marR="45725" marT="45725" marB="45725" anchor="ctr">
                    <a:solidFill>
                      <a:srgbClr val="DAE5F1"/>
                    </a:solidFill>
                  </a:tcPr>
                </a:tc>
              </a:tr>
              <a:tr h="511625">
                <a:tc>
                  <a:txBody>
                    <a:bodyPr/>
                    <a:lstStyle/>
                    <a:p>
                      <a:pPr marL="0" marR="0" lvl="0" indent="0" algn="l" rtl="0">
                        <a:lnSpc>
                          <a:spcPct val="100000"/>
                        </a:lnSpc>
                        <a:spcBef>
                          <a:spcPts val="0"/>
                        </a:spcBef>
                        <a:spcAft>
                          <a:spcPts val="0"/>
                        </a:spcAft>
                        <a:buNone/>
                      </a:pPr>
                      <a:r>
                        <a:rPr lang="es-CL" sz="1200" b="1"/>
                        <a:t>Araucanía</a:t>
                      </a:r>
                      <a:endParaRPr sz="1200" b="1"/>
                    </a:p>
                  </a:txBody>
                  <a:tcPr marL="45725" marR="45725" marT="45725" marB="45725" anchor="ctr">
                    <a:solidFill>
                      <a:srgbClr val="B7CCE4"/>
                    </a:solidFill>
                  </a:tcPr>
                </a:tc>
                <a:tc>
                  <a:txBody>
                    <a:bodyPr/>
                    <a:lstStyle/>
                    <a:p>
                      <a:pPr marL="0" lvl="0" indent="0" algn="ctr" rtl="0">
                        <a:spcBef>
                          <a:spcPts val="0"/>
                        </a:spcBef>
                        <a:spcAft>
                          <a:spcPts val="0"/>
                        </a:spcAft>
                        <a:buNone/>
                      </a:pPr>
                      <a:r>
                        <a:rPr lang="es-CL" sz="1100"/>
                        <a:t>7 (siete)</a:t>
                      </a:r>
                      <a:endParaRPr sz="1200" b="1"/>
                    </a:p>
                  </a:txBody>
                  <a:tcPr marL="45725" marR="45725" marT="45725" marB="45725" anchor="ctr">
                    <a:solidFill>
                      <a:srgbClr val="DAE5F1"/>
                    </a:solidFill>
                  </a:tcPr>
                </a:tc>
                <a:tc>
                  <a:txBody>
                    <a:bodyPr/>
                    <a:lstStyle/>
                    <a:p>
                      <a:pPr marL="0" lvl="0" indent="0" algn="ctr" rtl="0">
                        <a:lnSpc>
                          <a:spcPct val="150000"/>
                        </a:lnSpc>
                        <a:spcBef>
                          <a:spcPts val="0"/>
                        </a:spcBef>
                        <a:spcAft>
                          <a:spcPts val="0"/>
                        </a:spcAft>
                        <a:buNone/>
                      </a:pPr>
                      <a:r>
                        <a:rPr lang="es-CL" sz="1200"/>
                        <a:t>$17.500.000</a:t>
                      </a:r>
                      <a:endParaRPr/>
                    </a:p>
                  </a:txBody>
                  <a:tcPr marL="45725" marR="45725" marT="45725" marB="45725" anchor="ctr">
                    <a:solidFill>
                      <a:srgbClr val="DAE5F1"/>
                    </a:solidFill>
                  </a:tcPr>
                </a:tc>
                <a:tc>
                  <a:txBody>
                    <a:bodyPr/>
                    <a:lstStyle/>
                    <a:p>
                      <a:pPr marL="0" lvl="0" indent="0" algn="l" rtl="0">
                        <a:spcBef>
                          <a:spcPts val="0"/>
                        </a:spcBef>
                        <a:spcAft>
                          <a:spcPts val="0"/>
                        </a:spcAft>
                        <a:buNone/>
                      </a:pPr>
                      <a:r>
                        <a:rPr lang="es-CL" sz="1200"/>
                        <a:t>Al menos dos obras de distintas disciplinas</a:t>
                      </a:r>
                      <a:endParaRPr sz="1200"/>
                    </a:p>
                  </a:txBody>
                  <a:tcPr marL="45725" marR="45725" marT="45725" marB="45725" anchor="ctr">
                    <a:solidFill>
                      <a:srgbClr val="DAE5F1"/>
                    </a:solidFill>
                  </a:tcPr>
                </a:tc>
              </a:tr>
              <a:tr h="511625">
                <a:tc>
                  <a:txBody>
                    <a:bodyPr/>
                    <a:lstStyle/>
                    <a:p>
                      <a:pPr marL="0" marR="0" lvl="0" indent="0" algn="l" rtl="0">
                        <a:lnSpc>
                          <a:spcPct val="100000"/>
                        </a:lnSpc>
                        <a:spcBef>
                          <a:spcPts val="0"/>
                        </a:spcBef>
                        <a:spcAft>
                          <a:spcPts val="0"/>
                        </a:spcAft>
                        <a:buNone/>
                      </a:pPr>
                      <a:r>
                        <a:rPr lang="es-CL" sz="1200" b="1"/>
                        <a:t>Los Ríos</a:t>
                      </a:r>
                      <a:endParaRPr sz="1200" b="1"/>
                    </a:p>
                  </a:txBody>
                  <a:tcPr marL="45725" marR="45725" marT="45725" marB="45725" anchor="ctr">
                    <a:solidFill>
                      <a:srgbClr val="B7CCE4"/>
                    </a:solidFill>
                  </a:tcPr>
                </a:tc>
                <a:tc>
                  <a:txBody>
                    <a:bodyPr/>
                    <a:lstStyle/>
                    <a:p>
                      <a:pPr marL="0" lvl="0" indent="0" algn="ctr" rtl="0">
                        <a:spcBef>
                          <a:spcPts val="0"/>
                        </a:spcBef>
                        <a:spcAft>
                          <a:spcPts val="0"/>
                        </a:spcAft>
                        <a:buNone/>
                      </a:pPr>
                      <a:r>
                        <a:rPr lang="es-CL" sz="1100"/>
                        <a:t>7 (siete)</a:t>
                      </a:r>
                      <a:endParaRPr sz="1200" b="1"/>
                    </a:p>
                  </a:txBody>
                  <a:tcPr marL="45725" marR="45725" marT="45725" marB="45725" anchor="ctr">
                    <a:solidFill>
                      <a:srgbClr val="DAE5F1"/>
                    </a:solidFill>
                  </a:tcPr>
                </a:tc>
                <a:tc>
                  <a:txBody>
                    <a:bodyPr/>
                    <a:lstStyle/>
                    <a:p>
                      <a:pPr marL="0" lvl="0" indent="0" algn="ctr" rtl="0">
                        <a:lnSpc>
                          <a:spcPct val="150000"/>
                        </a:lnSpc>
                        <a:spcBef>
                          <a:spcPts val="0"/>
                        </a:spcBef>
                        <a:spcAft>
                          <a:spcPts val="0"/>
                        </a:spcAft>
                        <a:buNone/>
                      </a:pPr>
                      <a:r>
                        <a:rPr lang="es-CL" sz="1200"/>
                        <a:t>$17.500.000</a:t>
                      </a:r>
                      <a:endParaRPr/>
                    </a:p>
                  </a:txBody>
                  <a:tcPr marL="45725" marR="45725" marT="45725" marB="45725" anchor="ctr">
                    <a:solidFill>
                      <a:srgbClr val="DAE5F1"/>
                    </a:solidFill>
                  </a:tcPr>
                </a:tc>
                <a:tc>
                  <a:txBody>
                    <a:bodyPr/>
                    <a:lstStyle/>
                    <a:p>
                      <a:pPr marL="0" lvl="0" indent="0" algn="l" rtl="0">
                        <a:spcBef>
                          <a:spcPts val="0"/>
                        </a:spcBef>
                        <a:spcAft>
                          <a:spcPts val="0"/>
                        </a:spcAft>
                        <a:buNone/>
                      </a:pPr>
                      <a:r>
                        <a:rPr lang="es-CL" sz="1200"/>
                        <a:t>Al menos dos obras de distintas disciplinas</a:t>
                      </a:r>
                      <a:endParaRPr sz="1200"/>
                    </a:p>
                  </a:txBody>
                  <a:tcPr marL="45725" marR="45725" marT="45725" marB="45725" anchor="ctr">
                    <a:solidFill>
                      <a:srgbClr val="DAE5F1"/>
                    </a:solidFill>
                  </a:tcPr>
                </a:tc>
              </a:tr>
              <a:tr h="511625">
                <a:tc>
                  <a:txBody>
                    <a:bodyPr/>
                    <a:lstStyle/>
                    <a:p>
                      <a:pPr marL="0" marR="0" lvl="0" indent="0" algn="l" rtl="0">
                        <a:lnSpc>
                          <a:spcPct val="100000"/>
                        </a:lnSpc>
                        <a:spcBef>
                          <a:spcPts val="0"/>
                        </a:spcBef>
                        <a:spcAft>
                          <a:spcPts val="0"/>
                        </a:spcAft>
                        <a:buNone/>
                      </a:pPr>
                      <a:r>
                        <a:rPr lang="es-CL" sz="1200" b="1"/>
                        <a:t>Aysén</a:t>
                      </a:r>
                      <a:endParaRPr sz="1200" b="1"/>
                    </a:p>
                  </a:txBody>
                  <a:tcPr marL="45725" marR="45725" marT="45725" marB="45725" anchor="ctr">
                    <a:solidFill>
                      <a:srgbClr val="B7CCE4"/>
                    </a:solidFill>
                  </a:tcPr>
                </a:tc>
                <a:tc>
                  <a:txBody>
                    <a:bodyPr/>
                    <a:lstStyle/>
                    <a:p>
                      <a:pPr marL="0" lvl="0" indent="0" algn="ctr" rtl="0">
                        <a:spcBef>
                          <a:spcPts val="0"/>
                        </a:spcBef>
                        <a:spcAft>
                          <a:spcPts val="0"/>
                        </a:spcAft>
                        <a:buNone/>
                      </a:pPr>
                      <a:r>
                        <a:rPr lang="es-CL" sz="1100"/>
                        <a:t>7 (siete)</a:t>
                      </a:r>
                      <a:endParaRPr sz="1200" b="1"/>
                    </a:p>
                  </a:txBody>
                  <a:tcPr marL="45725" marR="45725" marT="45725" marB="45725" anchor="ctr">
                    <a:solidFill>
                      <a:srgbClr val="DAE5F1"/>
                    </a:solidFill>
                  </a:tcPr>
                </a:tc>
                <a:tc>
                  <a:txBody>
                    <a:bodyPr/>
                    <a:lstStyle/>
                    <a:p>
                      <a:pPr marL="0" lvl="0" indent="0" algn="ctr" rtl="0">
                        <a:lnSpc>
                          <a:spcPct val="150000"/>
                        </a:lnSpc>
                        <a:spcBef>
                          <a:spcPts val="0"/>
                        </a:spcBef>
                        <a:spcAft>
                          <a:spcPts val="0"/>
                        </a:spcAft>
                        <a:buNone/>
                      </a:pPr>
                      <a:r>
                        <a:rPr lang="es-CL" sz="1200"/>
                        <a:t>$17.500.000</a:t>
                      </a:r>
                      <a:endParaRPr/>
                    </a:p>
                  </a:txBody>
                  <a:tcPr marL="45725" marR="45725" marT="45725" marB="45725" anchor="ctr">
                    <a:solidFill>
                      <a:srgbClr val="DAE5F1"/>
                    </a:solidFill>
                  </a:tcPr>
                </a:tc>
                <a:tc>
                  <a:txBody>
                    <a:bodyPr/>
                    <a:lstStyle/>
                    <a:p>
                      <a:pPr marL="0" lvl="0" indent="0" algn="l" rtl="0">
                        <a:spcBef>
                          <a:spcPts val="0"/>
                        </a:spcBef>
                        <a:spcAft>
                          <a:spcPts val="0"/>
                        </a:spcAft>
                        <a:buNone/>
                      </a:pPr>
                      <a:r>
                        <a:rPr lang="es-CL" sz="1200"/>
                        <a:t>Al menos dos obras de distintas disciplinas</a:t>
                      </a:r>
                      <a:endParaRPr sz="1200"/>
                    </a:p>
                  </a:txBody>
                  <a:tcPr marL="45725" marR="45725" marT="45725" marB="45725" anchor="ctr">
                    <a:solidFill>
                      <a:srgbClr val="DAE5F1"/>
                    </a:solidFill>
                  </a:tcPr>
                </a:tc>
              </a:tr>
              <a:tr h="511625">
                <a:tc>
                  <a:txBody>
                    <a:bodyPr/>
                    <a:lstStyle/>
                    <a:p>
                      <a:pPr marL="0" marR="0" lvl="0" indent="0" algn="l" rtl="0">
                        <a:lnSpc>
                          <a:spcPct val="100000"/>
                        </a:lnSpc>
                        <a:spcBef>
                          <a:spcPts val="0"/>
                        </a:spcBef>
                        <a:spcAft>
                          <a:spcPts val="0"/>
                        </a:spcAft>
                        <a:buNone/>
                      </a:pPr>
                      <a:r>
                        <a:rPr lang="es-CL" sz="1200" b="1"/>
                        <a:t>Magallanes</a:t>
                      </a:r>
                      <a:endParaRPr sz="1200" b="1"/>
                    </a:p>
                  </a:txBody>
                  <a:tcPr marL="45725" marR="45725" marT="45725" marB="45725" anchor="ctr">
                    <a:solidFill>
                      <a:srgbClr val="B7CCE4"/>
                    </a:solidFill>
                  </a:tcPr>
                </a:tc>
                <a:tc>
                  <a:txBody>
                    <a:bodyPr/>
                    <a:lstStyle/>
                    <a:p>
                      <a:pPr marL="0" lvl="0" indent="0" algn="ctr" rtl="0">
                        <a:spcBef>
                          <a:spcPts val="0"/>
                        </a:spcBef>
                        <a:spcAft>
                          <a:spcPts val="0"/>
                        </a:spcAft>
                        <a:buNone/>
                      </a:pPr>
                      <a:r>
                        <a:rPr lang="es-CL" sz="1100"/>
                        <a:t>7 (siete)</a:t>
                      </a:r>
                      <a:endParaRPr sz="1200" b="1"/>
                    </a:p>
                  </a:txBody>
                  <a:tcPr marL="45725" marR="45725" marT="45725" marB="45725" anchor="ctr">
                    <a:solidFill>
                      <a:srgbClr val="DAE5F1"/>
                    </a:solidFill>
                  </a:tcPr>
                </a:tc>
                <a:tc>
                  <a:txBody>
                    <a:bodyPr/>
                    <a:lstStyle/>
                    <a:p>
                      <a:pPr marL="0" lvl="0" indent="0" algn="ctr" rtl="0">
                        <a:lnSpc>
                          <a:spcPct val="150000"/>
                        </a:lnSpc>
                        <a:spcBef>
                          <a:spcPts val="0"/>
                        </a:spcBef>
                        <a:spcAft>
                          <a:spcPts val="0"/>
                        </a:spcAft>
                        <a:buNone/>
                      </a:pPr>
                      <a:r>
                        <a:rPr lang="es-CL" sz="1200"/>
                        <a:t>$17.500.000</a:t>
                      </a:r>
                      <a:endParaRPr/>
                    </a:p>
                  </a:txBody>
                  <a:tcPr marL="45725" marR="45725" marT="45725" marB="45725" anchor="ctr">
                    <a:solidFill>
                      <a:srgbClr val="DAE5F1"/>
                    </a:solidFill>
                  </a:tcPr>
                </a:tc>
                <a:tc>
                  <a:txBody>
                    <a:bodyPr/>
                    <a:lstStyle/>
                    <a:p>
                      <a:pPr marL="0" lvl="0" indent="0" algn="l" rtl="0">
                        <a:spcBef>
                          <a:spcPts val="0"/>
                        </a:spcBef>
                        <a:spcAft>
                          <a:spcPts val="0"/>
                        </a:spcAft>
                        <a:buNone/>
                      </a:pPr>
                      <a:r>
                        <a:rPr lang="es-CL" sz="1200"/>
                        <a:t>Al menos dos obras de distintas disciplinas</a:t>
                      </a:r>
                      <a:endParaRPr sz="1200"/>
                    </a:p>
                  </a:txBody>
                  <a:tcPr marL="45725" marR="45725" marT="45725" marB="45725" anchor="ctr">
                    <a:solidFill>
                      <a:srgbClr val="DAE5F1"/>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graphicFrame>
        <p:nvGraphicFramePr>
          <p:cNvPr id="117" name="Google Shape;117;g91649a8c6a_0_12"/>
          <p:cNvGraphicFramePr/>
          <p:nvPr/>
        </p:nvGraphicFramePr>
        <p:xfrm>
          <a:off x="107996" y="106180"/>
          <a:ext cx="8928000" cy="3162325"/>
        </p:xfrm>
        <a:graphic>
          <a:graphicData uri="http://schemas.openxmlformats.org/drawingml/2006/table">
            <a:tbl>
              <a:tblPr firstRow="1" bandRow="1">
                <a:noFill/>
                <a:tableStyleId>{B7837052-7EF2-43F9-959E-C869F92FADD6}</a:tableStyleId>
              </a:tblPr>
              <a:tblGrid>
                <a:gridCol w="1408400"/>
                <a:gridCol w="2523550"/>
                <a:gridCol w="2678150"/>
                <a:gridCol w="2317900"/>
              </a:tblGrid>
              <a:tr h="611025">
                <a:tc>
                  <a:txBody>
                    <a:bodyPr/>
                    <a:lstStyle/>
                    <a:p>
                      <a:pPr marL="0" marR="0" lvl="0" indent="0" algn="ctr" rtl="0">
                        <a:spcBef>
                          <a:spcPts val="0"/>
                        </a:spcBef>
                        <a:spcAft>
                          <a:spcPts val="0"/>
                        </a:spcAft>
                        <a:buNone/>
                      </a:pPr>
                      <a:r>
                        <a:rPr lang="es-CL" sz="1100"/>
                        <a:t>REGIÓN</a:t>
                      </a:r>
                      <a:endParaRPr sz="1100" u="none" strike="noStrike" cap="none"/>
                    </a:p>
                  </a:txBody>
                  <a:tcPr marL="45725" marR="45725" marT="45725" marB="45725" anchor="ctr"/>
                </a:tc>
                <a:tc>
                  <a:txBody>
                    <a:bodyPr/>
                    <a:lstStyle/>
                    <a:p>
                      <a:pPr marL="0" marR="0" lvl="0" indent="0" algn="ctr" rtl="0">
                        <a:spcBef>
                          <a:spcPts val="0"/>
                        </a:spcBef>
                        <a:spcAft>
                          <a:spcPts val="0"/>
                        </a:spcAft>
                        <a:buNone/>
                      </a:pPr>
                      <a:r>
                        <a:rPr lang="es-CL" sz="1100"/>
                        <a:t>N° DE FUNCIONES MÍNIMO</a:t>
                      </a:r>
                      <a:endParaRPr sz="1100" u="none" strike="noStrike" cap="none"/>
                    </a:p>
                  </a:txBody>
                  <a:tcPr marL="45725" marR="45725" marT="45725" marB="45725" anchor="ctr"/>
                </a:tc>
                <a:tc>
                  <a:txBody>
                    <a:bodyPr/>
                    <a:lstStyle/>
                    <a:p>
                      <a:pPr marL="0" marR="0" lvl="0" indent="0" algn="ctr" rtl="0">
                        <a:spcBef>
                          <a:spcPts val="0"/>
                        </a:spcBef>
                        <a:spcAft>
                          <a:spcPts val="0"/>
                        </a:spcAft>
                        <a:buNone/>
                      </a:pPr>
                      <a:r>
                        <a:rPr lang="es-CL" sz="1100"/>
                        <a:t>MONTO ÚNICO POR PROYECTO</a:t>
                      </a:r>
                      <a:endParaRPr sz="1100" u="none" strike="noStrike" cap="none"/>
                    </a:p>
                  </a:txBody>
                  <a:tcPr marL="45725" marR="45725" marT="45725" marB="45725" anchor="ctr"/>
                </a:tc>
                <a:tc>
                  <a:txBody>
                    <a:bodyPr/>
                    <a:lstStyle/>
                    <a:p>
                      <a:pPr marL="0" marR="0" lvl="0" indent="0" algn="ctr" rtl="0">
                        <a:spcBef>
                          <a:spcPts val="0"/>
                        </a:spcBef>
                        <a:spcAft>
                          <a:spcPts val="0"/>
                        </a:spcAft>
                        <a:buNone/>
                      </a:pPr>
                      <a:r>
                        <a:rPr lang="es-CL" sz="1100"/>
                        <a:t>OBRAS Y DISCIPLINAS POR LA ITINERANCIA</a:t>
                      </a:r>
                      <a:endParaRPr sz="1100"/>
                    </a:p>
                  </a:txBody>
                  <a:tcPr marL="45725" marR="45725" marT="45725" marB="45725" anchor="ctr"/>
                </a:tc>
              </a:tr>
              <a:tr h="637825">
                <a:tc>
                  <a:txBody>
                    <a:bodyPr/>
                    <a:lstStyle/>
                    <a:p>
                      <a:pPr marL="0" marR="0" lvl="0" indent="0" algn="l" rtl="0">
                        <a:lnSpc>
                          <a:spcPct val="100000"/>
                        </a:lnSpc>
                        <a:spcBef>
                          <a:spcPts val="0"/>
                        </a:spcBef>
                        <a:spcAft>
                          <a:spcPts val="0"/>
                        </a:spcAft>
                        <a:buNone/>
                      </a:pPr>
                      <a:r>
                        <a:rPr lang="es-CL" sz="1200" b="1"/>
                        <a:t>Valparaíso</a:t>
                      </a:r>
                      <a:endParaRPr sz="1200" b="1"/>
                    </a:p>
                  </a:txBody>
                  <a:tcPr marL="45725" marR="45725" marT="45725" marB="45725" anchor="ctr">
                    <a:solidFill>
                      <a:srgbClr val="B7CCE4"/>
                    </a:solidFill>
                  </a:tcPr>
                </a:tc>
                <a:tc>
                  <a:txBody>
                    <a:bodyPr/>
                    <a:lstStyle/>
                    <a:p>
                      <a:pPr marL="0" marR="0" lvl="0" indent="0" algn="ctr" rtl="0">
                        <a:lnSpc>
                          <a:spcPct val="100000"/>
                        </a:lnSpc>
                        <a:spcBef>
                          <a:spcPts val="0"/>
                        </a:spcBef>
                        <a:spcAft>
                          <a:spcPts val="0"/>
                        </a:spcAft>
                        <a:buNone/>
                      </a:pPr>
                      <a:r>
                        <a:rPr lang="es-CL" sz="1200"/>
                        <a:t>10 (diez)</a:t>
                      </a:r>
                      <a:endParaRPr sz="1200"/>
                    </a:p>
                  </a:txBody>
                  <a:tcPr marL="45725" marR="45725" marT="45725" marB="45725" anchor="ctr">
                    <a:solidFill>
                      <a:srgbClr val="DAE5F1"/>
                    </a:solidFill>
                  </a:tcPr>
                </a:tc>
                <a:tc>
                  <a:txBody>
                    <a:bodyPr/>
                    <a:lstStyle/>
                    <a:p>
                      <a:pPr marL="0" lvl="0" indent="0" algn="ctr" rtl="0">
                        <a:lnSpc>
                          <a:spcPct val="150000"/>
                        </a:lnSpc>
                        <a:spcBef>
                          <a:spcPts val="0"/>
                        </a:spcBef>
                        <a:spcAft>
                          <a:spcPts val="0"/>
                        </a:spcAft>
                        <a:buNone/>
                      </a:pPr>
                      <a:r>
                        <a:rPr lang="es-CL" sz="1200"/>
                        <a:t>$22.500.000</a:t>
                      </a:r>
                      <a:endParaRPr/>
                    </a:p>
                  </a:txBody>
                  <a:tcPr marL="45725" marR="45725" marT="45725" marB="45725" anchor="ctr">
                    <a:solidFill>
                      <a:srgbClr val="DAE5F1"/>
                    </a:solidFill>
                  </a:tcPr>
                </a:tc>
                <a:tc>
                  <a:txBody>
                    <a:bodyPr/>
                    <a:lstStyle/>
                    <a:p>
                      <a:pPr marL="0" lvl="0" indent="0" algn="l" rtl="0">
                        <a:spcBef>
                          <a:spcPts val="0"/>
                        </a:spcBef>
                        <a:spcAft>
                          <a:spcPts val="0"/>
                        </a:spcAft>
                        <a:buNone/>
                      </a:pPr>
                      <a:r>
                        <a:rPr lang="es-CL" sz="1200"/>
                        <a:t>Al menos tres obras de distintas disciplinas</a:t>
                      </a:r>
                      <a:endParaRPr sz="1200"/>
                    </a:p>
                  </a:txBody>
                  <a:tcPr marL="45725" marR="45725" marT="45725" marB="45725" anchor="ctr">
                    <a:solidFill>
                      <a:srgbClr val="DAE5F1"/>
                    </a:solidFill>
                  </a:tcPr>
                </a:tc>
              </a:tr>
              <a:tr h="637825">
                <a:tc>
                  <a:txBody>
                    <a:bodyPr/>
                    <a:lstStyle/>
                    <a:p>
                      <a:pPr marL="0" marR="0" lvl="0" indent="0" algn="l" rtl="0">
                        <a:lnSpc>
                          <a:spcPct val="100000"/>
                        </a:lnSpc>
                        <a:spcBef>
                          <a:spcPts val="0"/>
                        </a:spcBef>
                        <a:spcAft>
                          <a:spcPts val="0"/>
                        </a:spcAft>
                        <a:buNone/>
                      </a:pPr>
                      <a:r>
                        <a:rPr lang="es-CL" sz="1200" b="1"/>
                        <a:t>Metropolitana</a:t>
                      </a:r>
                      <a:endParaRPr sz="1200" b="1"/>
                    </a:p>
                  </a:txBody>
                  <a:tcPr marL="45725" marR="45725" marT="45725" marB="45725" anchor="ctr">
                    <a:solidFill>
                      <a:srgbClr val="B7CCE4"/>
                    </a:solidFill>
                  </a:tcPr>
                </a:tc>
                <a:tc>
                  <a:txBody>
                    <a:bodyPr/>
                    <a:lstStyle/>
                    <a:p>
                      <a:pPr marL="0" marR="0" lvl="0" indent="0" algn="ctr" rtl="0">
                        <a:lnSpc>
                          <a:spcPct val="100000"/>
                        </a:lnSpc>
                        <a:spcBef>
                          <a:spcPts val="0"/>
                        </a:spcBef>
                        <a:spcAft>
                          <a:spcPts val="0"/>
                        </a:spcAft>
                        <a:buNone/>
                      </a:pPr>
                      <a:r>
                        <a:rPr lang="es-CL" sz="1200"/>
                        <a:t>15 (quince)</a:t>
                      </a:r>
                      <a:endParaRPr sz="1200"/>
                    </a:p>
                  </a:txBody>
                  <a:tcPr marL="45725" marR="45725" marT="45725" marB="45725" anchor="ctr">
                    <a:solidFill>
                      <a:srgbClr val="DAE5F1"/>
                    </a:solidFill>
                  </a:tcPr>
                </a:tc>
                <a:tc>
                  <a:txBody>
                    <a:bodyPr/>
                    <a:lstStyle/>
                    <a:p>
                      <a:pPr marL="0" lvl="0" indent="0" algn="ctr" rtl="0">
                        <a:lnSpc>
                          <a:spcPct val="150000"/>
                        </a:lnSpc>
                        <a:spcBef>
                          <a:spcPts val="0"/>
                        </a:spcBef>
                        <a:spcAft>
                          <a:spcPts val="0"/>
                        </a:spcAft>
                        <a:buNone/>
                      </a:pPr>
                      <a:r>
                        <a:rPr lang="es-CL" sz="1200"/>
                        <a:t>$32.500.000</a:t>
                      </a:r>
                      <a:endParaRPr/>
                    </a:p>
                  </a:txBody>
                  <a:tcPr marL="45725" marR="45725" marT="45725" marB="45725" anchor="ctr">
                    <a:solidFill>
                      <a:srgbClr val="DAE5F1"/>
                    </a:solidFill>
                  </a:tcPr>
                </a:tc>
                <a:tc>
                  <a:txBody>
                    <a:bodyPr/>
                    <a:lstStyle/>
                    <a:p>
                      <a:pPr marL="0" lvl="0" indent="0" algn="l" rtl="0">
                        <a:spcBef>
                          <a:spcPts val="0"/>
                        </a:spcBef>
                        <a:spcAft>
                          <a:spcPts val="0"/>
                        </a:spcAft>
                        <a:buNone/>
                      </a:pPr>
                      <a:r>
                        <a:rPr lang="es-CL" sz="1200"/>
                        <a:t>Al menos cinco obras de distintas disciplinas</a:t>
                      </a:r>
                      <a:endParaRPr sz="1200"/>
                    </a:p>
                  </a:txBody>
                  <a:tcPr marL="45725" marR="45725" marT="45725" marB="45725" anchor="ctr">
                    <a:solidFill>
                      <a:srgbClr val="DAE5F1"/>
                    </a:solidFill>
                  </a:tcPr>
                </a:tc>
              </a:tr>
              <a:tr h="637825">
                <a:tc>
                  <a:txBody>
                    <a:bodyPr/>
                    <a:lstStyle/>
                    <a:p>
                      <a:pPr marL="0" marR="0" lvl="0" indent="0" algn="l" rtl="0">
                        <a:lnSpc>
                          <a:spcPct val="100000"/>
                        </a:lnSpc>
                        <a:spcBef>
                          <a:spcPts val="0"/>
                        </a:spcBef>
                        <a:spcAft>
                          <a:spcPts val="0"/>
                        </a:spcAft>
                        <a:buNone/>
                      </a:pPr>
                      <a:r>
                        <a:rPr lang="es-CL" sz="1200" b="1"/>
                        <a:t>Biobío</a:t>
                      </a:r>
                      <a:endParaRPr sz="1200" b="1"/>
                    </a:p>
                  </a:txBody>
                  <a:tcPr marL="45725" marR="45725" marT="45725" marB="45725" anchor="ctr">
                    <a:solidFill>
                      <a:srgbClr val="B7CCE4"/>
                    </a:solidFill>
                  </a:tcPr>
                </a:tc>
                <a:tc>
                  <a:txBody>
                    <a:bodyPr/>
                    <a:lstStyle/>
                    <a:p>
                      <a:pPr marL="0" lvl="0" indent="0" algn="ctr" rtl="0">
                        <a:spcBef>
                          <a:spcPts val="0"/>
                        </a:spcBef>
                        <a:spcAft>
                          <a:spcPts val="0"/>
                        </a:spcAft>
                        <a:buNone/>
                      </a:pPr>
                      <a:r>
                        <a:rPr lang="es-CL" sz="1200"/>
                        <a:t>10 (diez)</a:t>
                      </a:r>
                      <a:endParaRPr sz="1200" b="1"/>
                    </a:p>
                  </a:txBody>
                  <a:tcPr marL="45725" marR="45725" marT="45725" marB="45725" anchor="ctr">
                    <a:solidFill>
                      <a:srgbClr val="DAE5F1"/>
                    </a:solidFill>
                  </a:tcPr>
                </a:tc>
                <a:tc>
                  <a:txBody>
                    <a:bodyPr/>
                    <a:lstStyle/>
                    <a:p>
                      <a:pPr marL="0" lvl="0" indent="0" algn="ctr" rtl="0">
                        <a:lnSpc>
                          <a:spcPct val="150000"/>
                        </a:lnSpc>
                        <a:spcBef>
                          <a:spcPts val="0"/>
                        </a:spcBef>
                        <a:spcAft>
                          <a:spcPts val="0"/>
                        </a:spcAft>
                        <a:buNone/>
                      </a:pPr>
                      <a:r>
                        <a:rPr lang="es-CL" sz="1200"/>
                        <a:t>$22.500.000</a:t>
                      </a:r>
                      <a:endParaRPr/>
                    </a:p>
                  </a:txBody>
                  <a:tcPr marL="45725" marR="45725" marT="45725" marB="45725" anchor="ctr">
                    <a:solidFill>
                      <a:srgbClr val="DAE5F1"/>
                    </a:solidFill>
                  </a:tcPr>
                </a:tc>
                <a:tc>
                  <a:txBody>
                    <a:bodyPr/>
                    <a:lstStyle/>
                    <a:p>
                      <a:pPr marL="0" lvl="0" indent="0" algn="l" rtl="0">
                        <a:spcBef>
                          <a:spcPts val="0"/>
                        </a:spcBef>
                        <a:spcAft>
                          <a:spcPts val="0"/>
                        </a:spcAft>
                        <a:buNone/>
                      </a:pPr>
                      <a:r>
                        <a:rPr lang="es-CL" sz="1200"/>
                        <a:t>Al menos tres obras de distintas disciplinas</a:t>
                      </a:r>
                      <a:endParaRPr sz="1200"/>
                    </a:p>
                  </a:txBody>
                  <a:tcPr marL="45725" marR="45725" marT="45725" marB="45725" anchor="ctr">
                    <a:solidFill>
                      <a:srgbClr val="DAE5F1"/>
                    </a:solidFill>
                  </a:tcPr>
                </a:tc>
              </a:tr>
              <a:tr h="637825">
                <a:tc>
                  <a:txBody>
                    <a:bodyPr/>
                    <a:lstStyle/>
                    <a:p>
                      <a:pPr marL="0" marR="0" lvl="0" indent="0" algn="l" rtl="0">
                        <a:lnSpc>
                          <a:spcPct val="100000"/>
                        </a:lnSpc>
                        <a:spcBef>
                          <a:spcPts val="0"/>
                        </a:spcBef>
                        <a:spcAft>
                          <a:spcPts val="0"/>
                        </a:spcAft>
                        <a:buNone/>
                      </a:pPr>
                      <a:r>
                        <a:rPr lang="es-CL" sz="1200" b="1"/>
                        <a:t>Los Lagos</a:t>
                      </a:r>
                      <a:endParaRPr sz="1200" b="1"/>
                    </a:p>
                  </a:txBody>
                  <a:tcPr marL="45725" marR="45725" marT="45725" marB="45725" anchor="ctr">
                    <a:solidFill>
                      <a:srgbClr val="B7CCE4"/>
                    </a:solidFill>
                  </a:tcPr>
                </a:tc>
                <a:tc>
                  <a:txBody>
                    <a:bodyPr/>
                    <a:lstStyle/>
                    <a:p>
                      <a:pPr marL="0" lvl="0" indent="0" algn="ctr" rtl="0">
                        <a:spcBef>
                          <a:spcPts val="0"/>
                        </a:spcBef>
                        <a:spcAft>
                          <a:spcPts val="0"/>
                        </a:spcAft>
                        <a:buNone/>
                      </a:pPr>
                      <a:r>
                        <a:rPr lang="es-CL" sz="1200"/>
                        <a:t>10 (diez)</a:t>
                      </a:r>
                      <a:endParaRPr sz="1200" b="1"/>
                    </a:p>
                  </a:txBody>
                  <a:tcPr marL="45725" marR="45725" marT="45725" marB="45725" anchor="ctr">
                    <a:solidFill>
                      <a:srgbClr val="DAE5F1"/>
                    </a:solidFill>
                  </a:tcPr>
                </a:tc>
                <a:tc>
                  <a:txBody>
                    <a:bodyPr/>
                    <a:lstStyle/>
                    <a:p>
                      <a:pPr marL="0" lvl="0" indent="0" algn="ctr" rtl="0">
                        <a:lnSpc>
                          <a:spcPct val="150000"/>
                        </a:lnSpc>
                        <a:spcBef>
                          <a:spcPts val="0"/>
                        </a:spcBef>
                        <a:spcAft>
                          <a:spcPts val="0"/>
                        </a:spcAft>
                        <a:buNone/>
                      </a:pPr>
                      <a:r>
                        <a:rPr lang="es-CL" sz="1200"/>
                        <a:t>$22.500.000</a:t>
                      </a:r>
                      <a:endParaRPr/>
                    </a:p>
                  </a:txBody>
                  <a:tcPr marL="45725" marR="45725" marT="45725" marB="45725" anchor="ctr">
                    <a:solidFill>
                      <a:srgbClr val="DAE5F1"/>
                    </a:solidFill>
                  </a:tcPr>
                </a:tc>
                <a:tc>
                  <a:txBody>
                    <a:bodyPr/>
                    <a:lstStyle/>
                    <a:p>
                      <a:pPr marL="0" lvl="0" indent="0" algn="l" rtl="0">
                        <a:spcBef>
                          <a:spcPts val="0"/>
                        </a:spcBef>
                        <a:spcAft>
                          <a:spcPts val="0"/>
                        </a:spcAft>
                        <a:buNone/>
                      </a:pPr>
                      <a:r>
                        <a:rPr lang="es-CL" sz="1200"/>
                        <a:t>Al menos tres obras de distintas disciplinas</a:t>
                      </a:r>
                      <a:endParaRPr sz="1200"/>
                    </a:p>
                  </a:txBody>
                  <a:tcPr marL="45725" marR="45725" marT="45725" marB="45725" anchor="ctr">
                    <a:solidFill>
                      <a:srgbClr val="DAE5F1"/>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g774d6c5896_0_5"/>
          <p:cNvSpPr txBox="1">
            <a:spLocks noGrp="1"/>
          </p:cNvSpPr>
          <p:nvPr>
            <p:ph type="sldNum" idx="12"/>
          </p:nvPr>
        </p:nvSpPr>
        <p:spPr>
          <a:xfrm>
            <a:off x="6553200" y="6356350"/>
            <a:ext cx="21336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s-CL"/>
              <a:t>7</a:t>
            </a:fld>
            <a:endParaRPr/>
          </a:p>
        </p:txBody>
      </p:sp>
      <p:graphicFrame>
        <p:nvGraphicFramePr>
          <p:cNvPr id="124" name="Google Shape;124;g774d6c5896_0_5"/>
          <p:cNvGraphicFramePr/>
          <p:nvPr>
            <p:extLst>
              <p:ext uri="{D42A27DB-BD31-4B8C-83A1-F6EECF244321}">
                <p14:modId xmlns:p14="http://schemas.microsoft.com/office/powerpoint/2010/main" val="2284792705"/>
              </p:ext>
            </p:extLst>
          </p:nvPr>
        </p:nvGraphicFramePr>
        <p:xfrm>
          <a:off x="274199" y="359634"/>
          <a:ext cx="8480325" cy="6297425"/>
        </p:xfrm>
        <a:graphic>
          <a:graphicData uri="http://schemas.openxmlformats.org/drawingml/2006/table">
            <a:tbl>
              <a:tblPr firstRow="1" bandRow="1">
                <a:noFill/>
                <a:tableStyleId>{B7837052-7EF2-43F9-959E-C869F92FADD6}</a:tableStyleId>
              </a:tblPr>
              <a:tblGrid>
                <a:gridCol w="1402175"/>
                <a:gridCol w="7078150"/>
              </a:tblGrid>
              <a:tr h="748675">
                <a:tc>
                  <a:txBody>
                    <a:bodyPr/>
                    <a:lstStyle/>
                    <a:p>
                      <a:pPr marL="0" marR="0" lvl="0" indent="0" algn="ctr" rtl="0">
                        <a:spcBef>
                          <a:spcPts val="0"/>
                        </a:spcBef>
                        <a:spcAft>
                          <a:spcPts val="0"/>
                        </a:spcAft>
                        <a:buNone/>
                      </a:pPr>
                      <a:r>
                        <a:rPr lang="es-CL" sz="1150" u="none" strike="noStrike" cap="none" dirty="0">
                          <a:solidFill>
                            <a:schemeClr val="dk1"/>
                          </a:solidFill>
                        </a:rPr>
                        <a:t>Tipo de convocatoria</a:t>
                      </a:r>
                      <a:endParaRPr sz="1150" u="none" strike="noStrike" cap="none" dirty="0">
                        <a:solidFill>
                          <a:schemeClr val="dk1"/>
                        </a:solidFill>
                      </a:endParaRPr>
                    </a:p>
                  </a:txBody>
                  <a:tcPr marL="45725" marR="45725" marT="45725" marB="45725" anchor="ctr">
                    <a:lnR w="38100" cap="flat" cmpd="sng">
                      <a:solidFill>
                        <a:schemeClr val="lt1"/>
                      </a:solidFill>
                      <a:prstDash val="solid"/>
                      <a:round/>
                      <a:headEnd type="none" w="sm" len="sm"/>
                      <a:tailEnd type="none" w="sm" len="sm"/>
                    </a:lnR>
                    <a:solidFill>
                      <a:srgbClr val="93B3D7"/>
                    </a:solidFill>
                  </a:tcPr>
                </a:tc>
                <a:tc>
                  <a:txBody>
                    <a:bodyPr/>
                    <a:lstStyle/>
                    <a:p>
                      <a:pPr marL="0" marR="0" lvl="0" indent="0" algn="ctr" rtl="0">
                        <a:spcBef>
                          <a:spcPts val="0"/>
                        </a:spcBef>
                        <a:spcAft>
                          <a:spcPts val="0"/>
                        </a:spcAft>
                        <a:buNone/>
                      </a:pPr>
                      <a:endParaRPr sz="1200">
                        <a:solidFill>
                          <a:srgbClr val="000000"/>
                        </a:solidFill>
                      </a:endParaRPr>
                    </a:p>
                    <a:p>
                      <a:pPr marL="0" marR="0" lvl="0" indent="0" algn="ctr" rtl="0">
                        <a:spcBef>
                          <a:spcPts val="0"/>
                        </a:spcBef>
                        <a:spcAft>
                          <a:spcPts val="0"/>
                        </a:spcAft>
                        <a:buNone/>
                      </a:pPr>
                      <a:endParaRPr sz="1200">
                        <a:solidFill>
                          <a:srgbClr val="000000"/>
                        </a:solidFill>
                      </a:endParaRPr>
                    </a:p>
                    <a:p>
                      <a:pPr marL="0" marR="0" lvl="0" indent="0" algn="ctr" rtl="0">
                        <a:spcBef>
                          <a:spcPts val="0"/>
                        </a:spcBef>
                        <a:spcAft>
                          <a:spcPts val="0"/>
                        </a:spcAft>
                        <a:buNone/>
                      </a:pPr>
                      <a:endParaRPr sz="1200">
                        <a:solidFill>
                          <a:srgbClr val="000000"/>
                        </a:solidFill>
                      </a:endParaRPr>
                    </a:p>
                    <a:p>
                      <a:pPr marL="0" marR="0" lvl="0" indent="0" algn="ctr" rtl="0">
                        <a:spcBef>
                          <a:spcPts val="0"/>
                        </a:spcBef>
                        <a:spcAft>
                          <a:spcPts val="0"/>
                        </a:spcAft>
                        <a:buNone/>
                      </a:pPr>
                      <a:r>
                        <a:rPr lang="es-CL" sz="1200" u="none" strike="noStrike" cap="none">
                          <a:solidFill>
                            <a:srgbClr val="000000"/>
                          </a:solidFill>
                        </a:rPr>
                        <a:t>Convenio con una organización:</a:t>
                      </a:r>
                      <a:r>
                        <a:rPr lang="es-CL" sz="1200" b="0">
                          <a:solidFill>
                            <a:srgbClr val="000000"/>
                          </a:solidFill>
                        </a:rPr>
                        <a:t> </a:t>
                      </a:r>
                      <a:r>
                        <a:rPr lang="es-CL" sz="1300" b="0">
                          <a:solidFill>
                            <a:schemeClr val="dk1"/>
                          </a:solidFill>
                        </a:rPr>
                        <a:t>Espacios Culturales, Compañías, Redes, Festivales, circuitos, y otras agrupaciones pertenecientes o ligadas a las Artes Escénicas.  </a:t>
                      </a:r>
                      <a:endParaRPr sz="1200" b="0">
                        <a:solidFill>
                          <a:srgbClr val="000000"/>
                        </a:solidFill>
                      </a:endParaRPr>
                    </a:p>
                    <a:p>
                      <a:pPr marL="0" marR="0" lvl="0" indent="0" algn="l" rtl="0">
                        <a:spcBef>
                          <a:spcPts val="0"/>
                        </a:spcBef>
                        <a:spcAft>
                          <a:spcPts val="0"/>
                        </a:spcAft>
                        <a:buNone/>
                      </a:pPr>
                      <a:endParaRPr sz="1100">
                        <a:solidFill>
                          <a:srgbClr val="000000"/>
                        </a:solidFill>
                      </a:endParaRPr>
                    </a:p>
                  </a:txBody>
                  <a:tcPr marL="45725" marR="45725" marT="45725" marB="45725" anchor="ctr">
                    <a:lnL w="38100" cap="flat" cmpd="sng">
                      <a:solidFill>
                        <a:schemeClr val="lt1"/>
                      </a:solidFill>
                      <a:prstDash val="solid"/>
                      <a:round/>
                      <a:headEnd type="none" w="sm" len="sm"/>
                      <a:tailEnd type="none" w="sm" len="sm"/>
                    </a:lnL>
                    <a:solidFill>
                      <a:srgbClr val="93B3D7"/>
                    </a:solidFill>
                  </a:tcPr>
                </a:tc>
              </a:tr>
              <a:tr h="665875">
                <a:tc>
                  <a:txBody>
                    <a:bodyPr/>
                    <a:lstStyle/>
                    <a:p>
                      <a:pPr marL="0" marR="0" lvl="0" indent="0" algn="ctr" rtl="0">
                        <a:spcBef>
                          <a:spcPts val="0"/>
                        </a:spcBef>
                        <a:spcAft>
                          <a:spcPts val="0"/>
                        </a:spcAft>
                        <a:buNone/>
                      </a:pPr>
                      <a:r>
                        <a:rPr lang="es-CL" sz="1150" b="1"/>
                        <a:t>R</a:t>
                      </a:r>
                      <a:r>
                        <a:rPr lang="es-CL" sz="1150" b="1" u="none" strike="noStrike" cap="none">
                          <a:solidFill>
                            <a:schemeClr val="dk1"/>
                          </a:solidFill>
                        </a:rPr>
                        <a:t>ango de puntaje</a:t>
                      </a:r>
                      <a:endParaRPr sz="1150" b="1" u="none" strike="noStrike" cap="none">
                        <a:solidFill>
                          <a:schemeClr val="dk1"/>
                        </a:solidFill>
                      </a:endParaRPr>
                    </a:p>
                  </a:txBody>
                  <a:tcPr marL="45725" marR="45725" marT="45725" marB="45725" anchor="ctr">
                    <a:lnR w="38100" cap="flat" cmpd="sng">
                      <a:solidFill>
                        <a:schemeClr val="lt1"/>
                      </a:solidFill>
                      <a:prstDash val="solid"/>
                      <a:round/>
                      <a:headEnd type="none" w="sm" len="sm"/>
                      <a:tailEnd type="none" w="sm" len="sm"/>
                    </a:lnR>
                    <a:solidFill>
                      <a:srgbClr val="93B3D7"/>
                    </a:solidFill>
                  </a:tcPr>
                </a:tc>
                <a:tc>
                  <a:txBody>
                    <a:bodyPr/>
                    <a:lstStyle/>
                    <a:p>
                      <a:pPr marL="0" marR="0" lvl="0" indent="0" algn="ctr" rtl="0">
                        <a:spcBef>
                          <a:spcPts val="0"/>
                        </a:spcBef>
                        <a:spcAft>
                          <a:spcPts val="0"/>
                        </a:spcAft>
                        <a:buNone/>
                      </a:pPr>
                      <a:r>
                        <a:rPr lang="es-CL" sz="1100" b="1">
                          <a:solidFill>
                            <a:srgbClr val="000000"/>
                          </a:solidFill>
                        </a:rPr>
                        <a:t>1 - 6</a:t>
                      </a:r>
                      <a:endParaRPr sz="1100" b="1" u="none" strike="noStrike" cap="none">
                        <a:solidFill>
                          <a:srgbClr val="000000"/>
                        </a:solidFill>
                      </a:endParaRPr>
                    </a:p>
                  </a:txBody>
                  <a:tcPr marL="45725" marR="45725" marT="45725" marB="45725" anchor="ctr">
                    <a:lnL w="38100" cap="flat" cmpd="sng">
                      <a:solidFill>
                        <a:schemeClr val="lt1"/>
                      </a:solidFill>
                      <a:prstDash val="solid"/>
                      <a:round/>
                      <a:headEnd type="none" w="sm" len="sm"/>
                      <a:tailEnd type="none" w="sm" len="sm"/>
                    </a:lnL>
                    <a:solidFill>
                      <a:srgbClr val="93B3D7"/>
                    </a:solidFill>
                  </a:tcPr>
                </a:tc>
              </a:tr>
              <a:tr h="745725">
                <a:tc>
                  <a:txBody>
                    <a:bodyPr/>
                    <a:lstStyle/>
                    <a:p>
                      <a:pPr marL="0" marR="0" lvl="0" indent="0" algn="ctr" rtl="0">
                        <a:lnSpc>
                          <a:spcPct val="100000"/>
                        </a:lnSpc>
                        <a:spcBef>
                          <a:spcPts val="0"/>
                        </a:spcBef>
                        <a:spcAft>
                          <a:spcPts val="0"/>
                        </a:spcAft>
                        <a:buClr>
                          <a:schemeClr val="dk1"/>
                        </a:buClr>
                        <a:buSzPts val="1050"/>
                        <a:buFont typeface="Calibri"/>
                        <a:buNone/>
                      </a:pPr>
                      <a:r>
                        <a:rPr lang="es-CL" sz="1150" b="1" u="none" strike="noStrike" cap="none">
                          <a:solidFill>
                            <a:schemeClr val="dk1"/>
                          </a:solidFill>
                        </a:rPr>
                        <a:t>Puntaje de elegibilidad</a:t>
                      </a:r>
                      <a:endParaRPr sz="1150" b="1" u="none" strike="noStrike" cap="none">
                        <a:solidFill>
                          <a:schemeClr val="dk1"/>
                        </a:solidFill>
                      </a:endParaRPr>
                    </a:p>
                    <a:p>
                      <a:pPr marL="0" marR="0" lvl="0" indent="0" algn="ctr" rtl="0">
                        <a:spcBef>
                          <a:spcPts val="0"/>
                        </a:spcBef>
                        <a:spcAft>
                          <a:spcPts val="0"/>
                        </a:spcAft>
                        <a:buNone/>
                      </a:pPr>
                      <a:endParaRPr sz="1150" b="1" u="none" strike="noStrike" cap="none">
                        <a:solidFill>
                          <a:schemeClr val="dk1"/>
                        </a:solidFill>
                      </a:endParaRPr>
                    </a:p>
                  </a:txBody>
                  <a:tcPr marL="45725" marR="45725" marT="45725" marB="45725" anchor="ctr">
                    <a:lnR w="38100" cap="flat" cmpd="sng">
                      <a:solidFill>
                        <a:schemeClr val="lt1"/>
                      </a:solidFill>
                      <a:prstDash val="solid"/>
                      <a:round/>
                      <a:headEnd type="none" w="sm" len="sm"/>
                      <a:tailEnd type="none" w="sm" len="sm"/>
                    </a:lnR>
                    <a:solidFill>
                      <a:srgbClr val="93B3D7"/>
                    </a:solidFill>
                  </a:tcPr>
                </a:tc>
                <a:tc>
                  <a:txBody>
                    <a:bodyPr/>
                    <a:lstStyle/>
                    <a:p>
                      <a:pPr marL="0" marR="0" lvl="0" indent="0" algn="ctr" rtl="0">
                        <a:spcBef>
                          <a:spcPts val="0"/>
                        </a:spcBef>
                        <a:spcAft>
                          <a:spcPts val="0"/>
                        </a:spcAft>
                        <a:buNone/>
                      </a:pPr>
                      <a:r>
                        <a:rPr lang="es-CL" sz="1200" b="1">
                          <a:solidFill>
                            <a:srgbClr val="000000"/>
                          </a:solidFill>
                        </a:rPr>
                        <a:t> Postulaciones que obtengan una puntuación de 4 puntos o más</a:t>
                      </a:r>
                      <a:endParaRPr sz="1200" b="1" u="none" strike="noStrike" cap="none">
                        <a:solidFill>
                          <a:srgbClr val="000000"/>
                        </a:solidFill>
                      </a:endParaRPr>
                    </a:p>
                  </a:txBody>
                  <a:tcPr marL="45725" marR="45725" marT="45725" marB="45725" anchor="ctr">
                    <a:lnL w="38100" cap="flat" cmpd="sng">
                      <a:solidFill>
                        <a:schemeClr val="lt1"/>
                      </a:solidFill>
                      <a:prstDash val="solid"/>
                      <a:round/>
                      <a:headEnd type="none" w="sm" len="sm"/>
                      <a:tailEnd type="none" w="sm" len="sm"/>
                    </a:lnL>
                    <a:solidFill>
                      <a:srgbClr val="93B3D7"/>
                    </a:solidFill>
                  </a:tcPr>
                </a:tc>
              </a:tr>
              <a:tr h="2018100">
                <a:tc>
                  <a:txBody>
                    <a:bodyPr/>
                    <a:lstStyle/>
                    <a:p>
                      <a:pPr marL="0" marR="0" lvl="0" indent="0" algn="ctr" rtl="0">
                        <a:lnSpc>
                          <a:spcPct val="100000"/>
                        </a:lnSpc>
                        <a:spcBef>
                          <a:spcPts val="0"/>
                        </a:spcBef>
                        <a:spcAft>
                          <a:spcPts val="0"/>
                        </a:spcAft>
                        <a:buClr>
                          <a:schemeClr val="dk1"/>
                        </a:buClr>
                        <a:buSzPts val="1050"/>
                        <a:buFont typeface="Calibri"/>
                        <a:buNone/>
                      </a:pPr>
                      <a:r>
                        <a:rPr lang="es-CL" sz="1150" b="1" u="none" strike="noStrike" cap="none">
                          <a:solidFill>
                            <a:schemeClr val="dk1"/>
                          </a:solidFill>
                        </a:rPr>
                        <a:t>Tipos de gastos</a:t>
                      </a:r>
                      <a:endParaRPr sz="1500" b="1"/>
                    </a:p>
                    <a:p>
                      <a:pPr marL="0" marR="0" lvl="0" indent="0" algn="ctr" rtl="0">
                        <a:spcBef>
                          <a:spcPts val="0"/>
                        </a:spcBef>
                        <a:spcAft>
                          <a:spcPts val="0"/>
                        </a:spcAft>
                        <a:buNone/>
                      </a:pPr>
                      <a:endParaRPr sz="1150" b="1" u="none" strike="noStrike" cap="none">
                        <a:solidFill>
                          <a:schemeClr val="dk1"/>
                        </a:solidFill>
                      </a:endParaRPr>
                    </a:p>
                  </a:txBody>
                  <a:tcPr marL="45725" marR="45725" marT="45725" marB="45725" anchor="ctr">
                    <a:lnR w="38100" cap="flat" cmpd="sng">
                      <a:solidFill>
                        <a:schemeClr val="lt1"/>
                      </a:solidFill>
                      <a:prstDash val="solid"/>
                      <a:round/>
                      <a:headEnd type="none" w="sm" len="sm"/>
                      <a:tailEnd type="none" w="sm" len="sm"/>
                    </a:lnR>
                    <a:solidFill>
                      <a:srgbClr val="93B3D7"/>
                    </a:solidFill>
                  </a:tcPr>
                </a:tc>
                <a:tc>
                  <a:txBody>
                    <a:bodyPr/>
                    <a:lstStyle/>
                    <a:p>
                      <a:pPr marL="457200" marR="0" lvl="0" indent="-304800" algn="l" rtl="0">
                        <a:spcBef>
                          <a:spcPts val="0"/>
                        </a:spcBef>
                        <a:spcAft>
                          <a:spcPts val="0"/>
                        </a:spcAft>
                        <a:buClr>
                          <a:srgbClr val="000000"/>
                        </a:buClr>
                        <a:buSzPts val="1200"/>
                        <a:buAutoNum type="arabicPeriod"/>
                      </a:pPr>
                      <a:r>
                        <a:rPr lang="es-CL" sz="1200" b="1">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Gastos de Honorarios  </a:t>
                      </a:r>
                      <a:endParaRPr sz="1200" b="1">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endParaRPr>
                    </a:p>
                    <a:p>
                      <a:pPr marL="457200" marR="0" lvl="0" indent="-304800" algn="l" rtl="0">
                        <a:spcBef>
                          <a:spcPts val="0"/>
                        </a:spcBef>
                        <a:spcAft>
                          <a:spcPts val="0"/>
                        </a:spcAft>
                        <a:buClr>
                          <a:srgbClr val="000000"/>
                        </a:buClr>
                        <a:buSzPts val="1200"/>
                        <a:buAutoNum type="arabicPeriod"/>
                      </a:pPr>
                      <a:r>
                        <a:rPr lang="es-CL" sz="1200" b="1">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Gastos Operacionales</a:t>
                      </a:r>
                      <a:endParaRPr sz="1200" b="1">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endParaRPr>
                    </a:p>
                    <a:p>
                      <a:pPr marL="457200" marR="0" lvl="0" indent="-304800" algn="l" rtl="0">
                        <a:spcBef>
                          <a:spcPts val="0"/>
                        </a:spcBef>
                        <a:spcAft>
                          <a:spcPts val="0"/>
                        </a:spcAft>
                        <a:buClr>
                          <a:srgbClr val="000000"/>
                        </a:buClr>
                        <a:buSzPts val="1200"/>
                        <a:buChar char="●"/>
                      </a:pPr>
                      <a:r>
                        <a:rPr lang="es-CL" sz="1200" b="1">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Gastos de difusión</a:t>
                      </a:r>
                      <a:endParaRPr sz="1200" b="1">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endParaRPr>
                    </a:p>
                    <a:p>
                      <a:pPr marL="457200" marR="0" lvl="0" indent="-304800" algn="l" rtl="0">
                        <a:spcBef>
                          <a:spcPts val="0"/>
                        </a:spcBef>
                        <a:spcAft>
                          <a:spcPts val="0"/>
                        </a:spcAft>
                        <a:buClr>
                          <a:srgbClr val="000000"/>
                        </a:buClr>
                        <a:buSzPts val="1200"/>
                        <a:buChar char="●"/>
                      </a:pPr>
                      <a:r>
                        <a:rPr lang="es-CL" sz="1200" b="1">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0"/>
                            </a:ext>
                          </a:extLst>
                        </a:rPr>
                        <a:t>Seguros de accidentes</a:t>
                      </a:r>
                      <a:endParaRPr sz="1200" b="1">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1"/>
                          </a:ext>
                        </a:extLst>
                      </a:endParaRPr>
                    </a:p>
                    <a:p>
                      <a:pPr marL="457200" marR="0" lvl="0" indent="-304800" algn="l" rtl="0">
                        <a:spcBef>
                          <a:spcPts val="0"/>
                        </a:spcBef>
                        <a:spcAft>
                          <a:spcPts val="0"/>
                        </a:spcAft>
                        <a:buClr>
                          <a:srgbClr val="000000"/>
                        </a:buClr>
                        <a:buSzPts val="1200"/>
                        <a:buChar char="●"/>
                      </a:pPr>
                      <a:r>
                        <a:rPr lang="es-CL" sz="1200" b="1">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2"/>
                            </a:ext>
                          </a:extLst>
                        </a:rPr>
                        <a:t>Contrataciones</a:t>
                      </a:r>
                      <a:endParaRPr sz="1200" b="1">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3"/>
                          </a:ext>
                        </a:extLst>
                      </a:endParaRPr>
                    </a:p>
                    <a:p>
                      <a:pPr marL="457200" marR="0" lvl="0" indent="-304800" algn="l" rtl="0">
                        <a:spcBef>
                          <a:spcPts val="0"/>
                        </a:spcBef>
                        <a:spcAft>
                          <a:spcPts val="0"/>
                        </a:spcAft>
                        <a:buClr>
                          <a:srgbClr val="000000"/>
                        </a:buClr>
                        <a:buSzPts val="1200"/>
                        <a:buChar char="●"/>
                      </a:pPr>
                      <a:r>
                        <a:rPr lang="es-CL" sz="1200" b="1">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4"/>
                            </a:ext>
                          </a:extLst>
                        </a:rPr>
                        <a:t>Alojamiento, alimentación y traslados</a:t>
                      </a:r>
                      <a:endParaRPr sz="1200" b="1">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5"/>
                          </a:ext>
                        </a:extLst>
                      </a:endParaRPr>
                    </a:p>
                    <a:p>
                      <a:pPr marL="457200" marR="0" lvl="0" indent="-304800" algn="l" rtl="0">
                        <a:spcBef>
                          <a:spcPts val="0"/>
                        </a:spcBef>
                        <a:spcAft>
                          <a:spcPts val="0"/>
                        </a:spcAft>
                        <a:buClr>
                          <a:srgbClr val="000000"/>
                        </a:buClr>
                        <a:buSzPts val="1200"/>
                        <a:buChar char="●"/>
                      </a:pPr>
                      <a:r>
                        <a:rPr lang="es-CL" sz="1200" b="1">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6"/>
                            </a:ext>
                          </a:extLst>
                        </a:rPr>
                        <a:t>Promoción y  asistencia técnica y/o asesorías para realizar la exhibición digital audiovisual o sonoros </a:t>
                      </a:r>
                      <a:endParaRPr sz="1200" b="1">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7"/>
                          </a:ext>
                        </a:extLst>
                      </a:endParaRPr>
                    </a:p>
                    <a:p>
                      <a:pPr marL="457200" marR="0" lvl="0" indent="-304800" algn="l" rtl="0">
                        <a:spcBef>
                          <a:spcPts val="0"/>
                        </a:spcBef>
                        <a:spcAft>
                          <a:spcPts val="0"/>
                        </a:spcAft>
                        <a:buClr>
                          <a:srgbClr val="000000"/>
                        </a:buClr>
                        <a:buSzPts val="1200"/>
                        <a:buChar char="●"/>
                      </a:pPr>
                      <a:r>
                        <a:rPr lang="es-CL" sz="1200" b="1">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8"/>
                            </a:ext>
                          </a:extLst>
                        </a:rPr>
                        <a:t>Gastos de imprevistos 2%.  </a:t>
                      </a:r>
                      <a:endParaRPr sz="1200" b="1">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9"/>
                          </a:ext>
                        </a:extLst>
                      </a:endParaRPr>
                    </a:p>
                    <a:p>
                      <a:pPr marL="457200" marR="0" lvl="0" indent="-304800" algn="l" rtl="0">
                        <a:spcBef>
                          <a:spcPts val="0"/>
                        </a:spcBef>
                        <a:spcAft>
                          <a:spcPts val="0"/>
                        </a:spcAft>
                        <a:buClr>
                          <a:srgbClr val="000000"/>
                        </a:buClr>
                        <a:buSzPts val="1200"/>
                        <a:buChar char="●"/>
                      </a:pPr>
                      <a:r>
                        <a:rPr lang="es-CL" sz="1200" b="1">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0"/>
                            </a:ext>
                          </a:extLst>
                        </a:rPr>
                        <a:t>Gastos asociados a la adquisición de elementos de protección personal (ej.: mascarillas, guantes, escudos faciales, alcohol gel, entre otros); gastos de sanitización y desinfección de espacios, de acuerdo al Protocolo Nacional</a:t>
                      </a:r>
                      <a:r>
                        <a:rPr lang="es-CL" sz="1100" b="1">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1"/>
                            </a:ext>
                          </a:extLst>
                        </a:rPr>
                        <a:t> </a:t>
                      </a:r>
                      <a:endParaRPr sz="1100" b="1" u="none" strike="noStrike" cap="none">
                        <a:solidFill>
                          <a:srgbClr val="000000"/>
                        </a:solidFill>
                      </a:endParaRPr>
                    </a:p>
                  </a:txBody>
                  <a:tcPr marL="45725" marR="45725" marT="45725" marB="45725" anchor="ctr">
                    <a:lnL w="38100" cap="flat" cmpd="sng">
                      <a:solidFill>
                        <a:schemeClr val="lt1"/>
                      </a:solidFill>
                      <a:prstDash val="solid"/>
                      <a:round/>
                      <a:headEnd type="none" w="sm" len="sm"/>
                      <a:tailEnd type="none" w="sm" len="sm"/>
                    </a:lnL>
                    <a:solidFill>
                      <a:srgbClr val="93B3D7"/>
                    </a:solidFill>
                  </a:tcPr>
                </a:tc>
              </a:tr>
              <a:tr h="319525">
                <a:tc>
                  <a:txBody>
                    <a:bodyPr/>
                    <a:lstStyle/>
                    <a:p>
                      <a:pPr marL="0" marR="0" lvl="0" indent="0" algn="ctr" rtl="0">
                        <a:spcBef>
                          <a:spcPts val="0"/>
                        </a:spcBef>
                        <a:spcAft>
                          <a:spcPts val="0"/>
                        </a:spcAft>
                        <a:buNone/>
                      </a:pPr>
                      <a:r>
                        <a:rPr lang="es-CL" sz="1150" b="1" u="none" strike="noStrike" cap="none">
                          <a:solidFill>
                            <a:schemeClr val="dk1"/>
                          </a:solidFill>
                        </a:rPr>
                        <a:t>Tipo de evaluación</a:t>
                      </a:r>
                      <a:endParaRPr sz="1150" b="1" u="none" strike="noStrike" cap="none">
                        <a:solidFill>
                          <a:schemeClr val="dk1"/>
                        </a:solidFill>
                      </a:endParaRPr>
                    </a:p>
                  </a:txBody>
                  <a:tcPr marL="45725" marR="45725" marT="45725" marB="45725" anchor="ctr">
                    <a:lnR w="38100" cap="flat" cmpd="sng">
                      <a:solidFill>
                        <a:schemeClr val="lt1"/>
                      </a:solidFill>
                      <a:prstDash val="solid"/>
                      <a:round/>
                      <a:headEnd type="none" w="sm" len="sm"/>
                      <a:tailEnd type="none" w="sm" len="sm"/>
                    </a:lnR>
                    <a:solidFill>
                      <a:srgbClr val="93B3D7"/>
                    </a:solidFill>
                  </a:tcPr>
                </a:tc>
                <a:tc>
                  <a:txBody>
                    <a:bodyPr/>
                    <a:lstStyle/>
                    <a:p>
                      <a:pPr marL="0" marR="0" lvl="0" indent="0" algn="ctr" rtl="0">
                        <a:spcBef>
                          <a:spcPts val="0"/>
                        </a:spcBef>
                        <a:spcAft>
                          <a:spcPts val="0"/>
                        </a:spcAft>
                        <a:buNone/>
                      </a:pPr>
                      <a:r>
                        <a:rPr lang="es-CL" sz="1200" b="1" u="none" strike="noStrike" cap="none">
                          <a:solidFill>
                            <a:srgbClr val="000000"/>
                          </a:solidFill>
                        </a:rPr>
                        <a:t>Regional / a través de Formulario de P</a:t>
                      </a:r>
                      <a:r>
                        <a:rPr lang="es-CL" sz="1200" b="1">
                          <a:solidFill>
                            <a:srgbClr val="000000"/>
                          </a:solidFill>
                        </a:rPr>
                        <a:t>lataforma</a:t>
                      </a:r>
                      <a:endParaRPr sz="1200" b="1" u="none" strike="noStrike" cap="none">
                        <a:solidFill>
                          <a:srgbClr val="000000"/>
                        </a:solidFill>
                      </a:endParaRPr>
                    </a:p>
                  </a:txBody>
                  <a:tcPr marL="45725" marR="45725" marT="45725" marB="45725" anchor="ctr">
                    <a:lnL w="38100" cap="flat" cmpd="sng">
                      <a:solidFill>
                        <a:schemeClr val="lt1"/>
                      </a:solidFill>
                      <a:prstDash val="solid"/>
                      <a:round/>
                      <a:headEnd type="none" w="sm" len="sm"/>
                      <a:tailEnd type="none" w="sm" len="sm"/>
                    </a:lnL>
                    <a:solidFill>
                      <a:srgbClr val="93B3D7"/>
                    </a:solidFill>
                  </a:tcPr>
                </a:tc>
              </a:tr>
              <a:tr h="513475">
                <a:tc>
                  <a:txBody>
                    <a:bodyPr/>
                    <a:lstStyle/>
                    <a:p>
                      <a:pPr marL="0" marR="0" lvl="0" indent="0" algn="ctr" rtl="0">
                        <a:spcBef>
                          <a:spcPts val="0"/>
                        </a:spcBef>
                        <a:spcAft>
                          <a:spcPts val="0"/>
                        </a:spcAft>
                        <a:buNone/>
                      </a:pPr>
                      <a:r>
                        <a:rPr lang="es-CL" sz="1150" b="1" u="none" strike="noStrike" cap="none">
                          <a:solidFill>
                            <a:schemeClr val="dk1"/>
                          </a:solidFill>
                        </a:rPr>
                        <a:t>Uso de remanente</a:t>
                      </a:r>
                      <a:endParaRPr sz="1150" b="1" u="none" strike="noStrike" cap="none">
                        <a:solidFill>
                          <a:schemeClr val="dk1"/>
                        </a:solidFill>
                      </a:endParaRPr>
                    </a:p>
                  </a:txBody>
                  <a:tcPr marL="45725" marR="45725" marT="45725" marB="45725" anchor="ctr">
                    <a:lnR w="38100" cap="flat" cmpd="sng">
                      <a:solidFill>
                        <a:schemeClr val="lt1"/>
                      </a:solidFill>
                      <a:prstDash val="solid"/>
                      <a:round/>
                      <a:headEnd type="none" w="sm" len="sm"/>
                      <a:tailEnd type="none" w="sm" len="sm"/>
                    </a:lnR>
                    <a:solidFill>
                      <a:srgbClr val="93B3D7"/>
                    </a:solidFill>
                  </a:tcPr>
                </a:tc>
                <a:tc>
                  <a:txBody>
                    <a:bodyPr/>
                    <a:lstStyle/>
                    <a:p>
                      <a:pPr marL="0" marR="0" lvl="0" indent="0" algn="ctr" rtl="0">
                        <a:spcBef>
                          <a:spcPts val="0"/>
                        </a:spcBef>
                        <a:spcAft>
                          <a:spcPts val="0"/>
                        </a:spcAft>
                        <a:buNone/>
                      </a:pPr>
                      <a:r>
                        <a:rPr lang="es-CL" sz="1200" b="1">
                          <a:solidFill>
                            <a:srgbClr val="000000"/>
                          </a:solidFill>
                        </a:rPr>
                        <a:t>No incluye la posibilidad de uso de remanentes. Las postulaciones deberán solicitar el monto único de recursos asignados por región.</a:t>
                      </a:r>
                      <a:endParaRPr sz="1200" b="1" u="none" strike="noStrike" cap="none">
                        <a:solidFill>
                          <a:srgbClr val="000000"/>
                        </a:solidFill>
                      </a:endParaRPr>
                    </a:p>
                  </a:txBody>
                  <a:tcPr marL="45725" marR="45725" marT="45725" marB="45725" anchor="ctr">
                    <a:lnL w="38100" cap="flat" cmpd="sng">
                      <a:solidFill>
                        <a:schemeClr val="lt1"/>
                      </a:solidFill>
                      <a:prstDash val="solid"/>
                      <a:round/>
                      <a:headEnd type="none" w="sm" len="sm"/>
                      <a:tailEnd type="none" w="sm" len="sm"/>
                    </a:lnL>
                    <a:solidFill>
                      <a:srgbClr val="93B3D7"/>
                    </a:solidFill>
                  </a:tcPr>
                </a:tc>
              </a:tr>
              <a:tr h="745725">
                <a:tc>
                  <a:txBody>
                    <a:bodyPr/>
                    <a:lstStyle/>
                    <a:p>
                      <a:pPr marL="0" marR="0" lvl="0" indent="0" algn="ctr" rtl="0">
                        <a:spcBef>
                          <a:spcPts val="0"/>
                        </a:spcBef>
                        <a:spcAft>
                          <a:spcPts val="0"/>
                        </a:spcAft>
                        <a:buNone/>
                      </a:pPr>
                      <a:r>
                        <a:rPr lang="es-CL" sz="1150" b="1" u="none" strike="noStrike" cap="none">
                          <a:solidFill>
                            <a:schemeClr val="dk1"/>
                          </a:solidFill>
                        </a:rPr>
                        <a:t>Fecha de la convocatoria</a:t>
                      </a:r>
                      <a:endParaRPr sz="1150" b="1" u="none" strike="noStrike" cap="none">
                        <a:solidFill>
                          <a:schemeClr val="dk1"/>
                        </a:solidFill>
                      </a:endParaRPr>
                    </a:p>
                  </a:txBody>
                  <a:tcPr marL="45725" marR="45725" marT="45725" marB="45725" anchor="ctr">
                    <a:lnR w="38100" cap="flat" cmpd="sng">
                      <a:solidFill>
                        <a:schemeClr val="lt1"/>
                      </a:solidFill>
                      <a:prstDash val="solid"/>
                      <a:round/>
                      <a:headEnd type="none" w="sm" len="sm"/>
                      <a:tailEnd type="none" w="sm" len="sm"/>
                    </a:lnR>
                    <a:solidFill>
                      <a:srgbClr val="93B3D7"/>
                    </a:solidFill>
                  </a:tcPr>
                </a:tc>
                <a:tc>
                  <a:txBody>
                    <a:bodyPr/>
                    <a:lstStyle/>
                    <a:p>
                      <a:pPr marL="0" marR="0" lvl="0" indent="0" algn="ctr" rtl="0">
                        <a:spcBef>
                          <a:spcPts val="0"/>
                        </a:spcBef>
                        <a:spcAft>
                          <a:spcPts val="0"/>
                        </a:spcAft>
                        <a:buNone/>
                      </a:pPr>
                      <a:r>
                        <a:rPr lang="es-CL" sz="1200" b="1" dirty="0" smtClean="0">
                          <a:solidFill>
                            <a:srgbClr val="000000"/>
                          </a:solidFill>
                        </a:rPr>
                        <a:t>15 días hábiles desde la publicación de las bases</a:t>
                      </a:r>
                      <a:endParaRPr sz="1300" b="1" dirty="0"/>
                    </a:p>
                    <a:p>
                      <a:pPr marL="0" marR="0" lvl="0" indent="0" algn="ctr" rtl="0">
                        <a:spcBef>
                          <a:spcPts val="0"/>
                        </a:spcBef>
                        <a:spcAft>
                          <a:spcPts val="0"/>
                        </a:spcAft>
                        <a:buNone/>
                      </a:pPr>
                      <a:endParaRPr sz="1100" b="1" dirty="0">
                        <a:solidFill>
                          <a:srgbClr val="000000"/>
                        </a:solidFill>
                      </a:endParaRPr>
                    </a:p>
                  </a:txBody>
                  <a:tcPr marL="45725" marR="45725" marT="45725" marB="45725" anchor="ctr">
                    <a:lnL w="38100" cap="flat" cmpd="sng">
                      <a:solidFill>
                        <a:schemeClr val="lt1"/>
                      </a:solidFill>
                      <a:prstDash val="solid"/>
                      <a:round/>
                      <a:headEnd type="none" w="sm" len="sm"/>
                      <a:tailEnd type="none" w="sm" len="sm"/>
                    </a:lnL>
                    <a:solidFill>
                      <a:srgbClr val="93B3D7"/>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graphicFrame>
        <p:nvGraphicFramePr>
          <p:cNvPr id="130" name="Google Shape;130;p3"/>
          <p:cNvGraphicFramePr/>
          <p:nvPr/>
        </p:nvGraphicFramePr>
        <p:xfrm>
          <a:off x="42229" y="37690"/>
          <a:ext cx="8974775" cy="6565375"/>
        </p:xfrm>
        <a:graphic>
          <a:graphicData uri="http://schemas.openxmlformats.org/drawingml/2006/table">
            <a:tbl>
              <a:tblPr firstRow="1" bandRow="1">
                <a:noFill/>
                <a:tableStyleId>{B7837052-7EF2-43F9-959E-C869F92FADD6}</a:tableStyleId>
              </a:tblPr>
              <a:tblGrid>
                <a:gridCol w="1670650"/>
                <a:gridCol w="989400"/>
                <a:gridCol w="884850"/>
                <a:gridCol w="431350"/>
                <a:gridCol w="431350"/>
                <a:gridCol w="779400"/>
                <a:gridCol w="389175"/>
                <a:gridCol w="893450"/>
                <a:gridCol w="823650"/>
                <a:gridCol w="431350"/>
                <a:gridCol w="389175"/>
                <a:gridCol w="860975"/>
              </a:tblGrid>
              <a:tr h="639350">
                <a:tc gridSpan="12">
                  <a:txBody>
                    <a:bodyPr/>
                    <a:lstStyle/>
                    <a:p>
                      <a:pPr marL="0" marR="0" lvl="0" indent="0" algn="ctr" rtl="0">
                        <a:lnSpc>
                          <a:spcPct val="100000"/>
                        </a:lnSpc>
                        <a:spcBef>
                          <a:spcPts val="0"/>
                        </a:spcBef>
                        <a:spcAft>
                          <a:spcPts val="0"/>
                        </a:spcAft>
                        <a:buClr>
                          <a:srgbClr val="FFFFFF"/>
                        </a:buClr>
                        <a:buSzPts val="1400"/>
                        <a:buFont typeface="Calibri"/>
                        <a:buNone/>
                      </a:pPr>
                      <a:r>
                        <a:rPr lang="es-CL" sz="1400" b="1" u="none" strike="noStrike" cap="none">
                          <a:solidFill>
                            <a:srgbClr val="FFFFFF"/>
                          </a:solidFill>
                        </a:rPr>
                        <a:t>CONVOCATORIA 2020 -ARTES ESCÉNICAS ITINERANTES REGIONALES</a:t>
                      </a:r>
                      <a:endParaRPr/>
                    </a:p>
                  </a:txBody>
                  <a:tcPr marL="91450" marR="9145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chemeClr val="accent1"/>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r>
              <a:tr h="474400">
                <a:tc>
                  <a:txBody>
                    <a:bodyPr/>
                    <a:lstStyle/>
                    <a:p>
                      <a:pPr marL="0" marR="0" lvl="0" indent="0" algn="ctr" rtl="0">
                        <a:spcBef>
                          <a:spcPts val="0"/>
                        </a:spcBef>
                        <a:spcAft>
                          <a:spcPts val="0"/>
                        </a:spcAft>
                        <a:buNone/>
                      </a:pPr>
                      <a:r>
                        <a:rPr lang="es-CL" sz="1050" b="1" u="none" strike="noStrike" cap="none"/>
                        <a:t>ÁMBITO</a:t>
                      </a:r>
                      <a:endParaRPr sz="1050" b="1" u="none" strike="noStrike" cap="none"/>
                    </a:p>
                  </a:txBody>
                  <a:tcPr marL="91450" marR="9145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DAE5F1"/>
                    </a:solidFill>
                  </a:tcPr>
                </a:tc>
                <a:tc gridSpan="11">
                  <a:txBody>
                    <a:bodyPr/>
                    <a:lstStyle/>
                    <a:p>
                      <a:pPr marL="0" marR="0" lvl="0" indent="0" algn="ctr" rtl="0">
                        <a:spcBef>
                          <a:spcPts val="0"/>
                        </a:spcBef>
                        <a:spcAft>
                          <a:spcPts val="0"/>
                        </a:spcAft>
                        <a:buNone/>
                      </a:pPr>
                      <a:r>
                        <a:rPr lang="es-CL" sz="1050"/>
                        <a:t>Artes Escénicas</a:t>
                      </a:r>
                      <a:endParaRPr/>
                    </a:p>
                  </a:txBody>
                  <a:tcPr marL="91450" marR="9145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DAE5F1"/>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r>
              <a:tr h="551250">
                <a:tc>
                  <a:txBody>
                    <a:bodyPr/>
                    <a:lstStyle/>
                    <a:p>
                      <a:pPr marL="0" marR="0" lvl="0" indent="0" algn="ctr" rtl="0">
                        <a:spcBef>
                          <a:spcPts val="0"/>
                        </a:spcBef>
                        <a:spcAft>
                          <a:spcPts val="0"/>
                        </a:spcAft>
                        <a:buNone/>
                      </a:pPr>
                      <a:r>
                        <a:rPr lang="es-CL" sz="1050" b="1" u="none" strike="noStrike" cap="none"/>
                        <a:t>LÍNEA</a:t>
                      </a:r>
                      <a:endParaRPr sz="1050" b="1" u="none" strike="noStrike" cap="none"/>
                    </a:p>
                  </a:txBody>
                  <a:tcPr marL="91450" marR="9145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DAE5F1"/>
                    </a:solidFill>
                  </a:tcPr>
                </a:tc>
                <a:tc gridSpan="11">
                  <a:txBody>
                    <a:bodyPr/>
                    <a:lstStyle/>
                    <a:p>
                      <a:pPr marL="0" marR="0" lvl="0" indent="0" algn="ctr" rtl="0">
                        <a:lnSpc>
                          <a:spcPct val="100000"/>
                        </a:lnSpc>
                        <a:spcBef>
                          <a:spcPts val="0"/>
                        </a:spcBef>
                        <a:spcAft>
                          <a:spcPts val="0"/>
                        </a:spcAft>
                        <a:buClr>
                          <a:schemeClr val="dk1"/>
                        </a:buClr>
                        <a:buSzPts val="1050"/>
                        <a:buFont typeface="Calibri"/>
                        <a:buNone/>
                      </a:pPr>
                      <a:r>
                        <a:rPr lang="es-CL" sz="1200" b="1">
                          <a:solidFill>
                            <a:srgbClr val="000000"/>
                          </a:solidFill>
                          <a:latin typeface="Arial"/>
                          <a:ea typeface="Arial"/>
                          <a:cs typeface="Arial"/>
                          <a:sym typeface="Arial"/>
                        </a:rPr>
                        <a:t>ARTES ESCÉNICAS ITINERANTES REGIONALES</a:t>
                      </a:r>
                      <a:endParaRPr sz="1600">
                        <a:solidFill>
                          <a:srgbClr val="000000"/>
                        </a:solidFill>
                      </a:endParaRPr>
                    </a:p>
                    <a:p>
                      <a:pPr marL="0" marR="0" lvl="0" indent="0" algn="ctr" rtl="0">
                        <a:lnSpc>
                          <a:spcPct val="100000"/>
                        </a:lnSpc>
                        <a:spcBef>
                          <a:spcPts val="0"/>
                        </a:spcBef>
                        <a:spcAft>
                          <a:spcPts val="0"/>
                        </a:spcAft>
                        <a:buClr>
                          <a:schemeClr val="dk1"/>
                        </a:buClr>
                        <a:buSzPts val="1050"/>
                        <a:buFont typeface="Calibri"/>
                        <a:buNone/>
                      </a:pPr>
                      <a:endParaRPr sz="1050" b="1" i="0" u="none" strike="noStrike" cap="none">
                        <a:solidFill>
                          <a:srgbClr val="000000"/>
                        </a:solidFill>
                        <a:latin typeface="Calibri"/>
                        <a:ea typeface="Calibri"/>
                        <a:cs typeface="Calibri"/>
                        <a:sym typeface="Calibri"/>
                      </a:endParaRPr>
                    </a:p>
                  </a:txBody>
                  <a:tcPr marL="91450" marR="9145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B7CCE4"/>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r>
              <a:tr h="575400">
                <a:tc>
                  <a:txBody>
                    <a:bodyPr/>
                    <a:lstStyle/>
                    <a:p>
                      <a:pPr marL="0" marR="0" lvl="0" indent="0" algn="ctr" rtl="0">
                        <a:spcBef>
                          <a:spcPts val="0"/>
                        </a:spcBef>
                        <a:spcAft>
                          <a:spcPts val="0"/>
                        </a:spcAft>
                        <a:buNone/>
                      </a:pPr>
                      <a:r>
                        <a:rPr lang="es-CL" sz="1050" b="1" u="none" strike="noStrike" cap="none"/>
                        <a:t>NATURALEZA DEL POSTULANTE</a:t>
                      </a:r>
                      <a:endParaRPr sz="1050" b="1" u="none" strike="noStrike" cap="none"/>
                    </a:p>
                  </a:txBody>
                  <a:tcPr marL="91450" marR="9145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DAE5F1"/>
                    </a:solidFill>
                  </a:tcPr>
                </a:tc>
                <a:tc gridSpan="11">
                  <a:txBody>
                    <a:bodyPr/>
                    <a:lstStyle/>
                    <a:p>
                      <a:pPr marL="0" lvl="0" indent="0" algn="ctr" rtl="0">
                        <a:spcBef>
                          <a:spcPts val="0"/>
                        </a:spcBef>
                        <a:spcAft>
                          <a:spcPts val="0"/>
                        </a:spcAft>
                        <a:buNone/>
                      </a:pPr>
                      <a:r>
                        <a:rPr lang="es-CL" sz="1050">
                          <a:solidFill>
                            <a:srgbClr val="000000"/>
                          </a:solidFill>
                          <a:latin typeface="Calibri"/>
                          <a:ea typeface="Calibri"/>
                          <a:cs typeface="Calibri"/>
                          <a:sym typeface="Calibri"/>
                        </a:rPr>
                        <a:t>Persona Jurídica</a:t>
                      </a:r>
                      <a:endParaRPr sz="1050">
                        <a:solidFill>
                          <a:srgbClr val="000000"/>
                        </a:solidFill>
                        <a:latin typeface="Calibri"/>
                        <a:ea typeface="Calibri"/>
                        <a:cs typeface="Calibri"/>
                        <a:sym typeface="Calibri"/>
                      </a:endParaRPr>
                    </a:p>
                  </a:txBody>
                  <a:tcPr marL="91450" marR="9145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B7CCE4"/>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r>
              <a:tr h="971700">
                <a:tc>
                  <a:txBody>
                    <a:bodyPr/>
                    <a:lstStyle/>
                    <a:p>
                      <a:pPr marL="0" marR="0" lvl="0" indent="0" algn="ctr" rtl="0">
                        <a:spcBef>
                          <a:spcPts val="0"/>
                        </a:spcBef>
                        <a:spcAft>
                          <a:spcPts val="0"/>
                        </a:spcAft>
                        <a:buNone/>
                      </a:pPr>
                      <a:r>
                        <a:rPr lang="es-CL" sz="1050" b="1" u="none" strike="noStrike" cap="non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3"/>
                            </a:ext>
                          </a:extLst>
                        </a:rPr>
                        <a:t>CRITERIOS DE EVALUACIÓN </a:t>
                      </a:r>
                      <a:endParaRPr sz="1050" b="1" u="none" strike="noStrike" cap="none"/>
                    </a:p>
                  </a:txBody>
                  <a:tcPr marL="91450" marR="9145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DAE5F1"/>
                    </a:solidFill>
                  </a:tcPr>
                </a:tc>
                <a:tc gridSpan="6">
                  <a:txBody>
                    <a:bodyPr/>
                    <a:lstStyle/>
                    <a:p>
                      <a:pPr marL="0" marR="1396125" lvl="0" indent="0" algn="l" rtl="0">
                        <a:spcBef>
                          <a:spcPts val="0"/>
                        </a:spcBef>
                        <a:spcAft>
                          <a:spcPts val="0"/>
                        </a:spcAft>
                        <a:buNone/>
                      </a:pPr>
                      <a:r>
                        <a:rPr lang="es-CL" sz="1150">
                          <a:latin typeface="Calibri"/>
                          <a:ea typeface="Calibri"/>
                          <a:cs typeface="Calibri"/>
                          <a:sym typeface="Calibri"/>
                        </a:rPr>
                        <a:t>                                           </a:t>
                      </a:r>
                      <a:r>
                        <a:rPr lang="es-CL" sz="1000" b="1">
                          <a:latin typeface="Calibri"/>
                          <a:ea typeface="Calibri"/>
                          <a:cs typeface="Calibri"/>
                          <a:sym typeface="Calibri"/>
                        </a:rPr>
                        <a:t>IMPACTO</a:t>
                      </a:r>
                      <a:r>
                        <a:rPr lang="es-CL" sz="1150">
                          <a:latin typeface="Calibri"/>
                          <a:ea typeface="Calibri"/>
                          <a:cs typeface="Calibri"/>
                          <a:sym typeface="Calibri"/>
                        </a:rPr>
                        <a:t>       </a:t>
                      </a:r>
                      <a:endParaRPr sz="1150">
                        <a:latin typeface="Calibri"/>
                        <a:ea typeface="Calibri"/>
                        <a:cs typeface="Calibri"/>
                        <a:sym typeface="Calibri"/>
                      </a:endParaRPr>
                    </a:p>
                  </a:txBody>
                  <a:tcPr marL="91450" marR="91450" marT="45725" marB="45725" anchor="ctr">
                    <a:lnL w="76200" cap="flat" cmpd="sng">
                      <a:solidFill>
                        <a:schemeClr val="lt1"/>
                      </a:solidFill>
                      <a:prstDash val="solid"/>
                      <a:round/>
                      <a:headEnd type="none" w="sm" len="sm"/>
                      <a:tailEnd type="none" w="sm" len="sm"/>
                    </a:lnL>
                    <a:lnR w="76200" cap="flat" cmpd="sng">
                      <a:solidFill>
                        <a:srgbClr val="FFFFFF"/>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B7CCE4"/>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gridSpan="4">
                  <a:txBody>
                    <a:bodyPr/>
                    <a:lstStyle/>
                    <a:p>
                      <a:pPr marL="0" marR="0" lvl="0" indent="0" algn="l" rtl="0">
                        <a:spcBef>
                          <a:spcPts val="0"/>
                        </a:spcBef>
                        <a:spcAft>
                          <a:spcPts val="0"/>
                        </a:spcAft>
                        <a:buNone/>
                      </a:pPr>
                      <a:endParaRPr sz="1150" u="none" strike="noStrike" cap="none">
                        <a:solidFill>
                          <a:srgbClr val="000000"/>
                        </a:solidFill>
                      </a:endParaRPr>
                    </a:p>
                    <a:p>
                      <a:pPr marL="0" marR="0" lvl="0" indent="0" algn="l" rtl="0">
                        <a:spcBef>
                          <a:spcPts val="0"/>
                        </a:spcBef>
                        <a:spcAft>
                          <a:spcPts val="0"/>
                        </a:spcAft>
                        <a:buNone/>
                      </a:pPr>
                      <a:r>
                        <a:rPr lang="es-CL" sz="1150">
                          <a:solidFill>
                            <a:srgbClr val="000000"/>
                          </a:solidFill>
                        </a:rPr>
                        <a:t>                      </a:t>
                      </a:r>
                      <a:r>
                        <a:rPr lang="es-CL" sz="1000" b="1">
                          <a:solidFill>
                            <a:srgbClr val="000000"/>
                          </a:solidFill>
                        </a:rPr>
                        <a:t>PRESUPUESTO</a:t>
                      </a:r>
                      <a:endParaRPr sz="1150">
                        <a:solidFill>
                          <a:srgbClr val="000000"/>
                        </a:solidFill>
                      </a:endParaRPr>
                    </a:p>
                  </a:txBody>
                  <a:tcPr marL="91450" marR="91450" marT="45725" marB="45725" anchor="ctr">
                    <a:lnL w="76200" cap="flat" cmpd="sng">
                      <a:solidFill>
                        <a:srgbClr val="FFFFFF"/>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B7CCE4"/>
                    </a:solidFill>
                  </a:tcPr>
                </a:tc>
                <a:tc hMerge="1">
                  <a:txBody>
                    <a:bodyPr/>
                    <a:lstStyle/>
                    <a:p>
                      <a:endParaRPr lang="es-CL"/>
                    </a:p>
                  </a:txBody>
                  <a:tcPr/>
                </a:tc>
                <a:tc hMerge="1">
                  <a:txBody>
                    <a:bodyPr/>
                    <a:lstStyle/>
                    <a:p>
                      <a:endParaRPr lang="es-CL"/>
                    </a:p>
                  </a:txBody>
                  <a:tcPr/>
                </a:tc>
                <a:tc hMerge="1">
                  <a:txBody>
                    <a:bodyPr/>
                    <a:lstStyle/>
                    <a:p>
                      <a:endParaRPr lang="es-CL"/>
                    </a:p>
                  </a:txBody>
                  <a:tcPr/>
                </a:tc>
                <a:tc>
                  <a:txBody>
                    <a:bodyPr/>
                    <a:lstStyle/>
                    <a:p>
                      <a:pPr marL="0" marR="0" lvl="0" indent="0" algn="ctr" rtl="0">
                        <a:lnSpc>
                          <a:spcPct val="100000"/>
                        </a:lnSpc>
                        <a:spcBef>
                          <a:spcPts val="0"/>
                        </a:spcBef>
                        <a:spcAft>
                          <a:spcPts val="0"/>
                        </a:spcAft>
                        <a:buClr>
                          <a:srgbClr val="FF0000"/>
                        </a:buClr>
                        <a:buSzPts val="1050"/>
                        <a:buFont typeface="Calibri"/>
                        <a:buNone/>
                      </a:pPr>
                      <a:endParaRPr sz="1150" u="none" strike="noStrike" cap="none">
                        <a:solidFill>
                          <a:srgbClr val="000000"/>
                        </a:solidFill>
                      </a:endParaRPr>
                    </a:p>
                    <a:p>
                      <a:pPr marL="0" marR="0" lvl="0" indent="0" algn="l" rtl="0">
                        <a:lnSpc>
                          <a:spcPct val="100000"/>
                        </a:lnSpc>
                        <a:spcBef>
                          <a:spcPts val="0"/>
                        </a:spcBef>
                        <a:spcAft>
                          <a:spcPts val="0"/>
                        </a:spcAft>
                        <a:buClr>
                          <a:srgbClr val="FF0000"/>
                        </a:buClr>
                        <a:buSzPts val="1050"/>
                        <a:buFont typeface="Calibri"/>
                        <a:buNone/>
                      </a:pPr>
                      <a:r>
                        <a:rPr lang="es-CL" sz="1150">
                          <a:solidFill>
                            <a:srgbClr val="000000"/>
                          </a:solidFill>
                        </a:rPr>
                        <a:t>               </a:t>
                      </a:r>
                      <a:r>
                        <a:rPr lang="es-CL" sz="1000" b="1">
                          <a:solidFill>
                            <a:srgbClr val="000000"/>
                          </a:solidFill>
                        </a:rPr>
                        <a:t>APORTE ARTÍSTICO</a:t>
                      </a:r>
                      <a:endParaRPr sz="1000" b="1">
                        <a:solidFill>
                          <a:srgbClr val="000000"/>
                        </a:solidFill>
                      </a:endParaRPr>
                    </a:p>
                    <a:p>
                      <a:pPr marL="0" marR="0" lvl="0" indent="0" algn="l" rtl="0">
                        <a:lnSpc>
                          <a:spcPct val="100000"/>
                        </a:lnSpc>
                        <a:spcBef>
                          <a:spcPts val="0"/>
                        </a:spcBef>
                        <a:spcAft>
                          <a:spcPts val="0"/>
                        </a:spcAft>
                        <a:buClr>
                          <a:srgbClr val="FF0000"/>
                        </a:buClr>
                        <a:buSzPts val="1050"/>
                        <a:buFont typeface="Calibri"/>
                        <a:buNone/>
                      </a:pPr>
                      <a:endParaRPr sz="1150">
                        <a:solidFill>
                          <a:srgbClr val="000000"/>
                        </a:solidFill>
                      </a:endParaRPr>
                    </a:p>
                  </a:txBody>
                  <a:tcPr marL="91450" marR="9145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B7CCE4"/>
                    </a:solidFill>
                  </a:tcPr>
                </a:tc>
              </a:tr>
              <a:tr h="449050">
                <a:tc>
                  <a:txBody>
                    <a:bodyPr/>
                    <a:lstStyle/>
                    <a:p>
                      <a:pPr marL="0" marR="0" lvl="0" indent="0" algn="ctr" rtl="0">
                        <a:spcBef>
                          <a:spcPts val="0"/>
                        </a:spcBef>
                        <a:spcAft>
                          <a:spcPts val="0"/>
                        </a:spcAft>
                        <a:buNone/>
                      </a:pPr>
                      <a:r>
                        <a:rPr lang="es-CL" sz="1050" b="1" u="none" strike="noStrike" cap="none"/>
                        <a:t>PONDERACIÓN</a:t>
                      </a:r>
                      <a:endParaRPr sz="1050" b="1" u="none" strike="noStrike" cap="none"/>
                    </a:p>
                  </a:txBody>
                  <a:tcPr marL="91450" marR="9145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DAE5F1"/>
                    </a:solidFill>
                  </a:tcPr>
                </a:tc>
                <a:tc gridSpan="6">
                  <a:txBody>
                    <a:bodyPr/>
                    <a:lstStyle/>
                    <a:p>
                      <a:pPr marL="0" lvl="0" indent="0" algn="ctr" rtl="0">
                        <a:spcBef>
                          <a:spcPts val="0"/>
                        </a:spcBef>
                        <a:spcAft>
                          <a:spcPts val="0"/>
                        </a:spcAft>
                        <a:buNone/>
                      </a:pPr>
                      <a:r>
                        <a:rPr lang="es-CL" sz="1000" b="1"/>
                        <a:t>40%</a:t>
                      </a:r>
                      <a:endParaRPr sz="1050">
                        <a:latin typeface="Calibri"/>
                        <a:ea typeface="Calibri"/>
                        <a:cs typeface="Calibri"/>
                        <a:sym typeface="Calibri"/>
                      </a:endParaRPr>
                    </a:p>
                  </a:txBody>
                  <a:tcPr marL="91450" marR="9145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B7CCE4"/>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gridSpan="4">
                  <a:txBody>
                    <a:bodyPr/>
                    <a:lstStyle/>
                    <a:p>
                      <a:pPr marL="0" marR="0" lvl="0" indent="0" algn="ctr" rtl="0">
                        <a:spcBef>
                          <a:spcPts val="0"/>
                        </a:spcBef>
                        <a:spcAft>
                          <a:spcPts val="0"/>
                        </a:spcAft>
                        <a:buNone/>
                      </a:pPr>
                      <a:r>
                        <a:rPr lang="es-CL" sz="1000" b="1">
                          <a:solidFill>
                            <a:srgbClr val="000000"/>
                          </a:solidFill>
                          <a:latin typeface="Arial"/>
                          <a:ea typeface="Arial"/>
                          <a:cs typeface="Arial"/>
                          <a:sym typeface="Arial"/>
                        </a:rPr>
                        <a:t>10%</a:t>
                      </a:r>
                      <a:endParaRPr sz="1050" u="none" strike="noStrike" cap="none">
                        <a:solidFill>
                          <a:srgbClr val="000000"/>
                        </a:solidFill>
                        <a:latin typeface="Calibri"/>
                        <a:ea typeface="Calibri"/>
                        <a:cs typeface="Calibri"/>
                        <a:sym typeface="Calibri"/>
                      </a:endParaRPr>
                    </a:p>
                  </a:txBody>
                  <a:tcPr marL="91450" marR="9145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B7CCE4"/>
                    </a:solidFill>
                  </a:tcPr>
                </a:tc>
                <a:tc hMerge="1">
                  <a:txBody>
                    <a:bodyPr/>
                    <a:lstStyle/>
                    <a:p>
                      <a:endParaRPr lang="es-CL"/>
                    </a:p>
                  </a:txBody>
                  <a:tcPr/>
                </a:tc>
                <a:tc hMerge="1">
                  <a:txBody>
                    <a:bodyPr/>
                    <a:lstStyle/>
                    <a:p>
                      <a:endParaRPr lang="es-CL"/>
                    </a:p>
                  </a:txBody>
                  <a:tcPr/>
                </a:tc>
                <a:tc hMerge="1">
                  <a:txBody>
                    <a:bodyPr/>
                    <a:lstStyle/>
                    <a:p>
                      <a:endParaRPr lang="es-CL"/>
                    </a:p>
                  </a:txBody>
                  <a:tcPr/>
                </a:tc>
                <a:tc>
                  <a:txBody>
                    <a:bodyPr/>
                    <a:lstStyle/>
                    <a:p>
                      <a:pPr marL="0" lvl="0" indent="0" algn="ctr" rtl="0">
                        <a:spcBef>
                          <a:spcPts val="0"/>
                        </a:spcBef>
                        <a:spcAft>
                          <a:spcPts val="0"/>
                        </a:spcAft>
                        <a:buClr>
                          <a:schemeClr val="dk1"/>
                        </a:buClr>
                        <a:buFont typeface="Arial"/>
                        <a:buNone/>
                      </a:pPr>
                      <a:r>
                        <a:rPr lang="es-CL" sz="1000" b="1">
                          <a:solidFill>
                            <a:srgbClr val="000000"/>
                          </a:solidFill>
                          <a:latin typeface="Arial"/>
                          <a:ea typeface="Arial"/>
                          <a:cs typeface="Arial"/>
                          <a:sym typeface="Arial"/>
                        </a:rPr>
                        <a:t>50%</a:t>
                      </a:r>
                      <a:endParaRPr sz="1050" u="none" strike="noStrike" cap="none">
                        <a:solidFill>
                          <a:srgbClr val="000000"/>
                        </a:solidFill>
                        <a:latin typeface="Calibri"/>
                        <a:ea typeface="Calibri"/>
                        <a:cs typeface="Calibri"/>
                        <a:sym typeface="Calibri"/>
                      </a:endParaRPr>
                    </a:p>
                  </a:txBody>
                  <a:tcPr marL="91450" marR="9145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B7CCE4"/>
                    </a:solidFill>
                  </a:tcPr>
                </a:tc>
              </a:tr>
              <a:tr h="889750">
                <a:tc>
                  <a:txBody>
                    <a:bodyPr/>
                    <a:lstStyle/>
                    <a:p>
                      <a:pPr marL="0" marR="0" lvl="0" indent="0" algn="ctr" rtl="0">
                        <a:spcBef>
                          <a:spcPts val="0"/>
                        </a:spcBef>
                        <a:spcAft>
                          <a:spcPts val="0"/>
                        </a:spcAft>
                        <a:buNone/>
                      </a:pPr>
                      <a:r>
                        <a:rPr lang="es-CL" sz="1050" b="1" u="none" strike="noStrike" cap="none"/>
                        <a:t>PUNTAJE</a:t>
                      </a:r>
                      <a:endParaRPr sz="1050" b="1" u="none" strike="noStrike" cap="none"/>
                    </a:p>
                  </a:txBody>
                  <a:tcPr marL="91450" marR="9145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DAE5F1"/>
                    </a:solidFill>
                  </a:tcPr>
                </a:tc>
                <a:tc>
                  <a:txBody>
                    <a:bodyPr/>
                    <a:lstStyle/>
                    <a:p>
                      <a:pPr marL="0" marR="0" lvl="0" indent="0" algn="l" rtl="0">
                        <a:spcBef>
                          <a:spcPts val="0"/>
                        </a:spcBef>
                        <a:spcAft>
                          <a:spcPts val="0"/>
                        </a:spcAft>
                        <a:buNone/>
                      </a:pPr>
                      <a:r>
                        <a:rPr lang="es-CL" sz="1000" b="1">
                          <a:solidFill>
                            <a:srgbClr val="000000"/>
                          </a:solidFill>
                          <a:latin typeface="Arial"/>
                          <a:ea typeface="Arial"/>
                          <a:cs typeface="Arial"/>
                          <a:sym typeface="Arial"/>
                        </a:rPr>
                        <a:t>           1</a:t>
                      </a:r>
                      <a:endParaRPr sz="1000" b="1">
                        <a:solidFill>
                          <a:srgbClr val="000000"/>
                        </a:solidFill>
                        <a:latin typeface="Arial"/>
                        <a:ea typeface="Arial"/>
                        <a:cs typeface="Arial"/>
                        <a:sym typeface="Arial"/>
                      </a:endParaRPr>
                    </a:p>
                    <a:p>
                      <a:pPr marL="0" marR="0" lvl="0" indent="0" algn="ctr" rtl="0">
                        <a:spcBef>
                          <a:spcPts val="0"/>
                        </a:spcBef>
                        <a:spcAft>
                          <a:spcPts val="0"/>
                        </a:spcAft>
                        <a:buNone/>
                      </a:pPr>
                      <a:r>
                        <a:rPr lang="es-CL" sz="1000" b="1">
                          <a:solidFill>
                            <a:srgbClr val="000000"/>
                          </a:solidFill>
                          <a:latin typeface="Arial"/>
                          <a:ea typeface="Arial"/>
                          <a:cs typeface="Arial"/>
                          <a:sym typeface="Arial"/>
                        </a:rPr>
                        <a:t>No cumple</a:t>
                      </a:r>
                      <a:endParaRPr sz="1000" b="1">
                        <a:solidFill>
                          <a:srgbClr val="000000"/>
                        </a:solidFill>
                        <a:latin typeface="Arial"/>
                        <a:ea typeface="Arial"/>
                        <a:cs typeface="Arial"/>
                        <a:sym typeface="Arial"/>
                      </a:endParaRPr>
                    </a:p>
                  </a:txBody>
                  <a:tcPr marL="91450" marR="9145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B7CCE4"/>
                    </a:solidFill>
                  </a:tcPr>
                </a:tc>
                <a:tc gridSpan="2">
                  <a:txBody>
                    <a:bodyPr/>
                    <a:lstStyle/>
                    <a:p>
                      <a:pPr marL="0" marR="0" lvl="0" indent="0" algn="ctr" rtl="0">
                        <a:spcBef>
                          <a:spcPts val="0"/>
                        </a:spcBef>
                        <a:spcAft>
                          <a:spcPts val="0"/>
                        </a:spcAft>
                        <a:buNone/>
                      </a:pPr>
                      <a:r>
                        <a:rPr lang="es-CL" sz="1000" b="1">
                          <a:solidFill>
                            <a:srgbClr val="000000"/>
                          </a:solidFill>
                          <a:latin typeface="Arial"/>
                          <a:ea typeface="Arial"/>
                          <a:cs typeface="Arial"/>
                          <a:sym typeface="Arial"/>
                        </a:rPr>
                        <a:t>2</a:t>
                      </a:r>
                      <a:endParaRPr sz="1000" b="1">
                        <a:solidFill>
                          <a:srgbClr val="000000"/>
                        </a:solidFill>
                        <a:latin typeface="Arial"/>
                        <a:ea typeface="Arial"/>
                        <a:cs typeface="Arial"/>
                        <a:sym typeface="Arial"/>
                      </a:endParaRPr>
                    </a:p>
                    <a:p>
                      <a:pPr marL="0" marR="0" lvl="0" indent="0" algn="ctr" rtl="0">
                        <a:spcBef>
                          <a:spcPts val="0"/>
                        </a:spcBef>
                        <a:spcAft>
                          <a:spcPts val="0"/>
                        </a:spcAft>
                        <a:buNone/>
                      </a:pPr>
                      <a:r>
                        <a:rPr lang="es-CL" sz="1000" b="1">
                          <a:solidFill>
                            <a:srgbClr val="000000"/>
                          </a:solidFill>
                          <a:latin typeface="Arial"/>
                          <a:ea typeface="Arial"/>
                          <a:cs typeface="Arial"/>
                          <a:sym typeface="Arial"/>
                        </a:rPr>
                        <a:t>Insuficiente</a:t>
                      </a:r>
                      <a:endParaRPr sz="1000" b="1">
                        <a:solidFill>
                          <a:srgbClr val="000000"/>
                        </a:solidFill>
                        <a:latin typeface="Arial"/>
                        <a:ea typeface="Arial"/>
                        <a:cs typeface="Arial"/>
                        <a:sym typeface="Arial"/>
                      </a:endParaRPr>
                    </a:p>
                  </a:txBody>
                  <a:tcPr marL="91450" marR="9145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B7CCE4"/>
                    </a:solidFill>
                  </a:tcPr>
                </a:tc>
                <a:tc hMerge="1">
                  <a:txBody>
                    <a:bodyPr/>
                    <a:lstStyle/>
                    <a:p>
                      <a:endParaRPr lang="es-CL"/>
                    </a:p>
                  </a:txBody>
                  <a:tcPr/>
                </a:tc>
                <a:tc gridSpan="2">
                  <a:txBody>
                    <a:bodyPr/>
                    <a:lstStyle/>
                    <a:p>
                      <a:pPr marL="0" marR="0" lvl="0" indent="0" algn="ctr" rtl="0">
                        <a:spcBef>
                          <a:spcPts val="0"/>
                        </a:spcBef>
                        <a:spcAft>
                          <a:spcPts val="0"/>
                        </a:spcAft>
                        <a:buNone/>
                      </a:pPr>
                      <a:r>
                        <a:rPr lang="es-CL" sz="1000" b="1">
                          <a:solidFill>
                            <a:srgbClr val="000000"/>
                          </a:solidFill>
                          <a:latin typeface="Arial"/>
                          <a:ea typeface="Arial"/>
                          <a:cs typeface="Arial"/>
                          <a:sym typeface="Arial"/>
                        </a:rPr>
                        <a:t>3</a:t>
                      </a:r>
                      <a:endParaRPr sz="1000" b="1">
                        <a:solidFill>
                          <a:srgbClr val="000000"/>
                        </a:solidFill>
                        <a:latin typeface="Arial"/>
                        <a:ea typeface="Arial"/>
                        <a:cs typeface="Arial"/>
                        <a:sym typeface="Arial"/>
                      </a:endParaRPr>
                    </a:p>
                    <a:p>
                      <a:pPr marL="0" marR="0" lvl="0" indent="0" algn="ctr" rtl="0">
                        <a:spcBef>
                          <a:spcPts val="0"/>
                        </a:spcBef>
                        <a:spcAft>
                          <a:spcPts val="0"/>
                        </a:spcAft>
                        <a:buNone/>
                      </a:pPr>
                      <a:r>
                        <a:rPr lang="es-CL" sz="1000" b="1">
                          <a:solidFill>
                            <a:srgbClr val="000000"/>
                          </a:solidFill>
                          <a:latin typeface="Arial"/>
                          <a:ea typeface="Arial"/>
                          <a:cs typeface="Arial"/>
                          <a:sym typeface="Arial"/>
                        </a:rPr>
                        <a:t>Regular</a:t>
                      </a:r>
                      <a:endParaRPr sz="1000" b="1">
                        <a:solidFill>
                          <a:srgbClr val="000000"/>
                        </a:solidFill>
                        <a:latin typeface="Arial"/>
                        <a:ea typeface="Arial"/>
                        <a:cs typeface="Arial"/>
                        <a:sym typeface="Arial"/>
                      </a:endParaRPr>
                    </a:p>
                  </a:txBody>
                  <a:tcPr marL="91450" marR="9145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B7CCE4"/>
                    </a:solidFill>
                  </a:tcPr>
                </a:tc>
                <a:tc hMerge="1">
                  <a:txBody>
                    <a:bodyPr/>
                    <a:lstStyle/>
                    <a:p>
                      <a:endParaRPr lang="es-CL"/>
                    </a:p>
                  </a:txBody>
                  <a:tcPr/>
                </a:tc>
                <a:tc gridSpan="2">
                  <a:txBody>
                    <a:bodyPr/>
                    <a:lstStyle/>
                    <a:p>
                      <a:pPr marL="0" marR="0" lvl="0" indent="0" algn="ctr" rtl="0">
                        <a:spcBef>
                          <a:spcPts val="0"/>
                        </a:spcBef>
                        <a:spcAft>
                          <a:spcPts val="0"/>
                        </a:spcAft>
                        <a:buNone/>
                      </a:pPr>
                      <a:r>
                        <a:rPr lang="es-CL" sz="1000" b="1">
                          <a:solidFill>
                            <a:srgbClr val="000000"/>
                          </a:solidFill>
                          <a:latin typeface="Arial"/>
                          <a:ea typeface="Arial"/>
                          <a:cs typeface="Arial"/>
                          <a:sym typeface="Arial"/>
                        </a:rPr>
                        <a:t>4</a:t>
                      </a:r>
                      <a:endParaRPr sz="1000" b="1">
                        <a:solidFill>
                          <a:srgbClr val="000000"/>
                        </a:solidFill>
                        <a:latin typeface="Arial"/>
                        <a:ea typeface="Arial"/>
                        <a:cs typeface="Arial"/>
                        <a:sym typeface="Arial"/>
                      </a:endParaRPr>
                    </a:p>
                    <a:p>
                      <a:pPr marL="0" marR="0" lvl="0" indent="0" algn="ctr" rtl="0">
                        <a:spcBef>
                          <a:spcPts val="0"/>
                        </a:spcBef>
                        <a:spcAft>
                          <a:spcPts val="0"/>
                        </a:spcAft>
                        <a:buNone/>
                      </a:pPr>
                      <a:r>
                        <a:rPr lang="es-CL" sz="1000" b="1">
                          <a:solidFill>
                            <a:srgbClr val="000000"/>
                          </a:solidFill>
                          <a:latin typeface="Arial"/>
                          <a:ea typeface="Arial"/>
                          <a:cs typeface="Arial"/>
                          <a:sym typeface="Arial"/>
                        </a:rPr>
                        <a:t>Satisfactorio</a:t>
                      </a:r>
                      <a:endParaRPr sz="1000" b="1">
                        <a:solidFill>
                          <a:srgbClr val="000000"/>
                        </a:solidFill>
                        <a:latin typeface="Arial"/>
                        <a:ea typeface="Arial"/>
                        <a:cs typeface="Arial"/>
                        <a:sym typeface="Arial"/>
                      </a:endParaRPr>
                    </a:p>
                  </a:txBody>
                  <a:tcPr marL="91450" marR="9145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B7CCE4"/>
                    </a:solidFill>
                  </a:tcPr>
                </a:tc>
                <a:tc hMerge="1">
                  <a:txBody>
                    <a:bodyPr/>
                    <a:lstStyle/>
                    <a:p>
                      <a:endParaRPr lang="es-CL"/>
                    </a:p>
                  </a:txBody>
                  <a:tcPr/>
                </a:tc>
                <a:tc gridSpan="2">
                  <a:txBody>
                    <a:bodyPr/>
                    <a:lstStyle/>
                    <a:p>
                      <a:pPr marL="0" marR="0" lvl="0" indent="0" algn="ctr" rtl="0">
                        <a:spcBef>
                          <a:spcPts val="0"/>
                        </a:spcBef>
                        <a:spcAft>
                          <a:spcPts val="0"/>
                        </a:spcAft>
                        <a:buNone/>
                      </a:pPr>
                      <a:r>
                        <a:rPr lang="es-CL" sz="1000" b="1">
                          <a:solidFill>
                            <a:srgbClr val="000000"/>
                          </a:solidFill>
                          <a:latin typeface="Arial"/>
                          <a:ea typeface="Arial"/>
                          <a:cs typeface="Arial"/>
                          <a:sym typeface="Arial"/>
                        </a:rPr>
                        <a:t>5</a:t>
                      </a:r>
                      <a:endParaRPr sz="1000" b="1">
                        <a:solidFill>
                          <a:srgbClr val="000000"/>
                        </a:solidFill>
                        <a:latin typeface="Arial"/>
                        <a:ea typeface="Arial"/>
                        <a:cs typeface="Arial"/>
                        <a:sym typeface="Arial"/>
                      </a:endParaRPr>
                    </a:p>
                    <a:p>
                      <a:pPr marL="0" marR="0" lvl="0" indent="0" algn="ctr" rtl="0">
                        <a:spcBef>
                          <a:spcPts val="0"/>
                        </a:spcBef>
                        <a:spcAft>
                          <a:spcPts val="0"/>
                        </a:spcAft>
                        <a:buNone/>
                      </a:pPr>
                      <a:r>
                        <a:rPr lang="es-CL" sz="1000" b="1">
                          <a:solidFill>
                            <a:srgbClr val="000000"/>
                          </a:solidFill>
                          <a:latin typeface="Arial"/>
                          <a:ea typeface="Arial"/>
                          <a:cs typeface="Arial"/>
                          <a:sym typeface="Arial"/>
                        </a:rPr>
                        <a:t>Sobresaliente</a:t>
                      </a:r>
                      <a:endParaRPr sz="1000" b="1">
                        <a:solidFill>
                          <a:srgbClr val="000000"/>
                        </a:solidFill>
                        <a:latin typeface="Arial"/>
                        <a:ea typeface="Arial"/>
                        <a:cs typeface="Arial"/>
                        <a:sym typeface="Arial"/>
                      </a:endParaRPr>
                    </a:p>
                  </a:txBody>
                  <a:tcPr marL="91450" marR="9145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B7CCE4"/>
                    </a:solidFill>
                  </a:tcPr>
                </a:tc>
                <a:tc hMerge="1">
                  <a:txBody>
                    <a:bodyPr/>
                    <a:lstStyle/>
                    <a:p>
                      <a:endParaRPr lang="es-CL"/>
                    </a:p>
                  </a:txBody>
                  <a:tcPr/>
                </a:tc>
                <a:tc gridSpan="2">
                  <a:txBody>
                    <a:bodyPr/>
                    <a:lstStyle/>
                    <a:p>
                      <a:pPr marL="0" marR="0" lvl="0" indent="0" algn="ctr" rtl="0">
                        <a:spcBef>
                          <a:spcPts val="0"/>
                        </a:spcBef>
                        <a:spcAft>
                          <a:spcPts val="0"/>
                        </a:spcAft>
                        <a:buNone/>
                      </a:pPr>
                      <a:r>
                        <a:rPr lang="es-CL" sz="1000" b="1">
                          <a:solidFill>
                            <a:srgbClr val="000000"/>
                          </a:solidFill>
                          <a:latin typeface="Arial"/>
                          <a:ea typeface="Arial"/>
                          <a:cs typeface="Arial"/>
                          <a:sym typeface="Arial"/>
                        </a:rPr>
                        <a:t>6</a:t>
                      </a:r>
                      <a:endParaRPr sz="1000" b="1">
                        <a:solidFill>
                          <a:srgbClr val="000000"/>
                        </a:solidFill>
                        <a:latin typeface="Arial"/>
                        <a:ea typeface="Arial"/>
                        <a:cs typeface="Arial"/>
                        <a:sym typeface="Arial"/>
                      </a:endParaRPr>
                    </a:p>
                    <a:p>
                      <a:pPr marL="0" marR="0" lvl="0" indent="0" algn="ctr" rtl="0">
                        <a:spcBef>
                          <a:spcPts val="0"/>
                        </a:spcBef>
                        <a:spcAft>
                          <a:spcPts val="0"/>
                        </a:spcAft>
                        <a:buNone/>
                      </a:pPr>
                      <a:r>
                        <a:rPr lang="es-CL" sz="1000" b="1">
                          <a:solidFill>
                            <a:srgbClr val="000000"/>
                          </a:solidFill>
                          <a:latin typeface="Arial"/>
                          <a:ea typeface="Arial"/>
                          <a:cs typeface="Arial"/>
                          <a:sym typeface="Arial"/>
                        </a:rPr>
                        <a:t>Excelente</a:t>
                      </a:r>
                      <a:endParaRPr sz="1000" b="1">
                        <a:solidFill>
                          <a:srgbClr val="000000"/>
                        </a:solidFill>
                        <a:latin typeface="Arial"/>
                        <a:ea typeface="Arial"/>
                        <a:cs typeface="Arial"/>
                        <a:sym typeface="Arial"/>
                      </a:endParaRPr>
                    </a:p>
                  </a:txBody>
                  <a:tcPr marL="91450" marR="9145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B7CCE4"/>
                    </a:solidFill>
                  </a:tcPr>
                </a:tc>
                <a:tc hMerge="1">
                  <a:txBody>
                    <a:bodyPr/>
                    <a:lstStyle/>
                    <a:p>
                      <a:endParaRPr lang="es-CL"/>
                    </a:p>
                  </a:txBody>
                  <a:tcPr/>
                </a:tc>
              </a:tr>
              <a:tr h="933650">
                <a:tc>
                  <a:txBody>
                    <a:bodyPr/>
                    <a:lstStyle/>
                    <a:p>
                      <a:pPr marL="0" marR="0" lvl="0" indent="0" algn="ctr" rtl="0">
                        <a:spcBef>
                          <a:spcPts val="0"/>
                        </a:spcBef>
                        <a:spcAft>
                          <a:spcPts val="0"/>
                        </a:spcAft>
                        <a:buNone/>
                      </a:pPr>
                      <a:r>
                        <a:rPr lang="es-CL" sz="1050" b="1" u="none" strike="noStrike" cap="none"/>
                        <a:t>CRITERIOS DE SELECCIÓN</a:t>
                      </a:r>
                      <a:endParaRPr sz="1050" b="1" u="none" strike="noStrike" cap="none"/>
                    </a:p>
                  </a:txBody>
                  <a:tcPr marL="91450" marR="9145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DAE5F1"/>
                    </a:solidFill>
                  </a:tcPr>
                </a:tc>
                <a:tc gridSpan="2">
                  <a:txBody>
                    <a:bodyPr/>
                    <a:lstStyle/>
                    <a:p>
                      <a:pPr marL="0" marR="0" lvl="0" indent="0" algn="l" rtl="0">
                        <a:spcBef>
                          <a:spcPts val="0"/>
                        </a:spcBef>
                        <a:spcAft>
                          <a:spcPts val="0"/>
                        </a:spcAft>
                        <a:buNone/>
                      </a:pPr>
                      <a:r>
                        <a:rPr lang="es-CL" sz="1000" b="1">
                          <a:solidFill>
                            <a:srgbClr val="000000"/>
                          </a:solidFill>
                          <a:latin typeface="Arial"/>
                          <a:ea typeface="Arial"/>
                          <a:cs typeface="Arial"/>
                          <a:sym typeface="Arial"/>
                        </a:rPr>
                        <a:t>De mayor a menor puntaje. Puntaje de Elegible: mayor a 5</a:t>
                      </a:r>
                      <a:endParaRPr sz="1000" b="1">
                        <a:solidFill>
                          <a:srgbClr val="000000"/>
                        </a:solidFill>
                        <a:latin typeface="Arial"/>
                        <a:ea typeface="Arial"/>
                        <a:cs typeface="Arial"/>
                        <a:sym typeface="Arial"/>
                      </a:endParaRPr>
                    </a:p>
                    <a:p>
                      <a:pPr marL="0" marR="0" lvl="0" indent="0" algn="l" rtl="0">
                        <a:spcBef>
                          <a:spcPts val="0"/>
                        </a:spcBef>
                        <a:spcAft>
                          <a:spcPts val="0"/>
                        </a:spcAft>
                        <a:buNone/>
                      </a:pPr>
                      <a:endParaRPr sz="1000">
                        <a:solidFill>
                          <a:srgbClr val="000000"/>
                        </a:solidFill>
                      </a:endParaRPr>
                    </a:p>
                  </a:txBody>
                  <a:tcPr marL="91450" marR="9145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B7CCE4"/>
                    </a:solidFill>
                  </a:tcPr>
                </a:tc>
                <a:tc hMerge="1">
                  <a:txBody>
                    <a:bodyPr/>
                    <a:lstStyle/>
                    <a:p>
                      <a:endParaRPr lang="es-CL"/>
                    </a:p>
                  </a:txBody>
                  <a:tcPr/>
                </a:tc>
                <a:tc gridSpan="9">
                  <a:txBody>
                    <a:bodyPr/>
                    <a:lstStyle/>
                    <a:p>
                      <a:pPr marL="0" lvl="0" indent="0" algn="ctr" rtl="0">
                        <a:lnSpc>
                          <a:spcPct val="107916"/>
                        </a:lnSpc>
                        <a:spcBef>
                          <a:spcPts val="0"/>
                        </a:spcBef>
                        <a:spcAft>
                          <a:spcPts val="800"/>
                        </a:spcAft>
                        <a:buClr>
                          <a:schemeClr val="dk1"/>
                        </a:buClr>
                        <a:buSzPts val="1100"/>
                        <a:buFont typeface="Arial"/>
                        <a:buNone/>
                      </a:pPr>
                      <a:r>
                        <a:rPr lang="es-CL" sz="1000" b="1">
                          <a:solidFill>
                            <a:srgbClr val="000000"/>
                          </a:solidFill>
                          <a:latin typeface="Arial"/>
                          <a:ea typeface="Arial"/>
                          <a:cs typeface="Arial"/>
                          <a:sym typeface="Arial"/>
                        </a:rPr>
                        <a:t>En caso de empate resolverá su presidente/a, quien será elegido/a por votación simple de los demás miembros al comienzo de la primera sesión.</a:t>
                      </a:r>
                      <a:endParaRPr sz="1000">
                        <a:solidFill>
                          <a:srgbClr val="000000"/>
                        </a:solidFill>
                      </a:endParaRPr>
                    </a:p>
                  </a:txBody>
                  <a:tcPr marL="91450" marR="9145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B7CCE4"/>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r>
              <a:tr h="527725">
                <a:tc>
                  <a:txBody>
                    <a:bodyPr/>
                    <a:lstStyle/>
                    <a:p>
                      <a:pPr marL="0" marR="0" lvl="0" indent="0" algn="ctr" rtl="0">
                        <a:spcBef>
                          <a:spcPts val="0"/>
                        </a:spcBef>
                        <a:spcAft>
                          <a:spcPts val="0"/>
                        </a:spcAft>
                        <a:buNone/>
                      </a:pPr>
                      <a:r>
                        <a:rPr lang="es-CL" sz="1050" b="1" u="none" strike="noStrike" cap="none"/>
                        <a:t>FINANCIAMIENTO</a:t>
                      </a:r>
                      <a:endParaRPr sz="1050" b="1" u="none" strike="noStrike" cap="none"/>
                    </a:p>
                  </a:txBody>
                  <a:tcPr marL="91450" marR="9145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DAE5F1"/>
                    </a:solidFill>
                  </a:tcPr>
                </a:tc>
                <a:tc gridSpan="4">
                  <a:txBody>
                    <a:bodyPr/>
                    <a:lstStyle/>
                    <a:p>
                      <a:pPr marL="0" marR="0" lvl="0" indent="0" algn="ctr" rtl="0">
                        <a:spcBef>
                          <a:spcPts val="0"/>
                        </a:spcBef>
                        <a:spcAft>
                          <a:spcPts val="0"/>
                        </a:spcAft>
                        <a:buNone/>
                      </a:pPr>
                      <a:r>
                        <a:rPr lang="es-CL" sz="1000" b="1">
                          <a:solidFill>
                            <a:srgbClr val="000000"/>
                          </a:solidFill>
                        </a:rPr>
                        <a:t>Total </a:t>
                      </a:r>
                      <a:endParaRPr sz="1000" b="1">
                        <a:solidFill>
                          <a:srgbClr val="000000"/>
                        </a:solidFill>
                      </a:endParaRPr>
                    </a:p>
                  </a:txBody>
                  <a:tcPr marL="91450" marR="9145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B7CCE4"/>
                    </a:solidFill>
                  </a:tcPr>
                </a:tc>
                <a:tc hMerge="1">
                  <a:txBody>
                    <a:bodyPr/>
                    <a:lstStyle/>
                    <a:p>
                      <a:endParaRPr lang="es-CL"/>
                    </a:p>
                  </a:txBody>
                  <a:tcPr/>
                </a:tc>
                <a:tc hMerge="1">
                  <a:txBody>
                    <a:bodyPr/>
                    <a:lstStyle/>
                    <a:p>
                      <a:endParaRPr lang="es-CL"/>
                    </a:p>
                  </a:txBody>
                  <a:tcPr/>
                </a:tc>
                <a:tc hMerge="1">
                  <a:txBody>
                    <a:bodyPr/>
                    <a:lstStyle/>
                    <a:p>
                      <a:endParaRPr lang="es-CL"/>
                    </a:p>
                  </a:txBody>
                  <a:tcPr/>
                </a:tc>
                <a:tc gridSpan="4">
                  <a:txBody>
                    <a:bodyPr/>
                    <a:lstStyle/>
                    <a:p>
                      <a:pPr marL="0" marR="0" lvl="0" indent="0" algn="ctr" rtl="0">
                        <a:spcBef>
                          <a:spcPts val="0"/>
                        </a:spcBef>
                        <a:spcAft>
                          <a:spcPts val="0"/>
                        </a:spcAft>
                        <a:buNone/>
                      </a:pPr>
                      <a:r>
                        <a:rPr lang="es-CL" sz="1000" b="1">
                          <a:solidFill>
                            <a:srgbClr val="000000"/>
                          </a:solidFill>
                        </a:rPr>
                        <a:t>Monto Máximo por proyecto</a:t>
                      </a:r>
                      <a:endParaRPr>
                        <a:solidFill>
                          <a:srgbClr val="000000"/>
                        </a:solidFill>
                      </a:endParaRPr>
                    </a:p>
                  </a:txBody>
                  <a:tcPr marL="91450" marR="9145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B7CCE4"/>
                    </a:solidFill>
                  </a:tcPr>
                </a:tc>
                <a:tc hMerge="1">
                  <a:txBody>
                    <a:bodyPr/>
                    <a:lstStyle/>
                    <a:p>
                      <a:endParaRPr lang="es-CL"/>
                    </a:p>
                  </a:txBody>
                  <a:tcPr/>
                </a:tc>
                <a:tc hMerge="1">
                  <a:txBody>
                    <a:bodyPr/>
                    <a:lstStyle/>
                    <a:p>
                      <a:endParaRPr lang="es-CL"/>
                    </a:p>
                  </a:txBody>
                  <a:tcPr/>
                </a:tc>
                <a:tc hMerge="1">
                  <a:txBody>
                    <a:bodyPr/>
                    <a:lstStyle/>
                    <a:p>
                      <a:endParaRPr lang="es-CL"/>
                    </a:p>
                  </a:txBody>
                  <a:tcPr/>
                </a:tc>
                <a:tc gridSpan="3">
                  <a:txBody>
                    <a:bodyPr/>
                    <a:lstStyle/>
                    <a:p>
                      <a:pPr marL="0" marR="0" lvl="0" indent="0" algn="ctr" rtl="0">
                        <a:spcBef>
                          <a:spcPts val="0"/>
                        </a:spcBef>
                        <a:spcAft>
                          <a:spcPts val="0"/>
                        </a:spcAft>
                        <a:buNone/>
                      </a:pPr>
                      <a:r>
                        <a:rPr lang="es-CL" sz="1000" b="1">
                          <a:solidFill>
                            <a:srgbClr val="000000"/>
                          </a:solidFill>
                        </a:rPr>
                        <a:t>Cofinanciamiento</a:t>
                      </a:r>
                      <a:endParaRPr sz="1000" b="1">
                        <a:solidFill>
                          <a:srgbClr val="000000"/>
                        </a:solidFill>
                      </a:endParaRPr>
                    </a:p>
                    <a:p>
                      <a:pPr marL="0" marR="0" lvl="0" indent="0" algn="ctr" rtl="0">
                        <a:spcBef>
                          <a:spcPts val="0"/>
                        </a:spcBef>
                        <a:spcAft>
                          <a:spcPts val="0"/>
                        </a:spcAft>
                        <a:buNone/>
                      </a:pPr>
                      <a:r>
                        <a:rPr lang="es-CL" sz="1000" b="1">
                          <a:solidFill>
                            <a:srgbClr val="000000"/>
                          </a:solidFill>
                        </a:rPr>
                        <a:t>N/A</a:t>
                      </a:r>
                      <a:endParaRPr sz="1000" b="1">
                        <a:solidFill>
                          <a:srgbClr val="000000"/>
                        </a:solidFill>
                      </a:endParaRPr>
                    </a:p>
                  </a:txBody>
                  <a:tcPr marL="91450" marR="9145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B7CCE4"/>
                    </a:solidFill>
                  </a:tcPr>
                </a:tc>
                <a:tc hMerge="1">
                  <a:txBody>
                    <a:bodyPr/>
                    <a:lstStyle/>
                    <a:p>
                      <a:endParaRPr lang="es-CL"/>
                    </a:p>
                  </a:txBody>
                  <a:tcPr/>
                </a:tc>
                <a:tc hMerge="1">
                  <a:txBody>
                    <a:bodyPr/>
                    <a:lstStyle/>
                    <a:p>
                      <a:endParaRPr lang="es-CL"/>
                    </a:p>
                  </a:txBody>
                  <a:tcPr/>
                </a:tc>
              </a:tr>
              <a:tr h="553100">
                <a:tc>
                  <a:txBody>
                    <a:bodyPr/>
                    <a:lstStyle/>
                    <a:p>
                      <a:pPr marL="0" marR="0" lvl="0" indent="0" algn="ctr" rtl="0">
                        <a:spcBef>
                          <a:spcPts val="0"/>
                        </a:spcBef>
                        <a:spcAft>
                          <a:spcPts val="0"/>
                        </a:spcAft>
                        <a:buNone/>
                      </a:pPr>
                      <a:r>
                        <a:rPr lang="es-CL" sz="1050" b="1" u="none" strike="noStrike" cap="none"/>
                        <a:t>DURACIÓN DEL PROYECTO</a:t>
                      </a:r>
                      <a:endParaRPr sz="1050" b="1" u="none" strike="noStrike" cap="none"/>
                    </a:p>
                  </a:txBody>
                  <a:tcPr marL="91450" marR="9145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DAE5F1"/>
                    </a:solidFill>
                  </a:tcPr>
                </a:tc>
                <a:tc gridSpan="11">
                  <a:txBody>
                    <a:bodyPr/>
                    <a:lstStyle/>
                    <a:p>
                      <a:pPr marL="0" marR="0" lvl="0" indent="0" algn="ctr" rtl="0">
                        <a:spcBef>
                          <a:spcPts val="0"/>
                        </a:spcBef>
                        <a:spcAft>
                          <a:spcPts val="0"/>
                        </a:spcAft>
                        <a:buNone/>
                      </a:pPr>
                      <a:r>
                        <a:rPr lang="es-CL" sz="1000" b="1">
                          <a:solidFill>
                            <a:srgbClr val="000000"/>
                          </a:solidFill>
                        </a:rPr>
                        <a:t>Hasta 6 meses</a:t>
                      </a:r>
                      <a:endParaRPr sz="1050" u="none" strike="noStrike" cap="none">
                        <a:solidFill>
                          <a:srgbClr val="000000"/>
                        </a:solidFill>
                        <a:latin typeface="Calibri"/>
                        <a:ea typeface="Calibri"/>
                        <a:cs typeface="Calibri"/>
                        <a:sym typeface="Calibri"/>
                      </a:endParaRPr>
                    </a:p>
                  </a:txBody>
                  <a:tcPr marL="91450" marR="91450" marT="45725" marB="45725" anchor="ctr">
                    <a:lnL w="76200" cap="flat" cmpd="sng">
                      <a:solidFill>
                        <a:schemeClr val="lt1"/>
                      </a:solidFill>
                      <a:prstDash val="solid"/>
                      <a:round/>
                      <a:headEnd type="none" w="sm" len="sm"/>
                      <a:tailEnd type="none" w="sm" len="sm"/>
                    </a:lnL>
                    <a:lnR w="76200" cap="flat" cmpd="sng">
                      <a:solidFill>
                        <a:schemeClr val="lt1"/>
                      </a:solidFill>
                      <a:prstDash val="solid"/>
                      <a:round/>
                      <a:headEnd type="none" w="sm" len="sm"/>
                      <a:tailEnd type="none" w="sm" len="sm"/>
                    </a:lnR>
                    <a:lnT w="76200" cap="flat" cmpd="sng">
                      <a:solidFill>
                        <a:schemeClr val="lt1"/>
                      </a:solidFill>
                      <a:prstDash val="solid"/>
                      <a:round/>
                      <a:headEnd type="none" w="sm" len="sm"/>
                      <a:tailEnd type="none" w="sm" len="sm"/>
                    </a:lnT>
                    <a:lnB w="76200" cap="flat" cmpd="sng">
                      <a:solidFill>
                        <a:schemeClr val="lt1"/>
                      </a:solidFill>
                      <a:prstDash val="solid"/>
                      <a:round/>
                      <a:headEnd type="none" w="sm" len="sm"/>
                      <a:tailEnd type="none" w="sm" len="sm"/>
                    </a:lnB>
                    <a:solidFill>
                      <a:srgbClr val="B7CCE4"/>
                    </a:solidFill>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r>
            </a:tbl>
          </a:graphicData>
        </a:graphic>
      </p:graphicFrame>
      <p:sp>
        <p:nvSpPr>
          <p:cNvPr id="131" name="Google Shape;131;p3"/>
          <p:cNvSpPr txBox="1">
            <a:spLocks noGrp="1"/>
          </p:cNvSpPr>
          <p:nvPr>
            <p:ph type="sldNum" idx="12"/>
          </p:nvPr>
        </p:nvSpPr>
        <p:spPr>
          <a:xfrm>
            <a:off x="8388424" y="6545613"/>
            <a:ext cx="755576"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CL" sz="1050">
                <a:solidFill>
                  <a:srgbClr val="888888"/>
                </a:solidFill>
              </a:rPr>
              <a:t>8</a:t>
            </a:fld>
            <a:endParaRPr sz="1050">
              <a:solidFill>
                <a:srgbClr val="888888"/>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4"/>
          <p:cNvSpPr/>
          <p:nvPr/>
        </p:nvSpPr>
        <p:spPr>
          <a:xfrm>
            <a:off x="107504" y="105051"/>
            <a:ext cx="8928000" cy="334800"/>
          </a:xfrm>
          <a:prstGeom prst="rect">
            <a:avLst/>
          </a:prstGeom>
          <a:solidFill>
            <a:schemeClr val="accent1">
              <a:alpha val="89803"/>
            </a:schemeClr>
          </a:solidFill>
          <a:ln w="9525" cap="flat" cmpd="sng">
            <a:solidFill>
              <a:srgbClr val="A5A5A5">
                <a:alpha val="89803"/>
              </a:srgb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L" sz="1400" b="1">
                <a:solidFill>
                  <a:srgbClr val="FFFFFF"/>
                </a:solidFill>
                <a:latin typeface="Arial"/>
                <a:ea typeface="Arial"/>
                <a:cs typeface="Arial"/>
                <a:sym typeface="Arial"/>
              </a:rPr>
              <a:t>CRITERIOS DE EVALUACIÓN </a:t>
            </a:r>
            <a:endParaRPr/>
          </a:p>
        </p:txBody>
      </p:sp>
      <p:graphicFrame>
        <p:nvGraphicFramePr>
          <p:cNvPr id="138" name="Google Shape;138;p4"/>
          <p:cNvGraphicFramePr/>
          <p:nvPr/>
        </p:nvGraphicFramePr>
        <p:xfrm>
          <a:off x="77449" y="606996"/>
          <a:ext cx="8928000" cy="6114475"/>
        </p:xfrm>
        <a:graphic>
          <a:graphicData uri="http://schemas.openxmlformats.org/drawingml/2006/table">
            <a:tbl>
              <a:tblPr firstRow="1" bandRow="1">
                <a:noFill/>
                <a:tableStyleId>{B7837052-7EF2-43F9-959E-C869F92FADD6}</a:tableStyleId>
              </a:tblPr>
              <a:tblGrid>
                <a:gridCol w="1476175"/>
                <a:gridCol w="7451825"/>
              </a:tblGrid>
              <a:tr h="426575">
                <a:tc gridSpan="2">
                  <a:txBody>
                    <a:bodyPr/>
                    <a:lstStyle/>
                    <a:p>
                      <a:pPr marL="0" marR="0" lvl="0" indent="0" algn="ctr" rtl="0">
                        <a:spcBef>
                          <a:spcPts val="0"/>
                        </a:spcBef>
                        <a:spcAft>
                          <a:spcPts val="0"/>
                        </a:spcAft>
                        <a:buNone/>
                      </a:pPr>
                      <a:r>
                        <a:rPr lang="es-CL" sz="1200" u="none" strike="noStrike" cap="none"/>
                        <a:t>L</a:t>
                      </a:r>
                      <a:r>
                        <a:rPr lang="es-CL" sz="1200" u="none" strike="noStrike" cap="none">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4"/>
                            </a:ext>
                          </a:extLst>
                        </a:rPr>
                        <a:t>ÍNEA:</a:t>
                      </a:r>
                      <a:endParaRPr sz="1200" u="none" strike="noStrike" cap="none"/>
                    </a:p>
                  </a:txBody>
                  <a:tcPr marL="45725" marR="45725" marT="45725" marB="45725" anchor="ctr"/>
                </a:tc>
                <a:tc hMerge="1">
                  <a:txBody>
                    <a:bodyPr/>
                    <a:lstStyle/>
                    <a:p>
                      <a:endParaRPr lang="es-CL"/>
                    </a:p>
                  </a:txBody>
                  <a:tcPr/>
                </a:tc>
              </a:tr>
              <a:tr h="396750">
                <a:tc>
                  <a:txBody>
                    <a:bodyPr/>
                    <a:lstStyle/>
                    <a:p>
                      <a:pPr marL="0" marR="0" lvl="0" indent="0" algn="ctr" rtl="0">
                        <a:spcBef>
                          <a:spcPts val="0"/>
                        </a:spcBef>
                        <a:spcAft>
                          <a:spcPts val="0"/>
                        </a:spcAft>
                        <a:buNone/>
                      </a:pPr>
                      <a:r>
                        <a:rPr lang="es-CL" sz="1050" b="1" u="none" strike="noStrike" cap="none">
                          <a:solidFill>
                            <a:srgbClr val="000000"/>
                          </a:solidFill>
                        </a:rPr>
                        <a:t>CRITERIO</a:t>
                      </a:r>
                      <a:endParaRPr sz="1050" b="1" u="none" strike="noStrike" cap="none">
                        <a:solidFill>
                          <a:srgbClr val="000000"/>
                        </a:solidFill>
                      </a:endParaRPr>
                    </a:p>
                  </a:txBody>
                  <a:tcPr marL="45725" marR="45725" marT="45725" marB="45725" anchor="ctr">
                    <a:lnR w="38100" cap="flat" cmpd="sng">
                      <a:solidFill>
                        <a:schemeClr val="lt1"/>
                      </a:solidFill>
                      <a:prstDash val="solid"/>
                      <a:round/>
                      <a:headEnd type="none" w="sm" len="sm"/>
                      <a:tailEnd type="none" w="sm" len="sm"/>
                    </a:lnR>
                    <a:lnB w="38100" cap="flat" cmpd="sng">
                      <a:solidFill>
                        <a:schemeClr val="lt1"/>
                      </a:solidFill>
                      <a:prstDash val="solid"/>
                      <a:round/>
                      <a:headEnd type="none" w="sm" len="sm"/>
                      <a:tailEnd type="none" w="sm" len="sm"/>
                    </a:lnB>
                    <a:solidFill>
                      <a:srgbClr val="93B3D7"/>
                    </a:solidFill>
                  </a:tcPr>
                </a:tc>
                <a:tc>
                  <a:txBody>
                    <a:bodyPr/>
                    <a:lstStyle/>
                    <a:p>
                      <a:pPr marL="0" marR="0" lvl="0" indent="0" algn="ctr" rtl="0">
                        <a:spcBef>
                          <a:spcPts val="0"/>
                        </a:spcBef>
                        <a:spcAft>
                          <a:spcPts val="0"/>
                        </a:spcAft>
                        <a:buNone/>
                      </a:pPr>
                      <a:r>
                        <a:rPr lang="es-CL" sz="1050" b="1" u="none" strike="noStrike" cap="none">
                          <a:solidFill>
                            <a:srgbClr val="000000"/>
                          </a:solidFill>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5"/>
                            </a:ext>
                          </a:extLst>
                        </a:rPr>
                        <a:t>DEFINICIÓN</a:t>
                      </a:r>
                      <a:endParaRPr sz="1050" b="1" u="none" strike="noStrike" cap="none">
                        <a:solidFill>
                          <a:srgbClr val="000000"/>
                        </a:solidFill>
                      </a:endParaRPr>
                    </a:p>
                  </a:txBody>
                  <a:tcPr marL="45725" marR="45725" marT="45725" marB="45725" anchor="ctr">
                    <a:lnL w="38100" cap="flat" cmpd="sng">
                      <a:solidFill>
                        <a:schemeClr val="lt1"/>
                      </a:solidFill>
                      <a:prstDash val="solid"/>
                      <a:round/>
                      <a:headEnd type="none" w="sm" len="sm"/>
                      <a:tailEnd type="none" w="sm" len="sm"/>
                    </a:lnL>
                    <a:lnB w="38100" cap="flat" cmpd="sng">
                      <a:solidFill>
                        <a:schemeClr val="lt1"/>
                      </a:solidFill>
                      <a:prstDash val="solid"/>
                      <a:round/>
                      <a:headEnd type="none" w="sm" len="sm"/>
                      <a:tailEnd type="none" w="sm" len="sm"/>
                    </a:lnB>
                    <a:solidFill>
                      <a:srgbClr val="93B3D7"/>
                    </a:solidFill>
                  </a:tcPr>
                </a:tc>
              </a:tr>
              <a:tr h="1070475">
                <a:tc>
                  <a:txBody>
                    <a:bodyPr/>
                    <a:lstStyle/>
                    <a:p>
                      <a:pPr marL="0" marR="32385" lvl="0" indent="0" algn="ctr" rtl="0">
                        <a:lnSpc>
                          <a:spcPct val="115000"/>
                        </a:lnSpc>
                        <a:spcBef>
                          <a:spcPts val="0"/>
                        </a:spcBef>
                        <a:spcAft>
                          <a:spcPts val="0"/>
                        </a:spcAft>
                        <a:buNone/>
                      </a:pPr>
                      <a:r>
                        <a:rPr lang="es-CL" sz="1050" b="1">
                          <a:solidFill>
                            <a:srgbClr val="000000"/>
                          </a:solidFill>
                        </a:rPr>
                        <a:t>IMPACTO</a:t>
                      </a:r>
                      <a:endParaRPr sz="1050" b="1" u="none" strike="noStrike" cap="none">
                        <a:solidFill>
                          <a:srgbClr val="000000"/>
                        </a:solidFill>
                        <a:latin typeface="Calibri"/>
                        <a:ea typeface="Calibri"/>
                        <a:cs typeface="Calibri"/>
                        <a:sym typeface="Calibri"/>
                      </a:endParaRPr>
                    </a:p>
                  </a:txBody>
                  <a:tcPr marL="45725" marR="45725" marT="45725" marB="45725" anchor="ctr">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B7CCE4"/>
                    </a:solidFill>
                  </a:tcPr>
                </a:tc>
                <a:tc>
                  <a:txBody>
                    <a:bodyPr/>
                    <a:lstStyle/>
                    <a:p>
                      <a:pPr marL="0" lvl="0" indent="0" algn="l" rtl="0">
                        <a:spcBef>
                          <a:spcPts val="0"/>
                        </a:spcBef>
                        <a:spcAft>
                          <a:spcPts val="0"/>
                        </a:spcAft>
                        <a:buClr>
                          <a:schemeClr val="dk1"/>
                        </a:buClr>
                        <a:buSzPts val="1100"/>
                        <a:buFont typeface="Arial"/>
                        <a:buNone/>
                      </a:pPr>
                      <a:r>
                        <a:rPr lang="es-CL" sz="1000">
                          <a:latin typeface="Arial"/>
                          <a:ea typeface="Arial"/>
                          <a:cs typeface="Arial"/>
                          <a:sym typeface="Arial"/>
                        </a:rPr>
                        <a:t>Evalúa las propuestas desde el ámbito territorial y ciudadano, junto al alcance del plan de difusión presentado. Asimismo, evalúa el formato (digital-presencial, según corresponda) y lugares en que realizan y/o difundan las funciones junto con las alianzas y colaboraciones que se incluyan en las propuestas. De la misma manera, evalúa la relación entre las propuestas y los tipos de públicos a los que están dirigidas. En este punto se evalúa igualmente la capacidad de la postulación por fomentar la asociatividad entre los distintos agentes locales vinculados a las Artes Escénicas.</a:t>
                      </a:r>
                      <a:endParaRPr sz="1000">
                        <a:latin typeface="Arial"/>
                        <a:ea typeface="Arial"/>
                        <a:cs typeface="Arial"/>
                        <a:sym typeface="Arial"/>
                      </a:endParaRPr>
                    </a:p>
                    <a:p>
                      <a:pPr marL="0" lvl="0" indent="0" algn="l" rtl="0">
                        <a:spcBef>
                          <a:spcPts val="0"/>
                        </a:spcBef>
                        <a:spcAft>
                          <a:spcPts val="0"/>
                        </a:spcAft>
                        <a:buNone/>
                      </a:pPr>
                      <a:endParaRPr sz="1000">
                        <a:latin typeface="Arial"/>
                        <a:ea typeface="Arial"/>
                        <a:cs typeface="Arial"/>
                        <a:sym typeface="Arial"/>
                      </a:endParaRPr>
                    </a:p>
                  </a:txBody>
                  <a:tcPr marL="45725" marR="45725" marT="45725" marB="45725" anchor="ctr">
                    <a:lnL w="38100" cap="flat" cmpd="sng">
                      <a:solidFill>
                        <a:schemeClr val="lt1"/>
                      </a:solidFill>
                      <a:prstDash val="solid"/>
                      <a:round/>
                      <a:headEnd type="none" w="sm" len="sm"/>
                      <a:tailEnd type="none" w="sm" len="sm"/>
                    </a:lnL>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DAE5F1"/>
                    </a:solidFill>
                  </a:tcPr>
                </a:tc>
              </a:tr>
              <a:tr h="630575">
                <a:tc>
                  <a:txBody>
                    <a:bodyPr/>
                    <a:lstStyle/>
                    <a:p>
                      <a:pPr marL="0" marR="32385" lvl="0" indent="0" algn="ctr" rtl="0">
                        <a:lnSpc>
                          <a:spcPct val="115000"/>
                        </a:lnSpc>
                        <a:spcBef>
                          <a:spcPts val="0"/>
                        </a:spcBef>
                        <a:spcAft>
                          <a:spcPts val="0"/>
                        </a:spcAft>
                        <a:buNone/>
                      </a:pPr>
                      <a:r>
                        <a:rPr lang="es-CL" sz="1050" b="1">
                          <a:solidFill>
                            <a:srgbClr val="000000"/>
                          </a:solidFill>
                        </a:rPr>
                        <a:t>PRESUPUESTO</a:t>
                      </a:r>
                      <a:endParaRPr sz="1050" b="1" u="none" strike="noStrike" cap="none">
                        <a:solidFill>
                          <a:srgbClr val="000000"/>
                        </a:solidFill>
                        <a:latin typeface="Calibri"/>
                        <a:ea typeface="Calibri"/>
                        <a:cs typeface="Calibri"/>
                        <a:sym typeface="Calibri"/>
                      </a:endParaRPr>
                    </a:p>
                  </a:txBody>
                  <a:tcPr marL="45725" marR="45725" marT="45725" marB="45725" anchor="ctr">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B7CCE4"/>
                    </a:solidFill>
                  </a:tcPr>
                </a:tc>
                <a:tc>
                  <a:txBody>
                    <a:bodyPr/>
                    <a:lstStyle/>
                    <a:p>
                      <a:pPr marL="0" lvl="0" indent="0" algn="l" rtl="0">
                        <a:spcBef>
                          <a:spcPts val="0"/>
                        </a:spcBef>
                        <a:spcAft>
                          <a:spcPts val="0"/>
                        </a:spcAft>
                        <a:buClr>
                          <a:schemeClr val="dk1"/>
                        </a:buClr>
                        <a:buSzPts val="1100"/>
                        <a:buFont typeface="Arial"/>
                        <a:buNone/>
                      </a:pPr>
                      <a:r>
                        <a:rPr lang="es-CL" sz="1000">
                          <a:latin typeface="Arial"/>
                          <a:ea typeface="Arial"/>
                          <a:cs typeface="Arial"/>
                          <a:sym typeface="Arial"/>
                        </a:rPr>
                        <a:t>Evalúa la adecuación y pertinencia de la solicitud financiera para el desarrollo de la propuesta.</a:t>
                      </a:r>
                      <a:endParaRPr sz="1000">
                        <a:latin typeface="Arial"/>
                        <a:ea typeface="Arial"/>
                        <a:cs typeface="Arial"/>
                        <a:sym typeface="Arial"/>
                      </a:endParaRPr>
                    </a:p>
                    <a:p>
                      <a:pPr marL="0" lvl="0" indent="0" algn="l" rtl="0">
                        <a:spcBef>
                          <a:spcPts val="0"/>
                        </a:spcBef>
                        <a:spcAft>
                          <a:spcPts val="0"/>
                        </a:spcAft>
                        <a:buNone/>
                      </a:pPr>
                      <a:endParaRPr sz="1000">
                        <a:latin typeface="Arial"/>
                        <a:ea typeface="Arial"/>
                        <a:cs typeface="Arial"/>
                        <a:sym typeface="Arial"/>
                      </a:endParaRPr>
                    </a:p>
                  </a:txBody>
                  <a:tcPr marL="45725" marR="45725" marT="45725" marB="45725" anchor="ctr">
                    <a:lnL w="38100" cap="flat" cmpd="sng">
                      <a:solidFill>
                        <a:schemeClr val="lt1"/>
                      </a:solidFill>
                      <a:prstDash val="solid"/>
                      <a:round/>
                      <a:headEnd type="none" w="sm" len="sm"/>
                      <a:tailEnd type="none" w="sm" len="sm"/>
                    </a:lnL>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DAE5F1"/>
                    </a:solidFill>
                  </a:tcPr>
                </a:tc>
              </a:tr>
              <a:tr h="737000">
                <a:tc>
                  <a:txBody>
                    <a:bodyPr/>
                    <a:lstStyle/>
                    <a:p>
                      <a:pPr marL="0" marR="32385" lvl="0" indent="0" algn="ctr" rtl="0">
                        <a:lnSpc>
                          <a:spcPct val="115000"/>
                        </a:lnSpc>
                        <a:spcBef>
                          <a:spcPts val="0"/>
                        </a:spcBef>
                        <a:spcAft>
                          <a:spcPts val="0"/>
                        </a:spcAft>
                        <a:buNone/>
                      </a:pPr>
                      <a:r>
                        <a:rPr lang="es-CL" sz="1050" b="1">
                          <a:solidFill>
                            <a:srgbClr val="000000"/>
                          </a:solidFill>
                        </a:rPr>
                        <a:t>APORTE ARTÍSTICO</a:t>
                      </a:r>
                      <a:endParaRPr sz="1050" b="1" u="none" strike="noStrike" cap="none">
                        <a:solidFill>
                          <a:srgbClr val="000000"/>
                        </a:solidFill>
                        <a:latin typeface="Calibri"/>
                        <a:ea typeface="Calibri"/>
                        <a:cs typeface="Calibri"/>
                        <a:sym typeface="Calibri"/>
                      </a:endParaRPr>
                    </a:p>
                  </a:txBody>
                  <a:tcPr marL="45725" marR="45725" marT="45725" marB="45725" anchor="ctr">
                    <a:lnR w="38100" cap="flat" cmpd="sng">
                      <a:solidFill>
                        <a:schemeClr val="lt1"/>
                      </a:solidFill>
                      <a:prstDash val="solid"/>
                      <a:round/>
                      <a:headEnd type="none" w="sm" len="sm"/>
                      <a:tailEnd type="none" w="sm" len="sm"/>
                    </a:ln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B7CCE4"/>
                    </a:solidFill>
                  </a:tcPr>
                </a:tc>
                <a:tc>
                  <a:txBody>
                    <a:bodyPr/>
                    <a:lstStyle/>
                    <a:p>
                      <a:pPr marL="0" lvl="0" indent="0" algn="l" rtl="0">
                        <a:spcBef>
                          <a:spcPts val="0"/>
                        </a:spcBef>
                        <a:spcAft>
                          <a:spcPts val="0"/>
                        </a:spcAft>
                        <a:buClr>
                          <a:schemeClr val="dk1"/>
                        </a:buClr>
                        <a:buSzPts val="1100"/>
                        <a:buFont typeface="Arial"/>
                        <a:buNone/>
                      </a:pPr>
                      <a:r>
                        <a:rPr lang="es-CL" sz="1000">
                          <a:latin typeface="Arial"/>
                          <a:ea typeface="Arial"/>
                          <a:cs typeface="Arial"/>
                          <a:sym typeface="Arial"/>
                        </a:rPr>
                        <a:t>Evalúa los atributos de calidad de las obras propuestas, considerando la oferta de espectáculos de artes escénicas propuestos, la programación regional (artistas, compañías y agrupaciones) y las distintas disciplinas de las artes escénicas contempladas en la programación.</a:t>
                      </a:r>
                      <a:endParaRPr sz="1000">
                        <a:latin typeface="Arial"/>
                        <a:ea typeface="Arial"/>
                        <a:cs typeface="Arial"/>
                        <a:sym typeface="Arial"/>
                      </a:endParaRPr>
                    </a:p>
                    <a:p>
                      <a:pPr marL="0" lvl="0" indent="0" algn="l" rtl="0">
                        <a:spcBef>
                          <a:spcPts val="0"/>
                        </a:spcBef>
                        <a:spcAft>
                          <a:spcPts val="0"/>
                        </a:spcAft>
                        <a:buNone/>
                      </a:pPr>
                      <a:endParaRPr sz="1000">
                        <a:latin typeface="Arial"/>
                        <a:ea typeface="Arial"/>
                        <a:cs typeface="Arial"/>
                        <a:sym typeface="Arial"/>
                      </a:endParaRPr>
                    </a:p>
                  </a:txBody>
                  <a:tcPr marL="45725" marR="45725" marT="45725" marB="45725" anchor="ctr">
                    <a:lnL w="38100" cap="flat" cmpd="sng">
                      <a:solidFill>
                        <a:schemeClr val="lt1"/>
                      </a:solidFill>
                      <a:prstDash val="solid"/>
                      <a:round/>
                      <a:headEnd type="none" w="sm" len="sm"/>
                      <a:tailEnd type="none" w="sm" len="sm"/>
                    </a:lnL>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DAE5F1"/>
                    </a:solidFill>
                  </a:tcPr>
                </a:tc>
              </a:tr>
              <a:tr h="353750">
                <a:tc gridSpan="2">
                  <a:txBody>
                    <a:bodyPr/>
                    <a:lstStyle/>
                    <a:p>
                      <a:pPr marL="0" marR="32385" lvl="0" indent="0" algn="ctr" rtl="0">
                        <a:lnSpc>
                          <a:spcPct val="115000"/>
                        </a:lnSpc>
                        <a:spcBef>
                          <a:spcPts val="0"/>
                        </a:spcBef>
                        <a:spcAft>
                          <a:spcPts val="0"/>
                        </a:spcAft>
                        <a:buNone/>
                      </a:pPr>
                      <a:r>
                        <a:rPr lang="es-CL" sz="1050" b="1">
                          <a:solidFill>
                            <a:srgbClr val="000000"/>
                          </a:solidFill>
                        </a:rPr>
                        <a:t>EVALUACIÓN Y SELECCIÓN REGIONAL</a:t>
                      </a:r>
                      <a:endParaRPr sz="1050" b="1">
                        <a:solidFill>
                          <a:srgbClr val="000000"/>
                        </a:solidFill>
                      </a:endParaRPr>
                    </a:p>
                  </a:txBody>
                  <a:tcPr marL="45725" marR="45725" marT="45725" marB="45725" anchor="ct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B7CCE4"/>
                    </a:solidFill>
                  </a:tcPr>
                </a:tc>
                <a:tc hMerge="1">
                  <a:txBody>
                    <a:bodyPr/>
                    <a:lstStyle/>
                    <a:p>
                      <a:endParaRPr lang="es-CL"/>
                    </a:p>
                  </a:txBody>
                  <a:tcPr/>
                </a:tc>
              </a:tr>
              <a:tr h="2499350">
                <a:tc gridSpan="2">
                  <a:txBody>
                    <a:bodyPr/>
                    <a:lstStyle/>
                    <a:p>
                      <a:pPr marL="0" lvl="0" indent="0" algn="l" rtl="0">
                        <a:lnSpc>
                          <a:spcPct val="150000"/>
                        </a:lnSpc>
                        <a:spcBef>
                          <a:spcPts val="0"/>
                        </a:spcBef>
                        <a:spcAft>
                          <a:spcPts val="0"/>
                        </a:spcAft>
                        <a:buNone/>
                      </a:pPr>
                      <a:r>
                        <a:rPr lang="es-CL" sz="1000" b="1">
                          <a:solidFill>
                            <a:srgbClr val="000000"/>
                          </a:solidFill>
                          <a:latin typeface="Arial"/>
                          <a:ea typeface="Arial"/>
                          <a:cs typeface="Arial"/>
                          <a:sym typeface="Arial"/>
                        </a:rPr>
                        <a:t>El proceso de evaluación será llevado a cabo en cada región por una Comisión de Especialistas integrada por:</a:t>
                      </a:r>
                      <a:endParaRPr sz="1000" b="1">
                        <a:solidFill>
                          <a:srgbClr val="000000"/>
                        </a:solidFill>
                        <a:latin typeface="Arial"/>
                        <a:ea typeface="Arial"/>
                        <a:cs typeface="Arial"/>
                        <a:sym typeface="Arial"/>
                      </a:endParaRPr>
                    </a:p>
                    <a:p>
                      <a:pPr marL="0" lvl="0" indent="0" algn="l" rtl="0">
                        <a:lnSpc>
                          <a:spcPct val="150000"/>
                        </a:lnSpc>
                        <a:spcBef>
                          <a:spcPts val="0"/>
                        </a:spcBef>
                        <a:spcAft>
                          <a:spcPts val="0"/>
                        </a:spcAft>
                        <a:buClr>
                          <a:schemeClr val="dk1"/>
                        </a:buClr>
                        <a:buSzPts val="1100"/>
                        <a:buFont typeface="Arial"/>
                        <a:buNone/>
                      </a:pPr>
                      <a:endParaRPr sz="1000" b="1">
                        <a:solidFill>
                          <a:srgbClr val="000000"/>
                        </a:solidFill>
                        <a:latin typeface="Arial"/>
                        <a:ea typeface="Arial"/>
                        <a:cs typeface="Arial"/>
                        <a:sym typeface="Arial"/>
                      </a:endParaRPr>
                    </a:p>
                    <a:p>
                      <a:pPr marL="0" lvl="0" indent="0" algn="l" rtl="0">
                        <a:lnSpc>
                          <a:spcPct val="150000"/>
                        </a:lnSpc>
                        <a:spcBef>
                          <a:spcPts val="0"/>
                        </a:spcBef>
                        <a:spcAft>
                          <a:spcPts val="0"/>
                        </a:spcAft>
                        <a:buClr>
                          <a:schemeClr val="dk1"/>
                        </a:buClr>
                        <a:buSzPts val="1100"/>
                        <a:buFont typeface="Arial"/>
                        <a:buNone/>
                      </a:pPr>
                      <a:r>
                        <a:rPr lang="es-CL" sz="1000" b="1">
                          <a:solidFill>
                            <a:srgbClr val="000000"/>
                          </a:solidFill>
                          <a:latin typeface="Arial"/>
                          <a:ea typeface="Arial"/>
                          <a:cs typeface="Arial"/>
                          <a:sym typeface="Arial"/>
                        </a:rPr>
                        <a:t>- El(la) Seremi de la región en que se lleve a cabo el proyecto o el funcionario(a) que dicha autoridad</a:t>
                      </a:r>
                      <a:endParaRPr sz="1000" b="1">
                        <a:solidFill>
                          <a:srgbClr val="000000"/>
                        </a:solidFill>
                        <a:latin typeface="Arial"/>
                        <a:ea typeface="Arial"/>
                        <a:cs typeface="Arial"/>
                        <a:sym typeface="Arial"/>
                      </a:endParaRPr>
                    </a:p>
                    <a:p>
                      <a:pPr marL="0" lvl="0" indent="0" algn="l" rtl="0">
                        <a:lnSpc>
                          <a:spcPct val="150000"/>
                        </a:lnSpc>
                        <a:spcBef>
                          <a:spcPts val="0"/>
                        </a:spcBef>
                        <a:spcAft>
                          <a:spcPts val="0"/>
                        </a:spcAft>
                        <a:buClr>
                          <a:schemeClr val="dk1"/>
                        </a:buClr>
                        <a:buSzPts val="1100"/>
                        <a:buFont typeface="Arial"/>
                        <a:buNone/>
                      </a:pPr>
                      <a:r>
                        <a:rPr lang="es-CL" sz="1000" b="1">
                          <a:solidFill>
                            <a:srgbClr val="000000"/>
                          </a:solidFill>
                          <a:latin typeface="Arial"/>
                          <a:ea typeface="Arial"/>
                          <a:cs typeface="Arial"/>
                          <a:sym typeface="Arial"/>
                        </a:rPr>
                        <a:t>designe en su representación.</a:t>
                      </a:r>
                      <a:endParaRPr sz="1000" b="1">
                        <a:solidFill>
                          <a:srgbClr val="000000"/>
                        </a:solidFill>
                        <a:latin typeface="Arial"/>
                        <a:ea typeface="Arial"/>
                        <a:cs typeface="Arial"/>
                        <a:sym typeface="Arial"/>
                      </a:endParaRPr>
                    </a:p>
                    <a:p>
                      <a:pPr marL="0" lvl="0" indent="0" algn="l" rtl="0">
                        <a:lnSpc>
                          <a:spcPct val="150000"/>
                        </a:lnSpc>
                        <a:spcBef>
                          <a:spcPts val="0"/>
                        </a:spcBef>
                        <a:spcAft>
                          <a:spcPts val="0"/>
                        </a:spcAft>
                        <a:buClr>
                          <a:schemeClr val="dk1"/>
                        </a:buClr>
                        <a:buSzPts val="1100"/>
                        <a:buFont typeface="Arial"/>
                        <a:buNone/>
                      </a:pPr>
                      <a:r>
                        <a:rPr lang="es-CL" sz="1000" b="1">
                          <a:solidFill>
                            <a:srgbClr val="000000"/>
                          </a:solidFill>
                          <a:latin typeface="Arial"/>
                          <a:ea typeface="Arial"/>
                          <a:cs typeface="Arial"/>
                          <a:sym typeface="Arial"/>
                        </a:rPr>
                        <a:t>- Un(a) funcionario(a) designado(a) por el(la) SEREMI cuyas labores se relacionen con acciones</a:t>
                      </a:r>
                      <a:endParaRPr sz="1000" b="1">
                        <a:solidFill>
                          <a:srgbClr val="000000"/>
                        </a:solidFill>
                        <a:latin typeface="Arial"/>
                        <a:ea typeface="Arial"/>
                        <a:cs typeface="Arial"/>
                        <a:sym typeface="Arial"/>
                      </a:endParaRPr>
                    </a:p>
                    <a:p>
                      <a:pPr marL="0" lvl="0" indent="0" algn="l" rtl="0">
                        <a:lnSpc>
                          <a:spcPct val="150000"/>
                        </a:lnSpc>
                        <a:spcBef>
                          <a:spcPts val="0"/>
                        </a:spcBef>
                        <a:spcAft>
                          <a:spcPts val="0"/>
                        </a:spcAft>
                        <a:buClr>
                          <a:schemeClr val="dk1"/>
                        </a:buClr>
                        <a:buSzPts val="1100"/>
                        <a:buFont typeface="Arial"/>
                        <a:buNone/>
                      </a:pPr>
                      <a:r>
                        <a:rPr lang="es-CL" sz="1000" b="1">
                          <a:solidFill>
                            <a:srgbClr val="000000"/>
                          </a:solidFill>
                          <a:latin typeface="Arial"/>
                          <a:ea typeface="Arial"/>
                          <a:cs typeface="Arial"/>
                          <a:sym typeface="Arial"/>
                        </a:rPr>
                        <a:t>programáticas relacionadas a nivel regional con el Departamento de Ciudadanía Cultural.</a:t>
                      </a:r>
                      <a:endParaRPr sz="1000" b="1">
                        <a:solidFill>
                          <a:srgbClr val="000000"/>
                        </a:solidFill>
                        <a:latin typeface="Arial"/>
                        <a:ea typeface="Arial"/>
                        <a:cs typeface="Arial"/>
                        <a:sym typeface="Arial"/>
                      </a:endParaRPr>
                    </a:p>
                    <a:p>
                      <a:pPr marL="0" lvl="0" indent="0" algn="l" rtl="0">
                        <a:lnSpc>
                          <a:spcPct val="150000"/>
                        </a:lnSpc>
                        <a:spcBef>
                          <a:spcPts val="0"/>
                        </a:spcBef>
                        <a:spcAft>
                          <a:spcPts val="0"/>
                        </a:spcAft>
                        <a:buNone/>
                      </a:pPr>
                      <a:r>
                        <a:rPr lang="es-CL" sz="1000" b="1">
                          <a:solidFill>
                            <a:srgbClr val="000000"/>
                          </a:solidFill>
                          <a:latin typeface="Arial"/>
                          <a:ea typeface="Arial"/>
                          <a:cs typeface="Arial"/>
                          <a:sym typeface="Arial"/>
                        </a:rPr>
                        <a:t>- Un(a) funcionario(a) designado(a) por el(la) SEREMI cuyas labores se relacionen con acciones programáticas relacionadas a nivel regional con el Departamento de Fomento de la Cultura y las Artes.</a:t>
                      </a:r>
                      <a:endParaRPr sz="1000" b="1">
                        <a:solidFill>
                          <a:srgbClr val="000000"/>
                        </a:solidFill>
                        <a:latin typeface="Arial"/>
                        <a:ea typeface="Arial"/>
                        <a:cs typeface="Arial"/>
                        <a:sym typeface="Arial"/>
                      </a:endParaRPr>
                    </a:p>
                    <a:p>
                      <a:pPr marL="0" lvl="0" indent="0" algn="l" rtl="0">
                        <a:lnSpc>
                          <a:spcPct val="150000"/>
                        </a:lnSpc>
                        <a:spcBef>
                          <a:spcPts val="0"/>
                        </a:spcBef>
                        <a:spcAft>
                          <a:spcPts val="0"/>
                        </a:spcAft>
                        <a:buNone/>
                      </a:pPr>
                      <a:r>
                        <a:rPr lang="es-CL" sz="1000" b="1">
                          <a:solidFill>
                            <a:srgbClr val="000000"/>
                          </a:solidFill>
                          <a:latin typeface="Arial"/>
                          <a:ea typeface="Arial"/>
                          <a:cs typeface="Arial"/>
                          <a:sym typeface="Arial"/>
                        </a:rPr>
                        <a:t>- Un funcionario(a) designado(a) por la jefatura del Departamento de Fomento de la Cultura y las Artes cuyas funciones se relacionen con el ámbito de las artes escénicas.</a:t>
                      </a:r>
                      <a:endParaRPr sz="1000" b="1">
                        <a:solidFill>
                          <a:srgbClr val="000000"/>
                        </a:solidFill>
                        <a:latin typeface="Arial"/>
                        <a:ea typeface="Arial"/>
                        <a:cs typeface="Arial"/>
                        <a:sym typeface="Arial"/>
                      </a:endParaRPr>
                    </a:p>
                  </a:txBody>
                  <a:tcPr marL="45725" marR="45725" marT="45725" marB="45725" anchor="ctr">
                    <a:lnT w="38100" cap="flat" cmpd="sng">
                      <a:solidFill>
                        <a:schemeClr val="lt1"/>
                      </a:solidFill>
                      <a:prstDash val="solid"/>
                      <a:round/>
                      <a:headEnd type="none" w="sm" len="sm"/>
                      <a:tailEnd type="none" w="sm" len="sm"/>
                    </a:lnT>
                    <a:lnB w="38100" cap="flat" cmpd="sng">
                      <a:solidFill>
                        <a:schemeClr val="lt1"/>
                      </a:solidFill>
                      <a:prstDash val="solid"/>
                      <a:round/>
                      <a:headEnd type="none" w="sm" len="sm"/>
                      <a:tailEnd type="none" w="sm" len="sm"/>
                    </a:lnB>
                    <a:solidFill>
                      <a:srgbClr val="B7CCE4"/>
                    </a:solidFill>
                  </a:tcPr>
                </a:tc>
                <a:tc hMerge="1">
                  <a:txBody>
                    <a:bodyPr/>
                    <a:lstStyle/>
                    <a:p>
                      <a:endParaRPr lang="es-CL"/>
                    </a:p>
                  </a:txBody>
                  <a:tcPr/>
                </a:tc>
              </a:tr>
            </a:tbl>
          </a:graphicData>
        </a:graphic>
      </p:graphicFrame>
      <p:sp>
        <p:nvSpPr>
          <p:cNvPr id="139" name="Google Shape;139;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CL"/>
              <a:t>9</a:t>
            </a:fld>
            <a:endParaRPr/>
          </a:p>
        </p:txBody>
      </p:sp>
    </p:spTree>
  </p:cSld>
  <p:clrMapOvr>
    <a:masterClrMapping/>
  </p:clrMapOvr>
</p:sld>
</file>

<file path=ppt/theme/theme1.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TotalTime>
  <Words>2056</Words>
  <Application>Microsoft Office PowerPoint</Application>
  <PresentationFormat>Presentación en pantalla (4:3)</PresentationFormat>
  <Paragraphs>264</Paragraphs>
  <Slides>13</Slides>
  <Notes>12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13</vt:i4>
      </vt:variant>
    </vt:vector>
  </HeadingPairs>
  <TitlesOfParts>
    <vt:vector size="17" baseType="lpstr">
      <vt:lpstr>Arial</vt:lpstr>
      <vt:lpstr>Calibri</vt:lpstr>
      <vt:lpstr>Verdana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Usuario</dc:creator>
  <cp:lastModifiedBy>Diego Roberto Andrés Navarrete Gajardo</cp:lastModifiedBy>
  <cp:revision>4</cp:revision>
  <dcterms:created xsi:type="dcterms:W3CDTF">2011-04-14T19:09:32Z</dcterms:created>
  <dcterms:modified xsi:type="dcterms:W3CDTF">2020-08-27T14:47:18Z</dcterms:modified>
</cp:coreProperties>
</file>