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93" r:id="rId6"/>
    <p:sldId id="295" r:id="rId7"/>
    <p:sldId id="296" r:id="rId8"/>
    <p:sldId id="297" r:id="rId9"/>
    <p:sldId id="298" r:id="rId10"/>
    <p:sldId id="299" r:id="rId11"/>
    <p:sldId id="300" r:id="rId12"/>
  </p:sldIdLst>
  <p:sldSz cx="12188825" cy="6858000"/>
  <p:notesSz cx="6858000" cy="9144000"/>
  <p:defaultTextStyle>
    <a:defPPr>
      <a:defRPr lang="es-ES"/>
    </a:defPPr>
    <a:lvl1pPr marL="0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rlos Jimenez" initials="J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AD0F2-88DE-4934-8CE0-B442681FA3FA}" v="443" dt="2020-09-11T15:37:11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8" autoAdjust="0"/>
    <p:restoredTop sz="78562"/>
  </p:normalViewPr>
  <p:slideViewPr>
    <p:cSldViewPr snapToObjects="1">
      <p:cViewPr varScale="1">
        <p:scale>
          <a:sx n="53" d="100"/>
          <a:sy n="53" d="100"/>
        </p:scale>
        <p:origin x="1638" y="6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7E33C-6C9E-4341-B438-B3D5A4680E78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47520-7E81-D74F-98BC-90BAD165B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39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90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3" y="2130427"/>
            <a:ext cx="10360501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94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9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83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03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4" y="4406903"/>
            <a:ext cx="10360501" cy="1362074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4" y="2906714"/>
            <a:ext cx="10360501" cy="150018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7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95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42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9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3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85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32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80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11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15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4"/>
            <a:ext cx="5385514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751" indent="0">
              <a:buNone/>
              <a:defRPr sz="2700" b="1"/>
            </a:lvl2pPr>
            <a:lvl3pPr marL="1229502" indent="0">
              <a:buNone/>
              <a:defRPr sz="2400" b="1"/>
            </a:lvl3pPr>
            <a:lvl4pPr marL="1844253" indent="0">
              <a:buNone/>
              <a:defRPr sz="2200" b="1"/>
            </a:lvl4pPr>
            <a:lvl5pPr marL="2459004" indent="0">
              <a:buNone/>
              <a:defRPr sz="2200" b="1"/>
            </a:lvl5pPr>
            <a:lvl6pPr marL="3073756" indent="0">
              <a:buNone/>
              <a:defRPr sz="2200" b="1"/>
            </a:lvl6pPr>
            <a:lvl7pPr marL="3688507" indent="0">
              <a:buNone/>
              <a:defRPr sz="2200" b="1"/>
            </a:lvl7pPr>
            <a:lvl8pPr marL="4303258" indent="0">
              <a:buNone/>
              <a:defRPr sz="2200" b="1"/>
            </a:lvl8pPr>
            <a:lvl9pPr marL="4918009" indent="0">
              <a:buNone/>
              <a:defRPr sz="2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6" y="1535114"/>
            <a:ext cx="5387630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751" indent="0">
              <a:buNone/>
              <a:defRPr sz="2700" b="1"/>
            </a:lvl2pPr>
            <a:lvl3pPr marL="1229502" indent="0">
              <a:buNone/>
              <a:defRPr sz="2400" b="1"/>
            </a:lvl3pPr>
            <a:lvl4pPr marL="1844253" indent="0">
              <a:buNone/>
              <a:defRPr sz="2200" b="1"/>
            </a:lvl4pPr>
            <a:lvl5pPr marL="2459004" indent="0">
              <a:buNone/>
              <a:defRPr sz="2200" b="1"/>
            </a:lvl5pPr>
            <a:lvl6pPr marL="3073756" indent="0">
              <a:buNone/>
              <a:defRPr sz="2200" b="1"/>
            </a:lvl6pPr>
            <a:lvl7pPr marL="3688507" indent="0">
              <a:buNone/>
              <a:defRPr sz="2200" b="1"/>
            </a:lvl7pPr>
            <a:lvl8pPr marL="4303258" indent="0">
              <a:buNone/>
              <a:defRPr sz="2200" b="1"/>
            </a:lvl8pPr>
            <a:lvl9pPr marL="4918009" indent="0">
              <a:buNone/>
              <a:defRPr sz="2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8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14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54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4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4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4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751" indent="0">
              <a:buNone/>
              <a:defRPr sz="1600"/>
            </a:lvl2pPr>
            <a:lvl3pPr marL="1229502" indent="0">
              <a:buNone/>
              <a:defRPr sz="1300"/>
            </a:lvl3pPr>
            <a:lvl4pPr marL="1844253" indent="0">
              <a:buNone/>
              <a:defRPr sz="1200"/>
            </a:lvl4pPr>
            <a:lvl5pPr marL="2459004" indent="0">
              <a:buNone/>
              <a:defRPr sz="1200"/>
            </a:lvl5pPr>
            <a:lvl6pPr marL="3073756" indent="0">
              <a:buNone/>
              <a:defRPr sz="1200"/>
            </a:lvl6pPr>
            <a:lvl7pPr marL="3688507" indent="0">
              <a:buNone/>
              <a:defRPr sz="1200"/>
            </a:lvl7pPr>
            <a:lvl8pPr marL="4303258" indent="0">
              <a:buNone/>
              <a:defRPr sz="1200"/>
            </a:lvl8pPr>
            <a:lvl9pPr marL="4918009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06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6" y="4800600"/>
            <a:ext cx="7313295" cy="5667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751" indent="0">
              <a:buNone/>
              <a:defRPr sz="3800"/>
            </a:lvl2pPr>
            <a:lvl3pPr marL="1229502" indent="0">
              <a:buNone/>
              <a:defRPr sz="3200"/>
            </a:lvl3pPr>
            <a:lvl4pPr marL="1844253" indent="0">
              <a:buNone/>
              <a:defRPr sz="2700"/>
            </a:lvl4pPr>
            <a:lvl5pPr marL="2459004" indent="0">
              <a:buNone/>
              <a:defRPr sz="2700"/>
            </a:lvl5pPr>
            <a:lvl6pPr marL="3073756" indent="0">
              <a:buNone/>
              <a:defRPr sz="2700"/>
            </a:lvl6pPr>
            <a:lvl7pPr marL="3688507" indent="0">
              <a:buNone/>
              <a:defRPr sz="2700"/>
            </a:lvl7pPr>
            <a:lvl8pPr marL="4303258" indent="0">
              <a:buNone/>
              <a:defRPr sz="2700"/>
            </a:lvl8pPr>
            <a:lvl9pPr marL="4918009" indent="0">
              <a:buNone/>
              <a:defRPr sz="2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6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751" indent="0">
              <a:buNone/>
              <a:defRPr sz="1600"/>
            </a:lvl2pPr>
            <a:lvl3pPr marL="1229502" indent="0">
              <a:buNone/>
              <a:defRPr sz="1300"/>
            </a:lvl3pPr>
            <a:lvl4pPr marL="1844253" indent="0">
              <a:buNone/>
              <a:defRPr sz="1200"/>
            </a:lvl4pPr>
            <a:lvl5pPr marL="2459004" indent="0">
              <a:buNone/>
              <a:defRPr sz="1200"/>
            </a:lvl5pPr>
            <a:lvl6pPr marL="3073756" indent="0">
              <a:buNone/>
              <a:defRPr sz="1200"/>
            </a:lvl6pPr>
            <a:lvl7pPr marL="3688507" indent="0">
              <a:buNone/>
              <a:defRPr sz="1200"/>
            </a:lvl7pPr>
            <a:lvl8pPr marL="4303258" indent="0">
              <a:buNone/>
              <a:defRPr sz="1200"/>
            </a:lvl8pPr>
            <a:lvl9pPr marL="4918009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05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22950" tIns="61475" rIns="122950" bIns="6147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3"/>
          </a:xfrm>
          <a:prstGeom prst="rect">
            <a:avLst/>
          </a:prstGeom>
        </p:spPr>
        <p:txBody>
          <a:bodyPr vert="horz" lIns="122950" tIns="61475" rIns="122950" bIns="6147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DE2A-52CF-B048-89B3-A4767B09122D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516" y="6356351"/>
            <a:ext cx="3859795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5326" y="6356351"/>
            <a:ext cx="2844059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43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475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614751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614751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61475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61475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614751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ac.cultura.gob.cl/formulariosia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ndosdecultura.cl/ayuda/atencion/oficinas-regional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ndosdecultura.c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stulacion.fondosdecultura.cl/" TargetMode="External"/><Relationship Id="rId5" Type="http://schemas.openxmlformats.org/officeDocument/2006/relationships/hyperlink" Target="http://perfil.fondosdecultura.cl/" TargetMode="External"/><Relationship Id="rId4" Type="http://schemas.openxmlformats.org/officeDocument/2006/relationships/hyperlink" Target="http://clave.fondosdecultura.c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2" name="Imagen 1" descr="masc-cor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1029422" y="1891029"/>
            <a:ext cx="8337219" cy="5539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sz="3000" b="1">
                <a:solidFill>
                  <a:srgbClr val="FFFFFF"/>
                </a:solidFill>
                <a:latin typeface="Calibri"/>
                <a:cs typeface="Calibri"/>
              </a:rPr>
              <a:t>Capacitación Fondos de Cultura Convocatoria 2021</a:t>
            </a:r>
            <a:endParaRPr lang="es-ES" sz="3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07000" y="4006140"/>
            <a:ext cx="65014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>
                <a:solidFill>
                  <a:srgbClr val="FFFFFF"/>
                </a:solidFill>
                <a:latin typeface="Calibri"/>
                <a:cs typeface="Calibri"/>
              </a:rPr>
              <a:t>Subsecretaría de las Culturas y las Artes</a:t>
            </a:r>
          </a:p>
          <a:p>
            <a:pPr algn="r"/>
            <a:r>
              <a:rPr lang="es-ES" sz="1600">
                <a:solidFill>
                  <a:srgbClr val="FFFFFF"/>
                </a:solidFill>
                <a:latin typeface="Calibri"/>
                <a:cs typeface="Calibri"/>
              </a:rPr>
              <a:t>Sección de Tecnologías de Información y Comunicaciones</a:t>
            </a:r>
          </a:p>
          <a:p>
            <a:pPr algn="r"/>
            <a:r>
              <a:rPr lang="es-ES" sz="1600">
                <a:solidFill>
                  <a:srgbClr val="FFFFFF"/>
                </a:solidFill>
                <a:latin typeface="Calibri"/>
                <a:cs typeface="Calibri"/>
              </a:rPr>
              <a:t>Septiembre, 2020</a:t>
            </a:r>
          </a:p>
          <a:p>
            <a:pPr algn="r"/>
            <a:endParaRPr lang="es-E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642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sc-cor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228600" y="251205"/>
            <a:ext cx="325595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Capacitación Fondos Cultura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8600" y="908720"/>
            <a:ext cx="356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Canales de Atención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EE183DE-1100-CA49-B2FB-3E9633A16051}"/>
              </a:ext>
            </a:extLst>
          </p:cNvPr>
          <p:cNvSpPr txBox="1"/>
          <p:nvPr/>
        </p:nvSpPr>
        <p:spPr>
          <a:xfrm>
            <a:off x="820111" y="1566235"/>
            <a:ext cx="98828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b="1" dirty="0"/>
              <a:t>Sistema de información y atención ciudadana</a:t>
            </a:r>
            <a:endParaRPr lang="es-CL" sz="2000" dirty="0"/>
          </a:p>
          <a:p>
            <a:r>
              <a:rPr lang="es-CL" sz="2000" dirty="0"/>
              <a:t>	Contáctanos a través del Formulario de Atención Ciudadana: 		</a:t>
            </a:r>
            <a:r>
              <a:rPr lang="es-CL" sz="2000" dirty="0">
                <a:hlinkClick r:id="rId3"/>
              </a:rPr>
              <a:t>https://siac.cultura.gob.cl/formulariosiac</a:t>
            </a:r>
            <a:endParaRPr lang="es-CL" sz="2000" dirty="0"/>
          </a:p>
          <a:p>
            <a:r>
              <a:rPr lang="es-CL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b="1" dirty="0"/>
              <a:t>Oficinas Regionales</a:t>
            </a:r>
            <a:endParaRPr lang="es-CL" sz="2000" dirty="0"/>
          </a:p>
          <a:p>
            <a:r>
              <a:rPr lang="es-CL" sz="2000" dirty="0"/>
              <a:t>Puedes dirigirte a las oficinas regionales ubicadas a lo largo del país.   </a:t>
            </a:r>
            <a:r>
              <a:rPr lang="es-CL" sz="2000" dirty="0">
                <a:hlinkClick r:id="rId4"/>
              </a:rPr>
              <a:t>http://www.fondosdecultura.cl/ayuda/atencion/oficinas-regionales/</a:t>
            </a:r>
            <a:endParaRPr lang="es-CL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6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sc-cor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228600" y="251205"/>
            <a:ext cx="325595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Capacitación Fondos Cultura </a:t>
            </a:r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8A6FEA87-8484-A848-A93F-398821B49BEE}"/>
              </a:ext>
            </a:extLst>
          </p:cNvPr>
          <p:cNvSpPr txBox="1"/>
          <p:nvPr/>
        </p:nvSpPr>
        <p:spPr>
          <a:xfrm>
            <a:off x="228600" y="908720"/>
            <a:ext cx="356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Plataformas de Fondos Cultura 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FE5C0BCB-F86A-9844-8A56-B71E06A32E47}"/>
              </a:ext>
            </a:extLst>
          </p:cNvPr>
          <p:cNvSpPr/>
          <p:nvPr/>
        </p:nvSpPr>
        <p:spPr>
          <a:xfrm>
            <a:off x="765820" y="1844824"/>
            <a:ext cx="109934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Portal Comunicacional   </a:t>
            </a:r>
            <a:r>
              <a:rPr lang="es-CL" sz="2000" dirty="0">
                <a:hlinkClick r:id="rId3"/>
              </a:rPr>
              <a:t>http://fondosdecultura.cl/</a:t>
            </a: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Cuenta Cultura: </a:t>
            </a:r>
            <a:r>
              <a:rPr lang="es-CL" sz="2000" dirty="0">
                <a:hlinkClick r:id="rId4"/>
              </a:rPr>
              <a:t>http://clave.fondosdecultura.cl</a:t>
            </a: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Perfil Cultura: </a:t>
            </a:r>
            <a:r>
              <a:rPr lang="es-CL" sz="2000" dirty="0">
                <a:hlinkClick r:id="rId5"/>
              </a:rPr>
              <a:t>http://perfil.fondosdecultura.cl/</a:t>
            </a: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Postulaciones: </a:t>
            </a:r>
            <a:r>
              <a:rPr lang="es-CL" sz="2000" dirty="0">
                <a:hlinkClick r:id="rId6"/>
              </a:rPr>
              <a:t>http://postulacion.fondosdecultura.cl/</a:t>
            </a: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212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sc-cor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228600" y="251205"/>
            <a:ext cx="325595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Capacitación Fondos Cultura </a:t>
            </a:r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8A6FEA87-8484-A848-A93F-398821B49BEE}"/>
              </a:ext>
            </a:extLst>
          </p:cNvPr>
          <p:cNvSpPr txBox="1"/>
          <p:nvPr/>
        </p:nvSpPr>
        <p:spPr>
          <a:xfrm>
            <a:off x="228600" y="908720"/>
            <a:ext cx="356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Portal Comunicacional 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6BD110-F723-45FD-B8C4-7870FA5D2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132" y="1308830"/>
            <a:ext cx="5716268" cy="4914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81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sc-cor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228600" y="251205"/>
            <a:ext cx="325595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Capacitación Fondos Cultura </a:t>
            </a:r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8A6FEA87-8484-A848-A93F-398821B49BEE}"/>
              </a:ext>
            </a:extLst>
          </p:cNvPr>
          <p:cNvSpPr txBox="1"/>
          <p:nvPr/>
        </p:nvSpPr>
        <p:spPr>
          <a:xfrm>
            <a:off x="228600" y="908720"/>
            <a:ext cx="356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Cuenta Cultura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1560035"/>
            <a:ext cx="3339063" cy="1968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396" y="1588306"/>
            <a:ext cx="3920429" cy="1968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030" y="3933056"/>
            <a:ext cx="4044858" cy="1940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89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sc-cor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228600" y="251205"/>
            <a:ext cx="325595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Capacitación Fondos Cultura </a:t>
            </a:r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8A6FEA87-8484-A848-A93F-398821B49BEE}"/>
              </a:ext>
            </a:extLst>
          </p:cNvPr>
          <p:cNvSpPr txBox="1"/>
          <p:nvPr/>
        </p:nvSpPr>
        <p:spPr>
          <a:xfrm>
            <a:off x="228600" y="908720"/>
            <a:ext cx="356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Perfil Cultura 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1925476"/>
            <a:ext cx="3172546" cy="1593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00" y="3139849"/>
            <a:ext cx="3463391" cy="2903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lecha doblada 1"/>
          <p:cNvSpPr/>
          <p:nvPr/>
        </p:nvSpPr>
        <p:spPr>
          <a:xfrm rot="5400000">
            <a:off x="6525264" y="549877"/>
            <a:ext cx="855452" cy="3877395"/>
          </a:xfrm>
          <a:prstGeom prst="bentArrow">
            <a:avLst>
              <a:gd name="adj1" fmla="val 25000"/>
              <a:gd name="adj2" fmla="val 33177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1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sc-cor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228600" y="251205"/>
            <a:ext cx="325595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Capacitación Fondos Cultura </a:t>
            </a:r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8A6FEA87-8484-A848-A93F-398821B49BEE}"/>
              </a:ext>
            </a:extLst>
          </p:cNvPr>
          <p:cNvSpPr txBox="1"/>
          <p:nvPr/>
        </p:nvSpPr>
        <p:spPr>
          <a:xfrm>
            <a:off x="228600" y="908720"/>
            <a:ext cx="356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Plataforma de Postulación 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8" y="1700808"/>
            <a:ext cx="2647950" cy="303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echa derecha 3"/>
          <p:cNvSpPr/>
          <p:nvPr/>
        </p:nvSpPr>
        <p:spPr>
          <a:xfrm>
            <a:off x="3160306" y="2564904"/>
            <a:ext cx="1529736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444" y="1700808"/>
            <a:ext cx="7180262" cy="303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64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sc-cor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228600" y="251205"/>
            <a:ext cx="325595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Capacitación Fondos Cultura </a:t>
            </a:r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8A6FEA87-8484-A848-A93F-398821B49BEE}"/>
              </a:ext>
            </a:extLst>
          </p:cNvPr>
          <p:cNvSpPr txBox="1"/>
          <p:nvPr/>
        </p:nvSpPr>
        <p:spPr>
          <a:xfrm>
            <a:off x="228600" y="908720"/>
            <a:ext cx="356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Plataforma de Postulación 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9F6A1CC-46E8-49FA-BDC6-3D5FF6EE7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02181"/>
              </p:ext>
            </p:extLst>
          </p:nvPr>
        </p:nvGraphicFramePr>
        <p:xfrm>
          <a:off x="2566020" y="1772816"/>
          <a:ext cx="6984776" cy="365760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783726">
                  <a:extLst>
                    <a:ext uri="{9D8B030D-6E8A-4147-A177-3AD203B41FA5}">
                      <a16:colId xmlns:a16="http://schemas.microsoft.com/office/drawing/2014/main" val="3681943025"/>
                    </a:ext>
                  </a:extLst>
                </a:gridCol>
                <a:gridCol w="2201050">
                  <a:extLst>
                    <a:ext uri="{9D8B030D-6E8A-4147-A177-3AD203B41FA5}">
                      <a16:colId xmlns:a16="http://schemas.microsoft.com/office/drawing/2014/main" val="3013551578"/>
                    </a:ext>
                  </a:extLst>
                </a:gridCol>
              </a:tblGrid>
              <a:tr h="352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Fondo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Fecha de cierre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69079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Becas Chile Crea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30-09-2020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262043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Fondart Nacional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13-10-2020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937031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Fondart Regional - Creación Artística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15-10-2020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811193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Fondart Regional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16-10-2020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1683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Fondo del Libro - Creación Literaria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02-10-2020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85630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Fondo del Libro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05-10-2020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211282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Fondo de la Música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07-10-2020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581582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Fondo Audiovisual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09-10-2020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888970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Fondo Artes Escénicas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19-10-2020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812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58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5861524744F74098EFF29754FD0D50" ma:contentTypeVersion="12" ma:contentTypeDescription="Crear nuevo documento." ma:contentTypeScope="" ma:versionID="3a36ae5a6a98f1a6760d94379082d999">
  <xsd:schema xmlns:xsd="http://www.w3.org/2001/XMLSchema" xmlns:xs="http://www.w3.org/2001/XMLSchema" xmlns:p="http://schemas.microsoft.com/office/2006/metadata/properties" xmlns:ns3="7a9161b3-2fe3-4614-b13c-9c7ad21dc21d" xmlns:ns4="3e2f02f2-8f73-4d76-bc09-f32dbaaa5be4" targetNamespace="http://schemas.microsoft.com/office/2006/metadata/properties" ma:root="true" ma:fieldsID="272fe3e6b90e4bf66a541edb6923c0f7" ns3:_="" ns4:_="">
    <xsd:import namespace="7a9161b3-2fe3-4614-b13c-9c7ad21dc21d"/>
    <xsd:import namespace="3e2f02f2-8f73-4d76-bc09-f32dbaaa5b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161b3-2fe3-4614-b13c-9c7ad21dc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f02f2-8f73-4d76-bc09-f32dbaaa5be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A4A41-B629-4795-B793-02DC94D9A3C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3CF421-C8FE-45C1-9C94-DAEF9CD9A1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8523E9-4489-41AA-BDC5-4906395624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9161b3-2fe3-4614-b13c-9c7ad21dc21d"/>
    <ds:schemaRef ds:uri="3e2f02f2-8f73-4d76-bc09-f32dbaaa5b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7709</TotalTime>
  <Words>205</Words>
  <Application>Microsoft Office PowerPoint</Application>
  <PresentationFormat>Personalizado</PresentationFormat>
  <Paragraphs>52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SECOM Digital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Barbara Vallejos</dc:creator>
  <cp:lastModifiedBy>Catherine Elizabeth Rozas Vilches</cp:lastModifiedBy>
  <cp:revision>69</cp:revision>
  <dcterms:created xsi:type="dcterms:W3CDTF">2018-03-14T19:41:34Z</dcterms:created>
  <dcterms:modified xsi:type="dcterms:W3CDTF">2020-09-15T18:10:48Z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0x0101007D5861524744F74098EFF29754FD0D50</vt:lpwstr>
  </property>
</Properties>
</file>