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71" r:id="rId6"/>
    <p:sldId id="270" r:id="rId7"/>
    <p:sldId id="272" r:id="rId8"/>
    <p:sldId id="263" r:id="rId9"/>
    <p:sldId id="262" r:id="rId10"/>
    <p:sldId id="264" r:id="rId11"/>
    <p:sldId id="266" r:id="rId12"/>
    <p:sldId id="267" r:id="rId13"/>
    <p:sldId id="258"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FB"/>
    <a:srgbClr val="174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85"/>
  </p:normalViewPr>
  <p:slideViewPr>
    <p:cSldViewPr snapToGrid="0" snapToObjects="1">
      <p:cViewPr varScale="1">
        <p:scale>
          <a:sx n="86" d="100"/>
          <a:sy n="86" d="100"/>
        </p:scale>
        <p:origin x="15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8B4685-B02B-5F4E-BBB7-E68AAAD51134}" type="datetimeFigureOut">
              <a:rPr lang="es-CL" smtClean="0"/>
              <a:t>27-04-2021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285930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48B4685-B02B-5F4E-BBB7-E68AAAD51134}" type="datetimeFigureOut">
              <a:rPr lang="es-CL" smtClean="0"/>
              <a:t>27-04-2021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282405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48B4685-B02B-5F4E-BBB7-E68AAAD51134}" type="datetimeFigureOut">
              <a:rPr lang="es-CL" smtClean="0"/>
              <a:t>27-04-2021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35991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48B4685-B02B-5F4E-BBB7-E68AAAD51134}" type="datetimeFigureOut">
              <a:rPr lang="es-CL" smtClean="0"/>
              <a:t>27-04-2021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304779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48B4685-B02B-5F4E-BBB7-E68AAAD51134}" type="datetimeFigureOut">
              <a:rPr lang="es-CL" smtClean="0"/>
              <a:t>27-04-2021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89254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48B4685-B02B-5F4E-BBB7-E68AAAD51134}" type="datetimeFigureOut">
              <a:rPr lang="es-CL" smtClean="0"/>
              <a:t>27-04-2021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271966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48B4685-B02B-5F4E-BBB7-E68AAAD51134}" type="datetimeFigureOut">
              <a:rPr lang="es-CL" smtClean="0"/>
              <a:t>27-04-2021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280682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48B4685-B02B-5F4E-BBB7-E68AAAD51134}" type="datetimeFigureOut">
              <a:rPr lang="es-CL" smtClean="0"/>
              <a:t>27-04-2021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88305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B4685-B02B-5F4E-BBB7-E68AAAD51134}" type="datetimeFigureOut">
              <a:rPr lang="es-CL" smtClean="0"/>
              <a:t>27-04-2021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346419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48B4685-B02B-5F4E-BBB7-E68AAAD51134}" type="datetimeFigureOut">
              <a:rPr lang="es-CL" smtClean="0"/>
              <a:t>27-04-2021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97910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48B4685-B02B-5F4E-BBB7-E68AAAD51134}" type="datetimeFigureOut">
              <a:rPr lang="es-CL" smtClean="0"/>
              <a:t>27-04-2021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54A7ABF-8EFB-804C-99A3-2E09DA9F4258}" type="slidenum">
              <a:rPr lang="es-CL" smtClean="0"/>
              <a:t>‹Nº›</a:t>
            </a:fld>
            <a:endParaRPr lang="es-CL"/>
          </a:p>
        </p:txBody>
      </p:sp>
    </p:spTree>
    <p:extLst>
      <p:ext uri="{BB962C8B-B14F-4D97-AF65-F5344CB8AC3E}">
        <p14:creationId xmlns:p14="http://schemas.microsoft.com/office/powerpoint/2010/main" val="95080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B4685-B02B-5F4E-BBB7-E68AAAD51134}" type="datetimeFigureOut">
              <a:rPr lang="es-CL" smtClean="0"/>
              <a:t>27-04-2021</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A7ABF-8EFB-804C-99A3-2E09DA9F4258}" type="slidenum">
              <a:rPr lang="es-CL" smtClean="0"/>
              <a:t>‹Nº›</a:t>
            </a:fld>
            <a:endParaRPr lang="es-CL"/>
          </a:p>
        </p:txBody>
      </p:sp>
    </p:spTree>
    <p:extLst>
      <p:ext uri="{BB962C8B-B14F-4D97-AF65-F5344CB8AC3E}">
        <p14:creationId xmlns:p14="http://schemas.microsoft.com/office/powerpoint/2010/main" val="328832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fondodelamusica@cultura.gob.cl" TargetMode="External"/><Relationship Id="rId4" Type="http://schemas.openxmlformats.org/officeDocument/2006/relationships/hyperlink" Target="http://www.fondosdecultura.c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fondosdecultura.gob.c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4514B6D-C31F-3848-BCFD-B8CE6BE57974}"/>
              </a:ext>
            </a:extLst>
          </p:cNvPr>
          <p:cNvSpPr txBox="1"/>
          <p:nvPr/>
        </p:nvSpPr>
        <p:spPr>
          <a:xfrm>
            <a:off x="2388094" y="2166152"/>
            <a:ext cx="5282213" cy="2031325"/>
          </a:xfrm>
          <a:prstGeom prst="rect">
            <a:avLst/>
          </a:prstGeom>
          <a:noFill/>
        </p:spPr>
        <p:txBody>
          <a:bodyPr wrap="square" rtlCol="0">
            <a:spAutoFit/>
          </a:bodyPr>
          <a:lstStyle/>
          <a:p>
            <a:r>
              <a:rPr lang="es-CL"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INTERMEDIACIÓN LEGAL</a:t>
            </a:r>
          </a:p>
          <a:p>
            <a:endParaRPr lang="es-CL"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BEB91323-1BA7-3D42-AD1D-8515F4DBF889}"/>
              </a:ext>
            </a:extLst>
          </p:cNvPr>
          <p:cNvSpPr txBox="1"/>
          <p:nvPr/>
        </p:nvSpPr>
        <p:spPr>
          <a:xfrm>
            <a:off x="7821228" y="246570"/>
            <a:ext cx="1034899" cy="276999"/>
          </a:xfrm>
          <a:prstGeom prst="rect">
            <a:avLst/>
          </a:prstGeom>
          <a:noFill/>
        </p:spPr>
        <p:txBody>
          <a:bodyPr wrap="none" rtlCol="0">
            <a:spAutoFit/>
          </a:bodyPr>
          <a:lstStyle/>
          <a:p>
            <a:r>
              <a:rPr lang="es-CL" sz="1200" dirty="0">
                <a:solidFill>
                  <a:schemeClr val="bg1"/>
                </a:solidFill>
                <a:latin typeface="Verdana" panose="020B0604030504040204" pitchFamily="34" charset="0"/>
                <a:ea typeface="Verdana" panose="020B0604030504040204" pitchFamily="34" charset="0"/>
                <a:cs typeface="Verdana" panose="020B0604030504040204" pitchFamily="34" charset="0"/>
              </a:rPr>
              <a:t>Mayo 2020</a:t>
            </a:r>
          </a:p>
        </p:txBody>
      </p:sp>
      <p:pic>
        <p:nvPicPr>
          <p:cNvPr id="3" name="Imagen 2">
            <a:extLst>
              <a:ext uri="{FF2B5EF4-FFF2-40B4-BE49-F238E27FC236}">
                <a16:creationId xmlns:a16="http://schemas.microsoft.com/office/drawing/2014/main" id="{AB5CD5C8-F750-3742-9BDA-5AE256175C02}"/>
              </a:ext>
            </a:extLst>
          </p:cNvPr>
          <p:cNvPicPr>
            <a:picLocks noChangeAspect="1"/>
          </p:cNvPicPr>
          <p:nvPr/>
        </p:nvPicPr>
        <p:blipFill>
          <a:blip r:embed="rId2"/>
          <a:stretch>
            <a:fillRect/>
          </a:stretch>
        </p:blipFill>
        <p:spPr>
          <a:xfrm>
            <a:off x="0" y="6684"/>
            <a:ext cx="9144000" cy="6844632"/>
          </a:xfrm>
          <a:prstGeom prst="rect">
            <a:avLst/>
          </a:prstGeom>
        </p:spPr>
      </p:pic>
    </p:spTree>
    <p:extLst>
      <p:ext uri="{BB962C8B-B14F-4D97-AF65-F5344CB8AC3E}">
        <p14:creationId xmlns:p14="http://schemas.microsoft.com/office/powerpoint/2010/main" val="199334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929741811"/>
              </p:ext>
            </p:extLst>
          </p:nvPr>
        </p:nvGraphicFramePr>
        <p:xfrm>
          <a:off x="1019755" y="1626277"/>
          <a:ext cx="6953366" cy="3630116"/>
        </p:xfrm>
        <a:graphic>
          <a:graphicData uri="http://schemas.openxmlformats.org/drawingml/2006/table">
            <a:tbl>
              <a:tblPr>
                <a:tableStyleId>{5C22544A-7EE6-4342-B048-85BDC9FD1C3A}</a:tableStyleId>
              </a:tblPr>
              <a:tblGrid>
                <a:gridCol w="2317264">
                  <a:extLst>
                    <a:ext uri="{9D8B030D-6E8A-4147-A177-3AD203B41FA5}">
                      <a16:colId xmlns:a16="http://schemas.microsoft.com/office/drawing/2014/main" val="2097089949"/>
                    </a:ext>
                  </a:extLst>
                </a:gridCol>
                <a:gridCol w="2318051">
                  <a:extLst>
                    <a:ext uri="{9D8B030D-6E8A-4147-A177-3AD203B41FA5}">
                      <a16:colId xmlns:a16="http://schemas.microsoft.com/office/drawing/2014/main" val="909005365"/>
                    </a:ext>
                  </a:extLst>
                </a:gridCol>
                <a:gridCol w="2318051">
                  <a:extLst>
                    <a:ext uri="{9D8B030D-6E8A-4147-A177-3AD203B41FA5}">
                      <a16:colId xmlns:a16="http://schemas.microsoft.com/office/drawing/2014/main" val="872871699"/>
                    </a:ext>
                  </a:extLst>
                </a:gridCol>
              </a:tblGrid>
              <a:tr h="907529">
                <a:tc>
                  <a:txBody>
                    <a:bodyPr/>
                    <a:lstStyle/>
                    <a:p>
                      <a:pPr algn="ctr">
                        <a:lnSpc>
                          <a:spcPct val="107000"/>
                        </a:lnSpc>
                        <a:spcAft>
                          <a:spcPts val="0"/>
                        </a:spcAft>
                      </a:pPr>
                      <a:r>
                        <a:rPr lang="es-CL" sz="1600" b="1" dirty="0">
                          <a:effectLst/>
                        </a:rPr>
                        <a:t>Modalidad</a:t>
                      </a:r>
                      <a:endParaRPr lang="es-CL" sz="1600" b="1" dirty="0">
                        <a:effectLst/>
                        <a:latin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r>
                        <a:rPr lang="es-CL" sz="1600" b="1">
                          <a:effectLst/>
                        </a:rPr>
                        <a:t>Monto único por persona </a:t>
                      </a:r>
                      <a:endParaRPr lang="es-CL" sz="1600" b="1">
                        <a:effectLst/>
                        <a:latin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r>
                        <a:rPr lang="es-CL" sz="1600" b="1" dirty="0">
                          <a:effectLst/>
                        </a:rPr>
                        <a:t>Monto máximo por proyecto</a:t>
                      </a:r>
                      <a:endParaRPr lang="es-CL" sz="1600" b="1" dirty="0">
                        <a:effectLst/>
                        <a:latin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505269695"/>
                  </a:ext>
                </a:extLst>
              </a:tr>
              <a:tr h="907529">
                <a:tc>
                  <a:txBody>
                    <a:bodyPr/>
                    <a:lstStyle/>
                    <a:p>
                      <a:pPr algn="ctr">
                        <a:lnSpc>
                          <a:spcPct val="107000"/>
                        </a:lnSpc>
                        <a:spcAft>
                          <a:spcPts val="0"/>
                        </a:spcAft>
                      </a:pPr>
                      <a:r>
                        <a:rPr lang="es-ES_tradnl" sz="1600" b="1" dirty="0">
                          <a:effectLst/>
                        </a:rPr>
                        <a:t>Concierto</a:t>
                      </a:r>
                      <a:endParaRPr lang="es-CL" sz="1600" b="1" dirty="0">
                        <a:effectLst/>
                        <a:latin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07000"/>
                        </a:lnSpc>
                        <a:spcAft>
                          <a:spcPts val="0"/>
                        </a:spcAft>
                      </a:pPr>
                      <a:r>
                        <a:rPr lang="es-CL" sz="1600">
                          <a:effectLst/>
                        </a:rPr>
                        <a:t>$500.000.-</a:t>
                      </a:r>
                      <a:endParaRPr lang="es-CL" sz="1600">
                        <a:effectLst/>
                        <a:latin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07000"/>
                        </a:lnSpc>
                        <a:spcAft>
                          <a:spcPts val="0"/>
                        </a:spcAft>
                      </a:pPr>
                      <a:r>
                        <a:rPr lang="es-CL" sz="1600">
                          <a:effectLst/>
                        </a:rPr>
                        <a:t>$5.000.000.-</a:t>
                      </a:r>
                      <a:endParaRPr lang="es-CL" sz="1600">
                        <a:effectLst/>
                        <a:latin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3418230927"/>
                  </a:ext>
                </a:extLst>
              </a:tr>
              <a:tr h="907529">
                <a:tc>
                  <a:txBody>
                    <a:bodyPr/>
                    <a:lstStyle/>
                    <a:p>
                      <a:pPr algn="ctr">
                        <a:lnSpc>
                          <a:spcPct val="107000"/>
                        </a:lnSpc>
                        <a:spcAft>
                          <a:spcPts val="0"/>
                        </a:spcAft>
                      </a:pPr>
                      <a:r>
                        <a:rPr lang="es-ES_tradnl" sz="1600" b="1" dirty="0">
                          <a:effectLst/>
                        </a:rPr>
                        <a:t>Conversatorio</a:t>
                      </a:r>
                      <a:endParaRPr lang="es-CL" sz="1600" b="1" dirty="0">
                        <a:effectLst/>
                        <a:latin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07000"/>
                        </a:lnSpc>
                        <a:spcAft>
                          <a:spcPts val="0"/>
                        </a:spcAft>
                      </a:pPr>
                      <a:r>
                        <a:rPr lang="es-CL" sz="1600">
                          <a:effectLst/>
                        </a:rPr>
                        <a:t>$500.000.-</a:t>
                      </a:r>
                      <a:endParaRPr lang="es-CL" sz="1600">
                        <a:effectLst/>
                        <a:latin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07000"/>
                        </a:lnSpc>
                        <a:spcAft>
                          <a:spcPts val="0"/>
                        </a:spcAft>
                      </a:pPr>
                      <a:r>
                        <a:rPr lang="es-CL" sz="1600">
                          <a:effectLst/>
                        </a:rPr>
                        <a:t>$5.000.000.-</a:t>
                      </a:r>
                      <a:endParaRPr lang="es-CL" sz="1600">
                        <a:effectLst/>
                        <a:latin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2931274453"/>
                  </a:ext>
                </a:extLst>
              </a:tr>
              <a:tr h="907529">
                <a:tc>
                  <a:txBody>
                    <a:bodyPr/>
                    <a:lstStyle/>
                    <a:p>
                      <a:pPr algn="ctr">
                        <a:lnSpc>
                          <a:spcPct val="107000"/>
                        </a:lnSpc>
                        <a:spcAft>
                          <a:spcPts val="0"/>
                        </a:spcAft>
                      </a:pPr>
                      <a:r>
                        <a:rPr lang="es-ES_tradnl" sz="1600" b="1" dirty="0">
                          <a:effectLst/>
                        </a:rPr>
                        <a:t>Programación Nacional</a:t>
                      </a:r>
                      <a:endParaRPr lang="es-CL" sz="1600" b="1" dirty="0">
                        <a:effectLst/>
                        <a:latin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07000"/>
                        </a:lnSpc>
                        <a:spcAft>
                          <a:spcPts val="0"/>
                        </a:spcAft>
                      </a:pPr>
                      <a:endParaRPr lang="es-CL" sz="1600" dirty="0" smtClean="0">
                        <a:effectLst/>
                      </a:endParaRPr>
                    </a:p>
                    <a:p>
                      <a:pPr algn="ctr">
                        <a:lnSpc>
                          <a:spcPct val="107000"/>
                        </a:lnSpc>
                        <a:spcAft>
                          <a:spcPts val="0"/>
                        </a:spcAft>
                      </a:pPr>
                      <a:r>
                        <a:rPr lang="es-CL" sz="1600" dirty="0" smtClean="0">
                          <a:effectLst/>
                        </a:rPr>
                        <a:t>$</a:t>
                      </a:r>
                      <a:r>
                        <a:rPr lang="es-CL" sz="1600" dirty="0">
                          <a:effectLst/>
                        </a:rPr>
                        <a:t>500.000.-</a:t>
                      </a:r>
                      <a:endParaRPr lang="es-CL" sz="1600" dirty="0">
                        <a:effectLst/>
                        <a:latin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endParaRPr lang="es-CL" sz="1600" dirty="0" smtClean="0">
                        <a:effectLst/>
                      </a:endParaRPr>
                    </a:p>
                    <a:p>
                      <a:pPr algn="ctr">
                        <a:lnSpc>
                          <a:spcPct val="107000"/>
                        </a:lnSpc>
                        <a:spcAft>
                          <a:spcPts val="0"/>
                        </a:spcAft>
                      </a:pPr>
                      <a:r>
                        <a:rPr lang="es-CL" sz="1600" dirty="0" smtClean="0">
                          <a:effectLst/>
                        </a:rPr>
                        <a:t>$</a:t>
                      </a:r>
                      <a:r>
                        <a:rPr lang="es-CL" sz="1600" dirty="0">
                          <a:effectLst/>
                        </a:rPr>
                        <a:t>10.000.000.-</a:t>
                      </a:r>
                      <a:endParaRPr lang="es-CL" sz="1600" dirty="0">
                        <a:effectLst/>
                        <a:latin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175952488"/>
                  </a:ext>
                </a:extLst>
              </a:tr>
            </a:tbl>
          </a:graphicData>
        </a:graphic>
      </p:graphicFrame>
      <p:sp>
        <p:nvSpPr>
          <p:cNvPr id="4" name="Rectangle 1"/>
          <p:cNvSpPr>
            <a:spLocks noChangeArrowheads="1"/>
          </p:cNvSpPr>
          <p:nvPr/>
        </p:nvSpPr>
        <p:spPr bwMode="auto">
          <a:xfrm>
            <a:off x="1019756" y="674925"/>
            <a:ext cx="721518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700" b="1" i="0" u="none" strike="noStrike" cap="none" normalizeH="0" baseline="0" dirty="0" smtClean="0">
                <a:ln>
                  <a:noFill/>
                </a:ln>
                <a:solidFill>
                  <a:schemeClr val="tx1"/>
                </a:solidFill>
                <a:effectLst/>
                <a:ea typeface="Verdana" panose="020B0604030504040204" pitchFamily="34" charset="0"/>
                <a:cs typeface="Verdana" panose="020B0604030504040204" pitchFamily="34" charset="0"/>
              </a:rPr>
              <a:t>Montos únicos por persona y montos máximos por proyecto según modalidad</a:t>
            </a:r>
            <a:endParaRPr kumimoji="0" lang="es-CL" altLang="es-CL"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768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43170" y="211359"/>
            <a:ext cx="7691215" cy="3016210"/>
          </a:xfrm>
          <a:prstGeom prst="rect">
            <a:avLst/>
          </a:prstGeom>
          <a:noFill/>
        </p:spPr>
        <p:txBody>
          <a:bodyPr wrap="square" rtlCol="0">
            <a:spAutoFit/>
          </a:bodyPr>
          <a:lstStyle/>
          <a:p>
            <a:pPr algn="ctr"/>
            <a:endParaRPr lang="es-CL" sz="19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r>
              <a:rPr lang="es-CL" sz="19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Criterios de evaluación: </a:t>
            </a:r>
            <a:r>
              <a:rPr lang="es-CL" sz="16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Puntaje de selección desde </a:t>
            </a:r>
            <a:r>
              <a:rPr lang="es-CL" sz="1600" b="1" u="sng" dirty="0" smtClean="0">
                <a:solidFill>
                  <a:srgbClr val="FFC000"/>
                </a:solidFill>
                <a:latin typeface="Verdana" panose="020B0604030504040204" pitchFamily="34" charset="0"/>
                <a:ea typeface="Verdana" panose="020B0604030504040204" pitchFamily="34" charset="0"/>
                <a:cs typeface="Verdana" panose="020B0604030504040204" pitchFamily="34" charset="0"/>
              </a:rPr>
              <a:t>90 pts.</a:t>
            </a:r>
          </a:p>
          <a:p>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a:p>
            <a:endParaRPr lang="es-CL" sz="22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p:txBody>
      </p:sp>
      <p:pic>
        <p:nvPicPr>
          <p:cNvPr id="9" name="Imagen 8"/>
          <p:cNvPicPr>
            <a:picLocks noChangeAspect="1"/>
          </p:cNvPicPr>
          <p:nvPr/>
        </p:nvPicPr>
        <p:blipFill>
          <a:blip r:embed="rId4"/>
          <a:stretch>
            <a:fillRect/>
          </a:stretch>
        </p:blipFill>
        <p:spPr>
          <a:xfrm>
            <a:off x="950662" y="1072692"/>
            <a:ext cx="7242676" cy="4712616"/>
          </a:xfrm>
          <a:prstGeom prst="rect">
            <a:avLst/>
          </a:prstGeom>
        </p:spPr>
      </p:pic>
    </p:spTree>
    <p:extLst>
      <p:ext uri="{BB962C8B-B14F-4D97-AF65-F5344CB8AC3E}">
        <p14:creationId xmlns:p14="http://schemas.microsoft.com/office/powerpoint/2010/main" val="395375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43170" y="211359"/>
            <a:ext cx="7691215" cy="7648248"/>
          </a:xfrm>
          <a:prstGeom prst="rect">
            <a:avLst/>
          </a:prstGeom>
          <a:noFill/>
        </p:spPr>
        <p:txBody>
          <a:bodyPr wrap="square" rtlCol="0">
            <a:spAutoFit/>
          </a:bodyPr>
          <a:lstStyle/>
          <a:p>
            <a:pPr algn="ctr"/>
            <a:r>
              <a:rPr lang="es-CL" sz="2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   </a:t>
            </a:r>
          </a:p>
          <a:p>
            <a:pPr algn="ctr"/>
            <a:endParaRPr lang="es-CL" sz="20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0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r>
              <a:rPr lang="es-CL" sz="24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Bases de concurso y postulación:</a:t>
            </a:r>
          </a:p>
          <a:p>
            <a:pPr algn="ctr"/>
            <a:endParaRPr lang="es-CL" sz="19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r>
              <a:rPr lang="es-CL" sz="2400" dirty="0" smtClean="0">
                <a:solidFill>
                  <a:schemeClr val="accent1">
                    <a:lumMod val="75000"/>
                  </a:schemeClr>
                </a:solidFill>
                <a:hlinkClick r:id="rId4"/>
              </a:rPr>
              <a:t>www.fondosdecultura.cl</a:t>
            </a:r>
            <a:endParaRPr lang="es-CL" sz="2400" dirty="0" smtClean="0">
              <a:solidFill>
                <a:schemeClr val="accent1">
                  <a:lumMod val="75000"/>
                </a:schemeClr>
              </a:solidFill>
            </a:endParaRPr>
          </a:p>
          <a:p>
            <a:endParaRPr lang="es-CL" sz="24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r>
              <a:rPr lang="es-CL" sz="24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Consultas: </a:t>
            </a:r>
          </a:p>
          <a:p>
            <a:endParaRPr lang="es-CL"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s-CL"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5"/>
              </a:rPr>
              <a:t>fondodelamusica@cultura.gob.cl</a:t>
            </a:r>
            <a:endParaRPr lang="es-CL"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2400" dirty="0">
              <a:latin typeface="Verdana" panose="020B0604030504040204" pitchFamily="34" charset="0"/>
              <a:ea typeface="Verdana" panose="020B0604030504040204" pitchFamily="34" charset="0"/>
              <a:cs typeface="Verdana" panose="020B0604030504040204" pitchFamily="34" charset="0"/>
            </a:endParaRPr>
          </a:p>
          <a:p>
            <a:r>
              <a:rPr lang="es-CL" sz="24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Información contratos:</a:t>
            </a:r>
          </a:p>
          <a:p>
            <a:endParaRPr lang="es-CL" sz="2400" dirty="0">
              <a:latin typeface="Verdana" panose="020B0604030504040204" pitchFamily="34" charset="0"/>
              <a:ea typeface="Verdana" panose="020B0604030504040204" pitchFamily="34" charset="0"/>
              <a:cs typeface="Verdana" panose="020B0604030504040204" pitchFamily="34" charset="0"/>
            </a:endParaRPr>
          </a:p>
          <a:p>
            <a:r>
              <a:rPr lang="es-CL"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https://www.fondosdecultura.cl/ayuda/preguntas-frecuentes-fondos/contratacion-de-trabajadores-de-las-artes-y-espectaculos/</a:t>
            </a:r>
            <a:endParaRPr lang="es-CL"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a:p>
            <a:endParaRPr lang="es-CL" sz="22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699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4F10F9-7393-D942-B208-58412BFD6C1D}"/>
              </a:ext>
            </a:extLst>
          </p:cNvPr>
          <p:cNvPicPr>
            <a:picLocks noChangeAspect="1"/>
          </p:cNvPicPr>
          <p:nvPr/>
        </p:nvPicPr>
        <p:blipFill>
          <a:blip r:embed="rId2"/>
          <a:stretch>
            <a:fillRect/>
          </a:stretch>
        </p:blipFill>
        <p:spPr>
          <a:xfrm>
            <a:off x="0" y="6684"/>
            <a:ext cx="9144000" cy="6844632"/>
          </a:xfrm>
          <a:prstGeom prst="rect">
            <a:avLst/>
          </a:prstGeom>
        </p:spPr>
      </p:pic>
    </p:spTree>
    <p:extLst>
      <p:ext uri="{BB962C8B-B14F-4D97-AF65-F5344CB8AC3E}">
        <p14:creationId xmlns:p14="http://schemas.microsoft.com/office/powerpoint/2010/main" val="3037413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56302" y="719769"/>
            <a:ext cx="7691215" cy="5416868"/>
          </a:xfrm>
          <a:prstGeom prst="rect">
            <a:avLst/>
          </a:prstGeom>
          <a:noFill/>
        </p:spPr>
        <p:txBody>
          <a:bodyPr wrap="square" rtlCol="0">
            <a:spAutoFit/>
          </a:bodyPr>
          <a:lstStyle/>
          <a:p>
            <a:pPr algn="ctr"/>
            <a:r>
              <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Línea para la Difusión Online de la Música Chilena, 2021.</a:t>
            </a: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3200" b="1" dirty="0">
              <a:latin typeface="Verdana" panose="020B0604030504040204" pitchFamily="34" charset="0"/>
              <a:ea typeface="Verdana" panose="020B0604030504040204" pitchFamily="34" charset="0"/>
            </a:endParaRPr>
          </a:p>
          <a:p>
            <a:pPr algn="just"/>
            <a:r>
              <a:rPr lang="es-CL" dirty="0" smtClean="0"/>
              <a:t>Esta </a:t>
            </a:r>
            <a:r>
              <a:rPr lang="es-CL" dirty="0"/>
              <a:t>línea de concurso tiene por objetivo el </a:t>
            </a:r>
            <a:r>
              <a:rPr lang="es-ES_tradnl" dirty="0"/>
              <a:t>financiamiento total o parcial para actividades destinadas a la difusión de la música nacional, a través de </a:t>
            </a:r>
            <a:r>
              <a:rPr lang="es-ES_tradnl" u="sng" dirty="0"/>
              <a:t>presentaciones en vivo online de conciertos y conversatorios </a:t>
            </a:r>
            <a:r>
              <a:rPr lang="es-ES_tradnl" dirty="0"/>
              <a:t>sobre temáticas relativas al ámbito musical, de manera tal que los diversos profesionales del sector puedan retomar sus actividades fuertemente afectadas, producto de la pandemia</a:t>
            </a:r>
            <a:r>
              <a:rPr lang="es-ES_tradnl" dirty="0" smtClean="0"/>
              <a:t>.</a:t>
            </a:r>
            <a:endParaRPr lang="es-CL" dirty="0"/>
          </a:p>
          <a:p>
            <a:pPr algn="just"/>
            <a:endParaRPr lang="es-CL" dirty="0">
              <a:latin typeface="Verdana" panose="020B0604030504040204" pitchFamily="34" charset="0"/>
              <a:ea typeface="Verdana" panose="020B0604030504040204" pitchFamily="34" charset="0"/>
            </a:endParaRPr>
          </a:p>
          <a:p>
            <a:pPr algn="just"/>
            <a:r>
              <a:rPr lang="es-CL" dirty="0" smtClean="0">
                <a:latin typeface="Verdana" panose="020B0604030504040204" pitchFamily="34" charset="0"/>
                <a:ea typeface="Verdana" panose="020B0604030504040204" pitchFamily="34" charset="0"/>
              </a:rPr>
              <a:t>Modalidades:</a:t>
            </a:r>
          </a:p>
          <a:p>
            <a:pPr algn="just"/>
            <a:endParaRPr lang="es-CL"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CL" dirty="0" smtClean="0">
                <a:latin typeface="Verdana" panose="020B0604030504040204" pitchFamily="34" charset="0"/>
                <a:ea typeface="Verdana" panose="020B0604030504040204" pitchFamily="34" charset="0"/>
              </a:rPr>
              <a:t>Concierto.</a:t>
            </a:r>
          </a:p>
          <a:p>
            <a:pPr algn="just"/>
            <a:endParaRPr lang="es-CL" dirty="0" smtClean="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CL" dirty="0" smtClean="0">
                <a:latin typeface="Verdana" panose="020B0604030504040204" pitchFamily="34" charset="0"/>
                <a:ea typeface="Verdana" panose="020B0604030504040204" pitchFamily="34" charset="0"/>
              </a:rPr>
              <a:t>Conversatorio.</a:t>
            </a:r>
          </a:p>
          <a:p>
            <a:pPr algn="just"/>
            <a:endParaRPr lang="es-CL" dirty="0" smtClean="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s-CL" dirty="0" smtClean="0">
                <a:latin typeface="Verdana" panose="020B0604030504040204" pitchFamily="34" charset="0"/>
                <a:ea typeface="Verdana" panose="020B0604030504040204" pitchFamily="34" charset="0"/>
              </a:rPr>
              <a:t>Programación Nacional.</a:t>
            </a:r>
          </a:p>
          <a:p>
            <a:pPr marL="285750" indent="-285750" algn="just">
              <a:buFont typeface="Arial" panose="020B0604020202020204" pitchFamily="34" charset="0"/>
              <a:buChar char="•"/>
            </a:pPr>
            <a:endParaRPr lang="es-C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854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828943" y="656636"/>
            <a:ext cx="7691215" cy="5924699"/>
          </a:xfrm>
          <a:prstGeom prst="rect">
            <a:avLst/>
          </a:prstGeom>
          <a:noFill/>
        </p:spPr>
        <p:txBody>
          <a:bodyPr wrap="square" rtlCol="0">
            <a:spAutoFit/>
          </a:bodyPr>
          <a:lstStyle/>
          <a:p>
            <a:pPr algn="ctr"/>
            <a:r>
              <a:rPr lang="es-CL" sz="2200" b="1" dirty="0" smtClean="0">
                <a:solidFill>
                  <a:srgbClr val="FFC000"/>
                </a:solidFill>
                <a:ea typeface="Verdana" panose="020B0604030504040204" pitchFamily="34" charset="0"/>
                <a:cs typeface="Verdana" panose="020B0604030504040204" pitchFamily="34" charset="0"/>
              </a:rPr>
              <a:t>Consideraciones generales de la Línea.-</a:t>
            </a:r>
          </a:p>
          <a:p>
            <a:pPr algn="just"/>
            <a:endParaRPr lang="es-CL" sz="1600" dirty="0" smtClean="0">
              <a:ea typeface="Verdana" panose="020B0604030504040204" pitchFamily="34" charset="0"/>
            </a:endParaRPr>
          </a:p>
          <a:p>
            <a:pPr algn="just"/>
            <a:endParaRPr lang="es-CL" sz="1600" dirty="0">
              <a:ea typeface="Verdana" panose="020B0604030504040204" pitchFamily="34" charset="0"/>
            </a:endParaRPr>
          </a:p>
          <a:p>
            <a:pPr marL="285750" indent="-285750" algn="just">
              <a:buFont typeface="Arial" panose="020B0604020202020204" pitchFamily="34" charset="0"/>
              <a:buChar char="•"/>
            </a:pPr>
            <a:r>
              <a:rPr lang="es-CL" sz="1700" dirty="0" smtClean="0">
                <a:ea typeface="Verdana" panose="020B0604030504040204" pitchFamily="34" charset="0"/>
              </a:rPr>
              <a:t>Fecha de cierre: 04 de junio, 2021 a las 17°° </a:t>
            </a:r>
            <a:r>
              <a:rPr lang="es-CL" sz="1700" dirty="0" err="1" smtClean="0">
                <a:ea typeface="Verdana" panose="020B0604030504040204" pitchFamily="34" charset="0"/>
              </a:rPr>
              <a:t>hrs</a:t>
            </a:r>
            <a:r>
              <a:rPr lang="es-CL" sz="1700" dirty="0" smtClean="0">
                <a:ea typeface="Verdana" panose="020B0604030504040204" pitchFamily="34" charset="0"/>
              </a:rPr>
              <a:t>.</a:t>
            </a:r>
          </a:p>
          <a:p>
            <a:pPr algn="just"/>
            <a:endParaRPr lang="es-CL" sz="1700" dirty="0" smtClean="0">
              <a:ea typeface="Verdana" panose="020B0604030504040204" pitchFamily="34" charset="0"/>
            </a:endParaRPr>
          </a:p>
          <a:p>
            <a:pPr marL="285750" indent="-285750" algn="just">
              <a:buFont typeface="Arial" panose="020B0604020202020204" pitchFamily="34" charset="0"/>
              <a:buChar char="•"/>
            </a:pPr>
            <a:r>
              <a:rPr lang="es-CL" sz="1700" dirty="0">
                <a:ea typeface="Verdana" panose="020B0604030504040204" pitchFamily="34" charset="0"/>
              </a:rPr>
              <a:t>P</a:t>
            </a:r>
            <a:r>
              <a:rPr lang="es-CL" sz="1700" dirty="0" smtClean="0">
                <a:ea typeface="Verdana" panose="020B0604030504040204" pitchFamily="34" charset="0"/>
              </a:rPr>
              <a:t>ostulaciones en formato digital en </a:t>
            </a:r>
            <a:r>
              <a:rPr lang="es-CL" sz="1700" dirty="0" smtClean="0">
                <a:ea typeface="Verdana" panose="020B0604030504040204" pitchFamily="34" charset="0"/>
                <a:hlinkClick r:id="rId4"/>
              </a:rPr>
              <a:t>www.fondosdecultura.gob.cl</a:t>
            </a:r>
            <a:r>
              <a:rPr lang="es-CL" sz="1700" dirty="0" smtClean="0">
                <a:ea typeface="Verdana" panose="020B0604030504040204" pitchFamily="34" charset="0"/>
              </a:rPr>
              <a:t>, previa inscripción en Perfil Cultura. También formato material, previa descarga de formulario en papel.</a:t>
            </a:r>
          </a:p>
          <a:p>
            <a:pPr marL="285750" indent="-285750" algn="just">
              <a:buFont typeface="Arial" panose="020B0604020202020204" pitchFamily="34" charset="0"/>
              <a:buChar char="•"/>
            </a:pPr>
            <a:endParaRPr lang="es-CL" sz="1700" dirty="0" smtClean="0">
              <a:ea typeface="Verdana" panose="020B0604030504040204" pitchFamily="34" charset="0"/>
            </a:endParaRPr>
          </a:p>
          <a:p>
            <a:pPr marL="285750" indent="-285750" algn="just">
              <a:buFont typeface="Arial" panose="020B0604020202020204" pitchFamily="34" charset="0"/>
              <a:buChar char="•"/>
            </a:pPr>
            <a:r>
              <a:rPr lang="es-CL" sz="1700" dirty="0">
                <a:ea typeface="Verdana" panose="020B0604030504040204" pitchFamily="34" charset="0"/>
              </a:rPr>
              <a:t>Monto total de la convocatoria: $200.000.000</a:t>
            </a:r>
            <a:r>
              <a:rPr lang="es-CL" sz="1700" dirty="0" smtClean="0">
                <a:ea typeface="Verdana" panose="020B0604030504040204" pitchFamily="34" charset="0"/>
              </a:rPr>
              <a:t>.-</a:t>
            </a:r>
          </a:p>
          <a:p>
            <a:pPr marL="285750" indent="-285750" algn="just">
              <a:buFont typeface="Arial" panose="020B0604020202020204" pitchFamily="34" charset="0"/>
              <a:buChar char="•"/>
            </a:pPr>
            <a:endParaRPr lang="es-CL" sz="1700" dirty="0">
              <a:ea typeface="Verdana" panose="020B0604030504040204" pitchFamily="34" charset="0"/>
            </a:endParaRPr>
          </a:p>
          <a:p>
            <a:pPr marL="285750" indent="-285750" algn="just">
              <a:buFont typeface="Arial" panose="020B0604020202020204" pitchFamily="34" charset="0"/>
              <a:buChar char="•"/>
            </a:pPr>
            <a:r>
              <a:rPr lang="es-CL" sz="1700" dirty="0" smtClean="0">
                <a:ea typeface="Verdana" panose="020B0604030504040204" pitchFamily="34" charset="0"/>
              </a:rPr>
              <a:t>Postulaciones exclusivamente de </a:t>
            </a:r>
            <a:r>
              <a:rPr lang="es-CL" sz="1700" u="sng" dirty="0" smtClean="0">
                <a:ea typeface="Verdana" panose="020B0604030504040204" pitchFamily="34" charset="0"/>
              </a:rPr>
              <a:t>personas naturales</a:t>
            </a:r>
            <a:r>
              <a:rPr lang="es-CL" sz="1700" dirty="0" smtClean="0">
                <a:ea typeface="Verdana" panose="020B0604030504040204" pitchFamily="34" charset="0"/>
              </a:rPr>
              <a:t>.</a:t>
            </a:r>
          </a:p>
          <a:p>
            <a:pPr algn="just"/>
            <a:endParaRPr lang="es-CL" sz="1700" dirty="0" smtClean="0">
              <a:ea typeface="Verdana" panose="020B0604030504040204" pitchFamily="34" charset="0"/>
            </a:endParaRPr>
          </a:p>
          <a:p>
            <a:pPr marL="285750" indent="-285750" algn="just">
              <a:buFont typeface="Arial" panose="020B0604020202020204" pitchFamily="34" charset="0"/>
              <a:buChar char="•"/>
            </a:pPr>
            <a:r>
              <a:rPr lang="es-CL" sz="1700" dirty="0" smtClean="0">
                <a:ea typeface="Verdana" panose="020B0604030504040204" pitchFamily="34" charset="0"/>
              </a:rPr>
              <a:t>Se seleccionará solo </a:t>
            </a:r>
            <a:r>
              <a:rPr lang="es-CL" sz="1700" u="sng" dirty="0" smtClean="0">
                <a:ea typeface="Verdana" panose="020B0604030504040204" pitchFamily="34" charset="0"/>
              </a:rPr>
              <a:t>un proyecto</a:t>
            </a:r>
            <a:r>
              <a:rPr lang="es-CL" sz="1700" u="sng" dirty="0">
                <a:ea typeface="Verdana" panose="020B0604030504040204" pitchFamily="34" charset="0"/>
              </a:rPr>
              <a:t> </a:t>
            </a:r>
            <a:r>
              <a:rPr lang="es-CL" sz="1700" dirty="0" smtClean="0">
                <a:ea typeface="Verdana" panose="020B0604030504040204" pitchFamily="34" charset="0"/>
              </a:rPr>
              <a:t>por responsable en toda la línea de concurso.</a:t>
            </a:r>
            <a:endParaRPr lang="es-CL" sz="1700" dirty="0">
              <a:ea typeface="Verdana" panose="020B0604030504040204" pitchFamily="34" charset="0"/>
            </a:endParaRPr>
          </a:p>
          <a:p>
            <a:pPr marL="285750" indent="-285750" algn="just">
              <a:buFont typeface="Arial" panose="020B0604020202020204" pitchFamily="34" charset="0"/>
              <a:buChar char="•"/>
            </a:pPr>
            <a:endParaRPr lang="es-CL" sz="1700" dirty="0">
              <a:ea typeface="Verdana" panose="020B0604030504040204" pitchFamily="34" charset="0"/>
            </a:endParaRPr>
          </a:p>
          <a:p>
            <a:pPr marL="285750" indent="-285750" algn="just">
              <a:buFont typeface="Arial" panose="020B0604020202020204" pitchFamily="34" charset="0"/>
              <a:buChar char="•"/>
            </a:pPr>
            <a:r>
              <a:rPr lang="es-CL" sz="1700" dirty="0" smtClean="0">
                <a:ea typeface="Verdana" panose="020B0604030504040204" pitchFamily="34" charset="0"/>
              </a:rPr>
              <a:t>Período de ejecución: A partir del 1° de septiembre, teniendo como límite de inicio de ejecución el 31 de diciembre del 2021.-</a:t>
            </a:r>
          </a:p>
          <a:p>
            <a:pPr algn="just"/>
            <a:endParaRPr lang="es-CL" sz="1700" dirty="0" smtClean="0">
              <a:ea typeface="Verdana" panose="020B0604030504040204" pitchFamily="34" charset="0"/>
            </a:endParaRPr>
          </a:p>
          <a:p>
            <a:pPr marL="285750" indent="-285750" algn="just">
              <a:buFont typeface="Arial" panose="020B0604020202020204" pitchFamily="34" charset="0"/>
              <a:buChar char="•"/>
            </a:pPr>
            <a:r>
              <a:rPr lang="es-CL" sz="1700" dirty="0" smtClean="0">
                <a:ea typeface="Verdana" panose="020B0604030504040204" pitchFamily="34" charset="0"/>
              </a:rPr>
              <a:t>Distribución de los recursos: 40% para RM y 60% para regiones distintas a Metropolitana.</a:t>
            </a:r>
          </a:p>
          <a:p>
            <a:pPr marL="285750" indent="-285750" algn="just">
              <a:buFont typeface="Arial" panose="020B0604020202020204" pitchFamily="34" charset="0"/>
              <a:buChar char="•"/>
            </a:pPr>
            <a:endParaRPr lang="es-CL" dirty="0" smtClean="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s-C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9753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828943" y="814655"/>
            <a:ext cx="7691215" cy="6278642"/>
          </a:xfrm>
          <a:prstGeom prst="rect">
            <a:avLst/>
          </a:prstGeom>
          <a:noFill/>
        </p:spPr>
        <p:txBody>
          <a:bodyPr wrap="square" rtlCol="0">
            <a:spAutoFit/>
          </a:bodyPr>
          <a:lstStyle/>
          <a:p>
            <a:pPr algn="ctr"/>
            <a:r>
              <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Modalidad Concierto.</a:t>
            </a: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just"/>
            <a:r>
              <a:rPr lang="es-CL" sz="1700" dirty="0" smtClean="0">
                <a:ea typeface="Verdana" panose="020B0604030504040204" pitchFamily="34" charset="0"/>
              </a:rPr>
              <a:t>F</a:t>
            </a:r>
            <a:r>
              <a:rPr lang="es-ES_tradnl" sz="1700" dirty="0" smtClean="0"/>
              <a:t>inanciamiento </a:t>
            </a:r>
            <a:r>
              <a:rPr lang="es-ES_tradnl" sz="1700" dirty="0"/>
              <a:t>para la ejecución de </a:t>
            </a:r>
            <a:r>
              <a:rPr lang="es-ES_tradnl" sz="1700" u="sng" dirty="0"/>
              <a:t>presentaciones musicales online en vivo</a:t>
            </a:r>
            <a:r>
              <a:rPr lang="es-ES_tradnl" sz="1700" dirty="0"/>
              <a:t>. Dentro </a:t>
            </a:r>
            <a:r>
              <a:rPr lang="es-ES_tradnl" sz="1700" dirty="0" smtClean="0"/>
              <a:t>del equipo </a:t>
            </a:r>
            <a:r>
              <a:rPr lang="es-ES_tradnl" sz="1700" dirty="0"/>
              <a:t>de trabajo </a:t>
            </a:r>
            <a:r>
              <a:rPr lang="es-ES_tradnl" sz="1700" dirty="0" smtClean="0"/>
              <a:t>se debe considerar </a:t>
            </a:r>
            <a:r>
              <a:rPr lang="es-ES_tradnl" sz="1700" dirty="0"/>
              <a:t>obligatoriamente al menos </a:t>
            </a:r>
            <a:r>
              <a:rPr lang="es-ES_tradnl" sz="1700" u="sng" dirty="0"/>
              <a:t>un miembro que cumpla labores técnicas</a:t>
            </a:r>
            <a:r>
              <a:rPr lang="es-ES_tradnl" sz="1700" dirty="0"/>
              <a:t> dentro de </a:t>
            </a:r>
            <a:r>
              <a:rPr lang="es-ES_tradnl" sz="1700" dirty="0" smtClean="0"/>
              <a:t>la </a:t>
            </a:r>
            <a:r>
              <a:rPr lang="es-ES_tradnl" sz="1700" dirty="0"/>
              <a:t>propuesta, no pudiendo ningún otro integrante tener doble rol en la postulación. Si no cumples con lo </a:t>
            </a:r>
            <a:r>
              <a:rPr lang="es-ES_tradnl" sz="1700" dirty="0" smtClean="0"/>
              <a:t>anterior, el </a:t>
            </a:r>
            <a:r>
              <a:rPr lang="es-ES_tradnl" sz="1700" dirty="0"/>
              <a:t>proyecto será declarado inadmisible. </a:t>
            </a:r>
            <a:endParaRPr lang="es-ES_tradnl" sz="1700" dirty="0" smtClean="0"/>
          </a:p>
          <a:p>
            <a:pPr algn="just"/>
            <a:endParaRPr lang="es-ES_tradnl" sz="1700" dirty="0" smtClean="0"/>
          </a:p>
          <a:p>
            <a:pPr algn="just"/>
            <a:r>
              <a:rPr lang="es-CL" sz="1700" dirty="0" smtClean="0"/>
              <a:t>Duración de los conciertos:</a:t>
            </a:r>
            <a:endParaRPr lang="es-CL" sz="1700" dirty="0"/>
          </a:p>
          <a:p>
            <a:pPr algn="just"/>
            <a:r>
              <a:rPr lang="es-CL" sz="1700" dirty="0" smtClean="0"/>
              <a:t>• Géneros </a:t>
            </a:r>
            <a:r>
              <a:rPr lang="es-CL" sz="1700" dirty="0"/>
              <a:t>popular o de raíz folclórica: duración mínima de 30 minutos y máxima de 90 </a:t>
            </a:r>
            <a:r>
              <a:rPr lang="es-CL" sz="1700" dirty="0" smtClean="0"/>
              <a:t>minutos.</a:t>
            </a:r>
          </a:p>
          <a:p>
            <a:pPr algn="just"/>
            <a:r>
              <a:rPr lang="es-CL" sz="1700" dirty="0" smtClean="0"/>
              <a:t>•</a:t>
            </a:r>
            <a:r>
              <a:rPr lang="es-CL" sz="1700" dirty="0"/>
              <a:t> G</a:t>
            </a:r>
            <a:r>
              <a:rPr lang="es-CL" sz="1700" dirty="0" smtClean="0"/>
              <a:t>énero clásico – docto: duración mínima de 20 minutos y máxima de 60 minutos.</a:t>
            </a:r>
          </a:p>
          <a:p>
            <a:pPr algn="just"/>
            <a:endParaRPr lang="es-ES_tradnl" sz="1700" dirty="0" smtClean="0"/>
          </a:p>
          <a:p>
            <a:pPr algn="just"/>
            <a:r>
              <a:rPr lang="es-CL" sz="1700" u="sng" dirty="0" smtClean="0"/>
              <a:t>DOCUMENTOS DE POSTULACIÓN</a:t>
            </a:r>
          </a:p>
          <a:p>
            <a:pPr algn="just"/>
            <a:endParaRPr lang="es-CL" sz="1700" u="sng" dirty="0"/>
          </a:p>
          <a:p>
            <a:pPr marL="342900" indent="-342900" algn="just">
              <a:buAutoNum type="alphaLcPeriod"/>
            </a:pPr>
            <a:r>
              <a:rPr lang="es-CL" sz="1700" dirty="0" smtClean="0"/>
              <a:t>Cartas </a:t>
            </a:r>
            <a:r>
              <a:rPr lang="es-CL" sz="1700" dirty="0"/>
              <a:t>de compromiso de los integrantes del </a:t>
            </a:r>
            <a:r>
              <a:rPr lang="es-CL" sz="1700" dirty="0" smtClean="0"/>
              <a:t>equipo </a:t>
            </a:r>
            <a:r>
              <a:rPr lang="es-CL" sz="1700" dirty="0"/>
              <a:t>de </a:t>
            </a:r>
            <a:r>
              <a:rPr lang="es-CL" sz="1700" dirty="0" smtClean="0"/>
              <a:t>trabajo.</a:t>
            </a:r>
          </a:p>
          <a:p>
            <a:pPr marL="342900" indent="-342900" algn="just">
              <a:buAutoNum type="alphaLcPeriod"/>
            </a:pPr>
            <a:r>
              <a:rPr lang="es-CL" sz="1700" dirty="0" smtClean="0"/>
              <a:t>Autorización </a:t>
            </a:r>
            <a:r>
              <a:rPr lang="es-CL" sz="1700" dirty="0"/>
              <a:t>de derechos de autor (si </a:t>
            </a:r>
            <a:r>
              <a:rPr lang="es-CL" sz="1700" dirty="0" smtClean="0"/>
              <a:t>corresponde).</a:t>
            </a:r>
          </a:p>
          <a:p>
            <a:pPr marL="342900" indent="-342900" algn="just">
              <a:buAutoNum type="alphaLcPeriod"/>
            </a:pPr>
            <a:r>
              <a:rPr lang="es-CL" sz="1700" dirty="0" smtClean="0"/>
              <a:t>Registro </a:t>
            </a:r>
            <a:r>
              <a:rPr lang="es-CL" sz="1700" dirty="0"/>
              <a:t>audiovisual de la agrupación, banda o </a:t>
            </a:r>
            <a:r>
              <a:rPr lang="es-CL" sz="1700" dirty="0" smtClean="0"/>
              <a:t>solista (5 minutos).</a:t>
            </a:r>
          </a:p>
          <a:p>
            <a:pPr marL="342900" indent="-342900" algn="just">
              <a:buAutoNum type="alphaLcPeriod"/>
            </a:pPr>
            <a:r>
              <a:rPr lang="es-CL" sz="1700" dirty="0" smtClean="0"/>
              <a:t>Book </a:t>
            </a:r>
            <a:r>
              <a:rPr lang="es-CL" sz="1700" dirty="0"/>
              <a:t>de presentación del artista o agrupación </a:t>
            </a:r>
            <a:r>
              <a:rPr lang="es-CL" sz="1700" dirty="0" smtClean="0"/>
              <a:t>postulante.</a:t>
            </a:r>
            <a:endParaRPr lang="es-CL" sz="1700" dirty="0"/>
          </a:p>
          <a:p>
            <a:pPr algn="ctr">
              <a:lnSpc>
                <a:spcPct val="150000"/>
              </a:lnSpc>
            </a:pP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s-C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48847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56302" y="382948"/>
            <a:ext cx="7691215" cy="6243119"/>
          </a:xfrm>
          <a:prstGeom prst="rect">
            <a:avLst/>
          </a:prstGeom>
          <a:noFill/>
        </p:spPr>
        <p:txBody>
          <a:bodyPr wrap="square" rtlCol="0">
            <a:spAutoFit/>
          </a:bodyPr>
          <a:lstStyle/>
          <a:p>
            <a:r>
              <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s-CL" u="sng" dirty="0"/>
              <a:t>GASTOS </a:t>
            </a:r>
            <a:r>
              <a:rPr lang="es-CL" u="sng" dirty="0" smtClean="0"/>
              <a:t>FINANCIABLES</a:t>
            </a:r>
          </a:p>
          <a:p>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685800" lvl="0" indent="0" algn="just">
              <a:lnSpc>
                <a:spcPct val="107000"/>
              </a:lnSpc>
              <a:spcBef>
                <a:spcPts val="0"/>
              </a:spcBef>
              <a:buNone/>
            </a:pPr>
            <a:r>
              <a:rPr lang="es-ES_tradnl" sz="1600" dirty="0">
                <a:solidFill>
                  <a:prstClr val="black"/>
                </a:solidFill>
                <a:ea typeface="Verdana" panose="020B0604030504040204" pitchFamily="34" charset="0"/>
                <a:cs typeface="Verdana" panose="020B0604030504040204" pitchFamily="34" charset="0"/>
              </a:rPr>
              <a:t> </a:t>
            </a:r>
            <a:endParaRPr lang="es-CL" sz="1600" dirty="0">
              <a:solidFill>
                <a:prstClr val="black"/>
              </a:solidFill>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Wingdings" panose="05000000000000000000" pitchFamily="2" charset="2"/>
              <a:buChar char=""/>
            </a:pPr>
            <a:r>
              <a:rPr lang="es-ES_tradnl" sz="1600" dirty="0">
                <a:solidFill>
                  <a:prstClr val="black"/>
                </a:solidFill>
                <a:ea typeface="Verdana" panose="020B0604030504040204" pitchFamily="34" charset="0"/>
                <a:cs typeface="Verdana" panose="020B0604030504040204" pitchFamily="34" charset="0"/>
              </a:rPr>
              <a:t>Gastos de operación para asignación del responsable.</a:t>
            </a:r>
          </a:p>
          <a:p>
            <a:pPr lvl="0" algn="just">
              <a:lnSpc>
                <a:spcPct val="107000"/>
              </a:lnSpc>
            </a:pPr>
            <a:endParaRPr lang="es-CL" sz="1600" dirty="0">
              <a:solidFill>
                <a:prstClr val="black"/>
              </a:solidFill>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Wingdings" panose="05000000000000000000" pitchFamily="2" charset="2"/>
              <a:buChar char=""/>
            </a:pPr>
            <a:r>
              <a:rPr lang="es-ES_tradnl" sz="1600" dirty="0">
                <a:solidFill>
                  <a:prstClr val="black"/>
                </a:solidFill>
                <a:ea typeface="Verdana" panose="020B0604030504040204" pitchFamily="34" charset="0"/>
                <a:cs typeface="Verdana" panose="020B0604030504040204" pitchFamily="34" charset="0"/>
              </a:rPr>
              <a:t>Gastos de operación para contratación de tu equipo de trabajo.</a:t>
            </a:r>
            <a:r>
              <a:rPr lang="es-CL" sz="1600" dirty="0">
                <a:solidFill>
                  <a:prstClr val="black"/>
                </a:solidFill>
                <a:ea typeface="Calibri" panose="020F0502020204030204" pitchFamily="34" charset="0"/>
                <a:cs typeface="Times New Roman" panose="02020603050405020304" pitchFamily="18" charset="0"/>
              </a:rPr>
              <a:t> Por favor recuerda que la contratación de los trabajadores de artes y espectáculos deberá realizarse de acuerdo con las disposiciones contenidas en la Ley Nº 19.889. Esto es fundamental, ya que son normas dictadas en favor del sector al cual perteneces como artista.</a:t>
            </a:r>
          </a:p>
          <a:p>
            <a:pPr lvl="0" algn="just">
              <a:lnSpc>
                <a:spcPct val="107000"/>
              </a:lnSpc>
            </a:pPr>
            <a:endParaRPr lang="es-CL" sz="1600" dirty="0">
              <a:solidFill>
                <a:prstClr val="black"/>
              </a:solidFill>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Wingdings" panose="05000000000000000000" pitchFamily="2" charset="2"/>
              <a:buChar char=""/>
            </a:pPr>
            <a:r>
              <a:rPr lang="es-ES_tradnl" sz="1600" dirty="0">
                <a:solidFill>
                  <a:prstClr val="black"/>
                </a:solidFill>
                <a:ea typeface="Verdana" panose="020B0604030504040204" pitchFamily="34" charset="0"/>
                <a:cs typeface="Verdana" panose="020B0604030504040204" pitchFamily="34" charset="0"/>
              </a:rPr>
              <a:t>Gastos de operación para arriendo de sala</a:t>
            </a:r>
            <a:r>
              <a:rPr lang="es-CL" sz="1600" dirty="0">
                <a:solidFill>
                  <a:prstClr val="black"/>
                </a:solidFill>
                <a:ea typeface="Calibri" panose="020F0502020204030204" pitchFamily="34" charset="0"/>
                <a:cs typeface="Times New Roman" panose="02020603050405020304" pitchFamily="18" charset="0"/>
              </a:rPr>
              <a:t> y </a:t>
            </a:r>
            <a:r>
              <a:rPr lang="es-ES_tradnl" sz="1600" dirty="0">
                <a:solidFill>
                  <a:prstClr val="black"/>
                </a:solidFill>
                <a:ea typeface="Verdana" panose="020B0604030504040204" pitchFamily="34" charset="0"/>
                <a:cs typeface="Verdana" panose="020B0604030504040204" pitchFamily="34" charset="0"/>
              </a:rPr>
              <a:t>elementos de protección personal de protocolo COVID.</a:t>
            </a:r>
          </a:p>
          <a:p>
            <a:pPr lvl="0" algn="just">
              <a:lnSpc>
                <a:spcPct val="107000"/>
              </a:lnSpc>
            </a:pPr>
            <a:endParaRPr lang="es-CL" sz="1600" dirty="0">
              <a:solidFill>
                <a:prstClr val="black"/>
              </a:solidFill>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Wingdings" panose="05000000000000000000" pitchFamily="2" charset="2"/>
              <a:buChar char=""/>
            </a:pPr>
            <a:r>
              <a:rPr lang="es-ES_tradnl" sz="1600" dirty="0">
                <a:solidFill>
                  <a:prstClr val="black"/>
                </a:solidFill>
                <a:ea typeface="Verdana" panose="020B0604030504040204" pitchFamily="34" charset="0"/>
                <a:cs typeface="Verdana" panose="020B0604030504040204" pitchFamily="34" charset="0"/>
              </a:rPr>
              <a:t>Gastos de honorarios para tu equipo de trabajo. </a:t>
            </a:r>
          </a:p>
          <a:p>
            <a:pPr lvl="0" algn="just">
              <a:lnSpc>
                <a:spcPct val="107000"/>
              </a:lnSpc>
            </a:pPr>
            <a:endParaRPr lang="es-CL" sz="1600" dirty="0">
              <a:solidFill>
                <a:prstClr val="black"/>
              </a:solidFill>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Wingdings" panose="05000000000000000000" pitchFamily="2" charset="2"/>
              <a:buChar char=""/>
            </a:pPr>
            <a:r>
              <a:rPr lang="es-ES_tradnl" sz="1600" dirty="0">
                <a:solidFill>
                  <a:prstClr val="black"/>
                </a:solidFill>
                <a:ea typeface="Verdana" panose="020B0604030504040204" pitchFamily="34" charset="0"/>
                <a:cs typeface="Verdana" panose="020B0604030504040204" pitchFamily="34" charset="0"/>
              </a:rPr>
              <a:t>Gastos por concepto de pagos de derechos de autor y/o derechos conexos.</a:t>
            </a:r>
            <a:endParaRPr lang="es-CL" sz="1600" dirty="0">
              <a:solidFill>
                <a:prstClr val="black"/>
              </a:solidFill>
              <a:ea typeface="Calibri" panose="020F0502020204030204" pitchFamily="34" charset="0"/>
              <a:cs typeface="Times New Roman" panose="02020603050405020304" pitchFamily="18"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a:p>
            <a:endParaRPr lang="es-CL" sz="22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7732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828943" y="814655"/>
            <a:ext cx="7691215" cy="5247590"/>
          </a:xfrm>
          <a:prstGeom prst="rect">
            <a:avLst/>
          </a:prstGeom>
          <a:noFill/>
        </p:spPr>
        <p:txBody>
          <a:bodyPr wrap="square" rtlCol="0">
            <a:spAutoFit/>
          </a:bodyPr>
          <a:lstStyle/>
          <a:p>
            <a:pPr algn="ctr"/>
            <a:r>
              <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Modalidad Conversatorio.</a:t>
            </a: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just"/>
            <a:r>
              <a:rPr lang="es-CL" sz="1700" dirty="0" smtClean="0">
                <a:ea typeface="Verdana" panose="020B0604030504040204" pitchFamily="34" charset="0"/>
              </a:rPr>
              <a:t>F</a:t>
            </a:r>
            <a:r>
              <a:rPr lang="es-ES_tradnl" sz="1700" dirty="0" smtClean="0"/>
              <a:t>inanciamiento </a:t>
            </a:r>
            <a:r>
              <a:rPr lang="es-CL" sz="1700" dirty="0" smtClean="0"/>
              <a:t>para </a:t>
            </a:r>
            <a:r>
              <a:rPr lang="es-CL" sz="1700" dirty="0"/>
              <a:t>la </a:t>
            </a:r>
            <a:r>
              <a:rPr lang="es-CL" sz="1700" u="sng" dirty="0"/>
              <a:t>conformación de un espacio de conversación o charla entre al menos 2 personas</a:t>
            </a:r>
            <a:r>
              <a:rPr lang="es-CL" sz="1700" dirty="0"/>
              <a:t> en formato online en vivo, en torno a temáticas del ámbito musical. </a:t>
            </a:r>
            <a:r>
              <a:rPr lang="es-CL" sz="1700" dirty="0" smtClean="0"/>
              <a:t>El </a:t>
            </a:r>
            <a:r>
              <a:rPr lang="es-CL" sz="1700" dirty="0"/>
              <a:t>equipo de trabajo deberá considerar obligatoriamente al menos </a:t>
            </a:r>
            <a:r>
              <a:rPr lang="es-CL" sz="1700" u="sng" dirty="0"/>
              <a:t>un miembro que cumpla labores técnicas </a:t>
            </a:r>
            <a:r>
              <a:rPr lang="es-CL" sz="1700" dirty="0"/>
              <a:t>dentro de tu propuesta, no pudiendo ningún otro integrante de la postulación tener doble rol en </a:t>
            </a:r>
            <a:r>
              <a:rPr lang="es-CL" sz="1700" dirty="0" smtClean="0"/>
              <a:t>ésta. En caso de no cumplir </a:t>
            </a:r>
            <a:r>
              <a:rPr lang="es-CL" sz="1700" dirty="0"/>
              <a:t>con lo anterior, </a:t>
            </a:r>
            <a:r>
              <a:rPr lang="es-CL" sz="1700" dirty="0" smtClean="0"/>
              <a:t>el </a:t>
            </a:r>
            <a:r>
              <a:rPr lang="es-CL" sz="1700" dirty="0"/>
              <a:t>proyecto será declarado inadmisible</a:t>
            </a:r>
            <a:r>
              <a:rPr lang="es-CL" sz="1700" dirty="0" smtClean="0"/>
              <a:t>.</a:t>
            </a:r>
          </a:p>
          <a:p>
            <a:pPr algn="just"/>
            <a:endParaRPr lang="es-ES_tradnl" sz="1700" dirty="0" smtClean="0"/>
          </a:p>
          <a:p>
            <a:pPr algn="just"/>
            <a:r>
              <a:rPr lang="es-CL" sz="1700" dirty="0" smtClean="0"/>
              <a:t>Duración: Mínimo 30 </a:t>
            </a:r>
            <a:r>
              <a:rPr lang="es-CL" sz="1700" dirty="0"/>
              <a:t>minutos y </a:t>
            </a:r>
            <a:r>
              <a:rPr lang="es-CL" sz="1700" dirty="0" smtClean="0"/>
              <a:t>máximo </a:t>
            </a:r>
            <a:r>
              <a:rPr lang="es-CL" sz="1700" dirty="0"/>
              <a:t>de 60 </a:t>
            </a:r>
            <a:r>
              <a:rPr lang="es-CL" sz="1700" dirty="0" smtClean="0"/>
              <a:t>minutos.</a:t>
            </a:r>
            <a:endParaRPr lang="es-CL" sz="1700" dirty="0"/>
          </a:p>
          <a:p>
            <a:pPr algn="just"/>
            <a:endParaRPr lang="es-ES_tradnl" sz="1700" dirty="0" smtClean="0"/>
          </a:p>
          <a:p>
            <a:pPr algn="just"/>
            <a:r>
              <a:rPr lang="es-CL" sz="1700" u="sng" dirty="0" smtClean="0"/>
              <a:t>DOCUMENTOS DE POSTULACIÓN</a:t>
            </a:r>
          </a:p>
          <a:p>
            <a:pPr algn="just"/>
            <a:endParaRPr lang="es-CL" sz="1700" u="sng" dirty="0"/>
          </a:p>
          <a:p>
            <a:pPr marL="342900" indent="-342900" algn="just">
              <a:buAutoNum type="alphaLcPeriod"/>
            </a:pPr>
            <a:r>
              <a:rPr lang="es-CL" sz="1700" dirty="0" smtClean="0"/>
              <a:t>Cartas </a:t>
            </a:r>
            <a:r>
              <a:rPr lang="es-CL" sz="1700" dirty="0"/>
              <a:t>de compromiso de los integrantes del </a:t>
            </a:r>
            <a:r>
              <a:rPr lang="es-CL" sz="1700" dirty="0" smtClean="0"/>
              <a:t>equipo </a:t>
            </a:r>
            <a:r>
              <a:rPr lang="es-CL" sz="1700" dirty="0"/>
              <a:t>de </a:t>
            </a:r>
            <a:r>
              <a:rPr lang="es-CL" sz="1700" dirty="0" smtClean="0"/>
              <a:t>trabajo.</a:t>
            </a:r>
          </a:p>
          <a:p>
            <a:pPr marL="342900" indent="-342900" algn="just">
              <a:buAutoNum type="alphaLcPeriod"/>
            </a:pPr>
            <a:r>
              <a:rPr lang="es-CL" sz="1700" dirty="0" smtClean="0"/>
              <a:t>Autorización </a:t>
            </a:r>
            <a:r>
              <a:rPr lang="es-CL" sz="1700" dirty="0"/>
              <a:t>de derechos de autor (si </a:t>
            </a:r>
            <a:r>
              <a:rPr lang="es-CL" sz="1700" dirty="0" smtClean="0"/>
              <a:t>corresponde)</a:t>
            </a:r>
          </a:p>
          <a:p>
            <a:pPr marL="342900" indent="-342900" algn="just">
              <a:buAutoNum type="alphaLcPeriod"/>
            </a:pPr>
            <a:r>
              <a:rPr lang="es-CL" sz="1700" dirty="0" smtClean="0"/>
              <a:t>Currículo </a:t>
            </a:r>
            <a:r>
              <a:rPr lang="es-CL" sz="1700" dirty="0"/>
              <a:t>de cada una de las personas que participarán en la conversación y del moderador/a, si lo </a:t>
            </a:r>
            <a:r>
              <a:rPr lang="es-CL" sz="1700" dirty="0" smtClean="0"/>
              <a:t>hubiere.</a:t>
            </a: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s-C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1145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56302" y="382948"/>
            <a:ext cx="7691215" cy="5890395"/>
          </a:xfrm>
          <a:prstGeom prst="rect">
            <a:avLst/>
          </a:prstGeom>
          <a:noFill/>
        </p:spPr>
        <p:txBody>
          <a:bodyPr wrap="square" rtlCol="0">
            <a:spAutoFit/>
          </a:bodyPr>
          <a:lstStyle/>
          <a:p>
            <a:r>
              <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s-CL" u="sng" dirty="0"/>
              <a:t>GASTOS </a:t>
            </a:r>
            <a:r>
              <a:rPr lang="es-CL" u="sng" dirty="0" smtClean="0"/>
              <a:t>FINANCIABLES</a:t>
            </a:r>
          </a:p>
          <a:p>
            <a:pPr marL="685800" lvl="0" indent="0" algn="just">
              <a:lnSpc>
                <a:spcPct val="107000"/>
              </a:lnSpc>
              <a:spcBef>
                <a:spcPts val="0"/>
              </a:spcBef>
              <a:buNone/>
            </a:pP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685800" lvl="0" indent="0" algn="just">
              <a:lnSpc>
                <a:spcPct val="107000"/>
              </a:lnSpc>
              <a:spcBef>
                <a:spcPts val="0"/>
              </a:spcBef>
              <a:buNone/>
            </a:pPr>
            <a:endParaRPr lang="es-CL" sz="1600" dirty="0">
              <a:solidFill>
                <a:prstClr val="black"/>
              </a:solidFill>
              <a:ea typeface="Verdana" panose="020B0604030504040204" pitchFamily="34" charset="0"/>
              <a:cs typeface="Verdana" panose="020B0604030504040204" pitchFamily="34" charset="0"/>
            </a:endParaRPr>
          </a:p>
          <a:p>
            <a:pPr marL="342900" lvl="0" indent="-342900" algn="just">
              <a:lnSpc>
                <a:spcPct val="107000"/>
              </a:lnSpc>
              <a:spcBef>
                <a:spcPts val="0"/>
              </a:spcBef>
              <a:buFont typeface="Wingdings" panose="05000000000000000000" pitchFamily="2" charset="2"/>
              <a:buChar char=""/>
            </a:pPr>
            <a:r>
              <a:rPr lang="es-CL" sz="1700" dirty="0" smtClean="0">
                <a:solidFill>
                  <a:prstClr val="black"/>
                </a:solidFill>
                <a:ea typeface="Verdana" panose="020B0604030504040204" pitchFamily="34" charset="0"/>
                <a:cs typeface="Verdana" panose="020B0604030504040204" pitchFamily="34" charset="0"/>
              </a:rPr>
              <a:t>Gastos </a:t>
            </a:r>
            <a:r>
              <a:rPr lang="es-CL" sz="1700" dirty="0">
                <a:solidFill>
                  <a:prstClr val="black"/>
                </a:solidFill>
                <a:ea typeface="Verdana" panose="020B0604030504040204" pitchFamily="34" charset="0"/>
                <a:cs typeface="Verdana" panose="020B0604030504040204" pitchFamily="34" charset="0"/>
              </a:rPr>
              <a:t>de operación para asignación del responsable</a:t>
            </a:r>
            <a:r>
              <a:rPr lang="es-CL" sz="1700" dirty="0" smtClean="0">
                <a:solidFill>
                  <a:prstClr val="black"/>
                </a:solidFill>
                <a:ea typeface="Verdana" panose="020B0604030504040204" pitchFamily="34" charset="0"/>
                <a:cs typeface="Verdana" panose="020B0604030504040204" pitchFamily="34" charset="0"/>
              </a:rPr>
              <a:t>.</a:t>
            </a:r>
          </a:p>
          <a:p>
            <a:pPr lvl="0" algn="just">
              <a:lnSpc>
                <a:spcPct val="107000"/>
              </a:lnSpc>
              <a:spcBef>
                <a:spcPts val="0"/>
              </a:spcBef>
            </a:pPr>
            <a:endParaRPr lang="es-CL" sz="1700" dirty="0">
              <a:solidFill>
                <a:prstClr val="black"/>
              </a:solidFill>
              <a:ea typeface="Verdana" panose="020B0604030504040204" pitchFamily="34" charset="0"/>
              <a:cs typeface="Verdana" panose="020B0604030504040204" pitchFamily="34" charset="0"/>
            </a:endParaRPr>
          </a:p>
          <a:p>
            <a:pPr marL="342900" lvl="0" indent="-342900" algn="just">
              <a:lnSpc>
                <a:spcPct val="107000"/>
              </a:lnSpc>
              <a:spcBef>
                <a:spcPts val="0"/>
              </a:spcBef>
              <a:buFont typeface="Wingdings" panose="05000000000000000000" pitchFamily="2" charset="2"/>
              <a:buChar char=""/>
            </a:pPr>
            <a:r>
              <a:rPr lang="es-CL" sz="1700" dirty="0" smtClean="0">
                <a:solidFill>
                  <a:prstClr val="black"/>
                </a:solidFill>
                <a:ea typeface="Verdana" panose="020B0604030504040204" pitchFamily="34" charset="0"/>
                <a:cs typeface="Verdana" panose="020B0604030504040204" pitchFamily="34" charset="0"/>
              </a:rPr>
              <a:t>Gastos </a:t>
            </a:r>
            <a:r>
              <a:rPr lang="es-CL" sz="1700" dirty="0">
                <a:solidFill>
                  <a:prstClr val="black"/>
                </a:solidFill>
                <a:ea typeface="Verdana" panose="020B0604030504040204" pitchFamily="34" charset="0"/>
                <a:cs typeface="Verdana" panose="020B0604030504040204" pitchFamily="34" charset="0"/>
              </a:rPr>
              <a:t>de operación para contratación de tu equipo de trabajo. Por favor recuerda que la contratación de los trabajadores de artes y espectáculos deberá realizarse de acuerdo con las disposiciones contenidas en la Ley Nº 19.889. Esto es fundamental, ya que son normas dictadas en favor del sector al cual perteneces como artista</a:t>
            </a:r>
            <a:r>
              <a:rPr lang="es-CL" sz="1700" dirty="0" smtClean="0">
                <a:solidFill>
                  <a:prstClr val="black"/>
                </a:solidFill>
                <a:ea typeface="Verdana" panose="020B0604030504040204" pitchFamily="34" charset="0"/>
                <a:cs typeface="Verdana" panose="020B0604030504040204" pitchFamily="34" charset="0"/>
              </a:rPr>
              <a:t>.</a:t>
            </a:r>
          </a:p>
          <a:p>
            <a:pPr lvl="0" algn="just">
              <a:lnSpc>
                <a:spcPct val="107000"/>
              </a:lnSpc>
              <a:spcBef>
                <a:spcPts val="0"/>
              </a:spcBef>
            </a:pPr>
            <a:endParaRPr lang="es-CL" sz="1700" dirty="0">
              <a:solidFill>
                <a:prstClr val="black"/>
              </a:solidFill>
              <a:ea typeface="Verdana" panose="020B0604030504040204" pitchFamily="34" charset="0"/>
              <a:cs typeface="Verdana" panose="020B0604030504040204" pitchFamily="34" charset="0"/>
            </a:endParaRPr>
          </a:p>
          <a:p>
            <a:pPr marL="342900" lvl="0" indent="-342900" algn="just">
              <a:lnSpc>
                <a:spcPct val="107000"/>
              </a:lnSpc>
              <a:spcBef>
                <a:spcPts val="0"/>
              </a:spcBef>
              <a:buFont typeface="Wingdings" panose="05000000000000000000" pitchFamily="2" charset="2"/>
              <a:buChar char=""/>
            </a:pPr>
            <a:r>
              <a:rPr lang="es-CL" sz="1700" dirty="0" smtClean="0">
                <a:solidFill>
                  <a:prstClr val="black"/>
                </a:solidFill>
                <a:ea typeface="Verdana" panose="020B0604030504040204" pitchFamily="34" charset="0"/>
                <a:cs typeface="Verdana" panose="020B0604030504040204" pitchFamily="34" charset="0"/>
              </a:rPr>
              <a:t>Gastos </a:t>
            </a:r>
            <a:r>
              <a:rPr lang="es-CL" sz="1700" dirty="0">
                <a:solidFill>
                  <a:prstClr val="black"/>
                </a:solidFill>
                <a:ea typeface="Verdana" panose="020B0604030504040204" pitchFamily="34" charset="0"/>
                <a:cs typeface="Verdana" panose="020B0604030504040204" pitchFamily="34" charset="0"/>
              </a:rPr>
              <a:t>de honorarios para tu equipo de trabajo. </a:t>
            </a:r>
            <a:endParaRPr lang="es-CL" sz="1700" dirty="0" smtClean="0">
              <a:solidFill>
                <a:prstClr val="black"/>
              </a:solidFill>
              <a:ea typeface="Verdana" panose="020B0604030504040204" pitchFamily="34" charset="0"/>
              <a:cs typeface="Verdana" panose="020B0604030504040204" pitchFamily="34" charset="0"/>
            </a:endParaRPr>
          </a:p>
          <a:p>
            <a:pPr lvl="0" algn="just">
              <a:lnSpc>
                <a:spcPct val="107000"/>
              </a:lnSpc>
              <a:spcBef>
                <a:spcPts val="0"/>
              </a:spcBef>
            </a:pPr>
            <a:endParaRPr lang="es-CL" sz="1700" dirty="0">
              <a:solidFill>
                <a:prstClr val="black"/>
              </a:solidFill>
              <a:ea typeface="Verdana" panose="020B0604030504040204" pitchFamily="34" charset="0"/>
              <a:cs typeface="Verdana" panose="020B0604030504040204" pitchFamily="34" charset="0"/>
            </a:endParaRPr>
          </a:p>
          <a:p>
            <a:pPr marL="342900" lvl="0" indent="-342900" algn="just">
              <a:lnSpc>
                <a:spcPct val="107000"/>
              </a:lnSpc>
              <a:spcBef>
                <a:spcPts val="0"/>
              </a:spcBef>
              <a:buFont typeface="Wingdings" panose="05000000000000000000" pitchFamily="2" charset="2"/>
              <a:buChar char=""/>
            </a:pPr>
            <a:r>
              <a:rPr lang="es-CL" sz="1700" dirty="0" smtClean="0">
                <a:solidFill>
                  <a:prstClr val="black"/>
                </a:solidFill>
                <a:ea typeface="Verdana" panose="020B0604030504040204" pitchFamily="34" charset="0"/>
                <a:cs typeface="Verdana" panose="020B0604030504040204" pitchFamily="34" charset="0"/>
              </a:rPr>
              <a:t>Gastos </a:t>
            </a:r>
            <a:r>
              <a:rPr lang="es-CL" sz="1700" dirty="0">
                <a:solidFill>
                  <a:prstClr val="black"/>
                </a:solidFill>
                <a:ea typeface="Verdana" panose="020B0604030504040204" pitchFamily="34" charset="0"/>
                <a:cs typeface="Verdana" panose="020B0604030504040204" pitchFamily="34" charset="0"/>
              </a:rPr>
              <a:t>por concepto de pagos de derechos de autor y/o derechos conexos.</a:t>
            </a:r>
          </a:p>
          <a:p>
            <a:endParaRPr lang="es-CL" sz="1600" dirty="0">
              <a:latin typeface="Verdana" panose="020B0604030504040204" pitchFamily="34" charset="0"/>
              <a:ea typeface="Verdana" panose="020B0604030504040204" pitchFamily="34" charset="0"/>
              <a:cs typeface="Verdana" panose="020B0604030504040204" pitchFamily="34" charset="0"/>
            </a:endParaRPr>
          </a:p>
          <a:p>
            <a:endParaRPr lang="es-CL" sz="22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379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56302" y="636009"/>
            <a:ext cx="7691215" cy="6263253"/>
          </a:xfrm>
          <a:prstGeom prst="rect">
            <a:avLst/>
          </a:prstGeom>
          <a:noFill/>
        </p:spPr>
        <p:txBody>
          <a:bodyPr wrap="square" rtlCol="0">
            <a:spAutoFit/>
          </a:bodyPr>
          <a:lstStyle/>
          <a:p>
            <a:pPr algn="ctr"/>
            <a:r>
              <a:rPr lang="es-CL"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Modalidad </a:t>
            </a:r>
            <a:r>
              <a:rPr lang="es-CL" sz="2000" b="1" dirty="0" smtClean="0">
                <a:solidFill>
                  <a:schemeClr val="accent4"/>
                </a:solidFill>
                <a:latin typeface="Verdana" panose="020B0604030504040204" pitchFamily="34" charset="0"/>
                <a:ea typeface="Verdana" panose="020B0604030504040204" pitchFamily="34" charset="0"/>
              </a:rPr>
              <a:t>Programación Nacional</a:t>
            </a:r>
            <a:r>
              <a:rPr lang="es-CL" sz="2000" b="1" dirty="0" smtClean="0">
                <a:solidFill>
                  <a:schemeClr val="accent4"/>
                </a:solidFill>
                <a:latin typeface="Verdana" panose="020B0604030504040204" pitchFamily="34" charset="0"/>
                <a:ea typeface="Verdana" panose="020B0604030504040204" pitchFamily="34" charset="0"/>
                <a:cs typeface="Verdana" panose="020B0604030504040204" pitchFamily="34" charset="0"/>
              </a:rPr>
              <a:t>.</a:t>
            </a:r>
            <a:endParaRPr lang="es-CL" sz="20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endParaRPr lang="es-CL" sz="16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just"/>
            <a:r>
              <a:rPr lang="es-CL" sz="1700" dirty="0" smtClean="0">
                <a:ea typeface="Verdana" panose="020B0604030504040204" pitchFamily="34" charset="0"/>
              </a:rPr>
              <a:t>Financiamiento </a:t>
            </a:r>
            <a:r>
              <a:rPr lang="es-CL" sz="1700" dirty="0">
                <a:ea typeface="Verdana" panose="020B0604030504040204" pitchFamily="34" charset="0"/>
              </a:rPr>
              <a:t>para la realización de actividades online en vivo que convoquen a un </a:t>
            </a:r>
            <a:r>
              <a:rPr lang="es-CL" sz="1700" u="sng" dirty="0">
                <a:ea typeface="Verdana" panose="020B0604030504040204" pitchFamily="34" charset="0"/>
              </a:rPr>
              <a:t>mínimo de 3 artistas, agrupaciones y/o agentes de la música</a:t>
            </a:r>
            <a:r>
              <a:rPr lang="es-CL" sz="1700" dirty="0">
                <a:ea typeface="Verdana" panose="020B0604030504040204" pitchFamily="34" charset="0"/>
              </a:rPr>
              <a:t>, cuyo eje sea la difusión de la música nacional, sean estos un festival, conciertos, charlas, ciclos de música en vivo, concursos, etc. </a:t>
            </a:r>
            <a:r>
              <a:rPr lang="es-CL" sz="1700" u="sng" dirty="0">
                <a:ea typeface="Verdana" panose="020B0604030504040204" pitchFamily="34" charset="0"/>
              </a:rPr>
              <a:t>El porcentaje de mujeres artistas o profesionales convocadas deberá ser igual o superior al 30% </a:t>
            </a:r>
            <a:r>
              <a:rPr lang="es-CL" sz="1700" dirty="0">
                <a:ea typeface="Verdana" panose="020B0604030504040204" pitchFamily="34" charset="0"/>
              </a:rPr>
              <a:t>del total de los integrantes de tu equipo. Además, </a:t>
            </a:r>
            <a:r>
              <a:rPr lang="es-CL" sz="1700" dirty="0" smtClean="0">
                <a:ea typeface="Verdana" panose="020B0604030504040204" pitchFamily="34" charset="0"/>
              </a:rPr>
              <a:t>el </a:t>
            </a:r>
            <a:r>
              <a:rPr lang="es-CL" sz="1700" dirty="0">
                <a:ea typeface="Verdana" panose="020B0604030504040204" pitchFamily="34" charset="0"/>
              </a:rPr>
              <a:t>equipo de trabajo deberá considerar obligatoriamente al menos </a:t>
            </a:r>
            <a:r>
              <a:rPr lang="es-CL" sz="1700" u="sng" dirty="0">
                <a:ea typeface="Verdana" panose="020B0604030504040204" pitchFamily="34" charset="0"/>
              </a:rPr>
              <a:t>un miembro que cumpla labores técnicas</a:t>
            </a:r>
            <a:r>
              <a:rPr lang="es-CL" sz="1700" dirty="0">
                <a:ea typeface="Verdana" panose="020B0604030504040204" pitchFamily="34" charset="0"/>
              </a:rPr>
              <a:t> dentro de </a:t>
            </a:r>
            <a:r>
              <a:rPr lang="es-CL" sz="1700" dirty="0" smtClean="0">
                <a:ea typeface="Verdana" panose="020B0604030504040204" pitchFamily="34" charset="0"/>
              </a:rPr>
              <a:t>la</a:t>
            </a:r>
            <a:r>
              <a:rPr lang="es-CL" sz="1700" dirty="0" smtClean="0">
                <a:ea typeface="Verdana" panose="020B0604030504040204" pitchFamily="34" charset="0"/>
              </a:rPr>
              <a:t> </a:t>
            </a:r>
            <a:r>
              <a:rPr lang="es-CL" sz="1700" dirty="0">
                <a:ea typeface="Verdana" panose="020B0604030504040204" pitchFamily="34" charset="0"/>
              </a:rPr>
              <a:t>propuesta, no pudiendo ningún otro integrante de la postulación tener doble rol en ésta. </a:t>
            </a:r>
            <a:r>
              <a:rPr lang="es-CL" sz="1700" dirty="0" smtClean="0">
                <a:ea typeface="Verdana" panose="020B0604030504040204" pitchFamily="34" charset="0"/>
              </a:rPr>
              <a:t>De </a:t>
            </a:r>
            <a:r>
              <a:rPr lang="es-CL" sz="1700" dirty="0">
                <a:ea typeface="Verdana" panose="020B0604030504040204" pitchFamily="34" charset="0"/>
              </a:rPr>
              <a:t>no </a:t>
            </a:r>
            <a:r>
              <a:rPr lang="es-CL" sz="1700" dirty="0" smtClean="0">
                <a:ea typeface="Verdana" panose="020B0604030504040204" pitchFamily="34" charset="0"/>
              </a:rPr>
              <a:t>cumplir </a:t>
            </a:r>
            <a:r>
              <a:rPr lang="es-CL" sz="1700" dirty="0">
                <a:ea typeface="Verdana" panose="020B0604030504040204" pitchFamily="34" charset="0"/>
              </a:rPr>
              <a:t>con los dos requisitos anteriores, </a:t>
            </a:r>
            <a:r>
              <a:rPr lang="es-CL" sz="1700" dirty="0" smtClean="0">
                <a:ea typeface="Verdana" panose="020B0604030504040204" pitchFamily="34" charset="0"/>
              </a:rPr>
              <a:t>el </a:t>
            </a:r>
            <a:r>
              <a:rPr lang="es-CL" sz="1700" dirty="0">
                <a:ea typeface="Verdana" panose="020B0604030504040204" pitchFamily="34" charset="0"/>
              </a:rPr>
              <a:t>proyecto será declarado inadmisible</a:t>
            </a:r>
            <a:r>
              <a:rPr lang="es-CL" sz="1700" dirty="0" smtClean="0">
                <a:ea typeface="Verdana" panose="020B0604030504040204" pitchFamily="34" charset="0"/>
              </a:rPr>
              <a:t>.</a:t>
            </a:r>
          </a:p>
          <a:p>
            <a:pPr algn="just"/>
            <a:endParaRPr lang="es-CL" sz="1700" dirty="0" smtClean="0">
              <a:ea typeface="Verdana" panose="020B0604030504040204" pitchFamily="34" charset="0"/>
            </a:endParaRPr>
          </a:p>
          <a:p>
            <a:pPr algn="just"/>
            <a:r>
              <a:rPr lang="es-CL" sz="1700" u="sng" dirty="0">
                <a:ea typeface="Verdana" panose="020B0604030504040204" pitchFamily="34" charset="0"/>
              </a:rPr>
              <a:t>DOCUMENTOS DE </a:t>
            </a:r>
            <a:r>
              <a:rPr lang="es-CL" sz="1700" u="sng" dirty="0" smtClean="0">
                <a:ea typeface="Verdana" panose="020B0604030504040204" pitchFamily="34" charset="0"/>
              </a:rPr>
              <a:t>POSTULACIÓN</a:t>
            </a:r>
            <a:endParaRPr lang="es-CL" sz="1700" dirty="0">
              <a:ea typeface="Verdana" panose="020B0604030504040204" pitchFamily="34" charset="0"/>
            </a:endParaRPr>
          </a:p>
          <a:p>
            <a:pPr algn="just"/>
            <a:r>
              <a:rPr lang="es-CL" sz="1700" dirty="0" smtClean="0">
                <a:ea typeface="Verdana" panose="020B0604030504040204" pitchFamily="34" charset="0"/>
              </a:rPr>
              <a:t>a. Cartas </a:t>
            </a:r>
            <a:r>
              <a:rPr lang="es-CL" sz="1700" dirty="0">
                <a:ea typeface="Verdana" panose="020B0604030504040204" pitchFamily="34" charset="0"/>
              </a:rPr>
              <a:t>de compromiso de los integrantes del equipo de trabajo.</a:t>
            </a:r>
          </a:p>
          <a:p>
            <a:pPr algn="just"/>
            <a:r>
              <a:rPr lang="es-CL" sz="1700" dirty="0" smtClean="0">
                <a:ea typeface="Verdana" panose="020B0604030504040204" pitchFamily="34" charset="0"/>
              </a:rPr>
              <a:t>b. Autorización </a:t>
            </a:r>
            <a:r>
              <a:rPr lang="es-CL" sz="1700" dirty="0">
                <a:ea typeface="Verdana" panose="020B0604030504040204" pitchFamily="34" charset="0"/>
              </a:rPr>
              <a:t>de derechos de autor (si corresponde)</a:t>
            </a:r>
          </a:p>
          <a:p>
            <a:pPr algn="just"/>
            <a:r>
              <a:rPr lang="es-CL" sz="1700" dirty="0" smtClean="0">
                <a:ea typeface="Verdana" panose="020B0604030504040204" pitchFamily="34" charset="0"/>
              </a:rPr>
              <a:t>c</a:t>
            </a:r>
            <a:r>
              <a:rPr lang="es-CL" sz="1700" dirty="0">
                <a:ea typeface="Verdana" panose="020B0604030504040204" pitchFamily="34" charset="0"/>
              </a:rPr>
              <a:t>. </a:t>
            </a:r>
            <a:r>
              <a:rPr lang="es-CL" sz="1700" dirty="0" smtClean="0">
                <a:ea typeface="Verdana" panose="020B0604030504040204" pitchFamily="34" charset="0"/>
              </a:rPr>
              <a:t>Carta </a:t>
            </a:r>
            <a:r>
              <a:rPr lang="es-CL" sz="1700" dirty="0">
                <a:ea typeface="Verdana" panose="020B0604030504040204" pitchFamily="34" charset="0"/>
              </a:rPr>
              <a:t>de aceptación de quienes participen como invitados en el evento a producir, si es que éstos no integran el equipo de trabajo de la </a:t>
            </a:r>
            <a:r>
              <a:rPr lang="es-CL" sz="1700" dirty="0" smtClean="0">
                <a:ea typeface="Verdana" panose="020B0604030504040204" pitchFamily="34" charset="0"/>
              </a:rPr>
              <a:t>postulación.</a:t>
            </a:r>
          </a:p>
          <a:p>
            <a:pPr algn="just"/>
            <a:r>
              <a:rPr lang="es-CL" sz="1700" dirty="0" smtClean="0">
                <a:ea typeface="Verdana" panose="020B0604030504040204" pitchFamily="34" charset="0"/>
              </a:rPr>
              <a:t>d</a:t>
            </a:r>
            <a:r>
              <a:rPr lang="es-CL" sz="1700" dirty="0">
                <a:ea typeface="Verdana" panose="020B0604030504040204" pitchFamily="34" charset="0"/>
              </a:rPr>
              <a:t>. </a:t>
            </a:r>
            <a:r>
              <a:rPr lang="es-CL" sz="1700" dirty="0" smtClean="0">
                <a:ea typeface="Verdana" panose="020B0604030504040204" pitchFamily="34" charset="0"/>
              </a:rPr>
              <a:t>Registro </a:t>
            </a:r>
            <a:r>
              <a:rPr lang="es-CL" sz="1700" dirty="0">
                <a:ea typeface="Verdana" panose="020B0604030504040204" pitchFamily="34" charset="0"/>
              </a:rPr>
              <a:t>audiovisual de </a:t>
            </a:r>
            <a:r>
              <a:rPr lang="es-CL" sz="1700" dirty="0" smtClean="0">
                <a:ea typeface="Verdana" panose="020B0604030504040204" pitchFamily="34" charset="0"/>
              </a:rPr>
              <a:t>la banda/s </a:t>
            </a:r>
            <a:r>
              <a:rPr lang="es-CL" sz="1700" dirty="0">
                <a:ea typeface="Verdana" panose="020B0604030504040204" pitchFamily="34" charset="0"/>
              </a:rPr>
              <a:t>o solista/s convocada/s, para el caso de presentaciones musicales.</a:t>
            </a:r>
          </a:p>
          <a:p>
            <a:pPr algn="just"/>
            <a:r>
              <a:rPr lang="es-CL" sz="1700" dirty="0" smtClean="0">
                <a:ea typeface="Verdana" panose="020B0604030504040204" pitchFamily="34" charset="0"/>
              </a:rPr>
              <a:t>e. Currículo </a:t>
            </a:r>
            <a:r>
              <a:rPr lang="es-CL" sz="1700" dirty="0">
                <a:ea typeface="Verdana" panose="020B0604030504040204" pitchFamily="34" charset="0"/>
              </a:rPr>
              <a:t>de las personas que participarán en charlas, conversatorios, etc., si la programación los </a:t>
            </a:r>
            <a:r>
              <a:rPr lang="es-CL" sz="1700" dirty="0" smtClean="0">
                <a:ea typeface="Verdana" panose="020B0604030504040204" pitchFamily="34" charset="0"/>
              </a:rPr>
              <a:t>contemplara.</a:t>
            </a:r>
            <a:endParaRPr lang="es-CL" sz="1700" dirty="0">
              <a:ea typeface="Verdana" panose="020B0604030504040204" pitchFamily="34" charset="0"/>
            </a:endParaRPr>
          </a:p>
          <a:p>
            <a:pPr algn="just"/>
            <a:endParaRPr lang="es-CL" sz="1700" dirty="0">
              <a:ea typeface="Verdana" panose="020B0604030504040204" pitchFamily="34" charset="0"/>
            </a:endParaRPr>
          </a:p>
          <a:p>
            <a:pPr algn="just"/>
            <a:endParaRPr lang="es-CL" sz="1700" dirty="0">
              <a:ea typeface="Verdana" panose="020B0604030504040204" pitchFamily="34" charset="0"/>
            </a:endParaRPr>
          </a:p>
        </p:txBody>
      </p:sp>
    </p:spTree>
    <p:extLst>
      <p:ext uri="{BB962C8B-B14F-4D97-AF65-F5344CB8AC3E}">
        <p14:creationId xmlns:p14="http://schemas.microsoft.com/office/powerpoint/2010/main" val="371858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A6678-7EB7-E44E-B1B5-775A713F6503}"/>
              </a:ext>
            </a:extLst>
          </p:cNvPr>
          <p:cNvPicPr>
            <a:picLocks noChangeAspect="1"/>
          </p:cNvPicPr>
          <p:nvPr/>
        </p:nvPicPr>
        <p:blipFill>
          <a:blip r:embed="rId2"/>
          <a:stretch>
            <a:fillRect/>
          </a:stretch>
        </p:blipFill>
        <p:spPr>
          <a:xfrm>
            <a:off x="0" y="6400800"/>
            <a:ext cx="9203821" cy="457200"/>
          </a:xfrm>
          <a:prstGeom prst="rect">
            <a:avLst/>
          </a:prstGeom>
        </p:spPr>
      </p:pic>
      <p:sp>
        <p:nvSpPr>
          <p:cNvPr id="5" name="CuadroTexto 4">
            <a:extLst>
              <a:ext uri="{FF2B5EF4-FFF2-40B4-BE49-F238E27FC236}">
                <a16:creationId xmlns:a16="http://schemas.microsoft.com/office/drawing/2014/main" id="{F84B9FF7-1B3A-C649-B1E8-8048F90C4608}"/>
              </a:ext>
            </a:extLst>
          </p:cNvPr>
          <p:cNvSpPr txBox="1"/>
          <p:nvPr/>
        </p:nvSpPr>
        <p:spPr>
          <a:xfrm>
            <a:off x="1791130" y="6521678"/>
            <a:ext cx="5633273" cy="215444"/>
          </a:xfrm>
          <a:prstGeom prst="rect">
            <a:avLst/>
          </a:prstGeom>
          <a:noFill/>
        </p:spPr>
        <p:txBody>
          <a:bodyPr wrap="none" rtlCol="0">
            <a:spAutoFit/>
          </a:bodyPr>
          <a:lstStyle/>
          <a:p>
            <a:r>
              <a:rPr lang="es-CL"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Fondo de Fomento de la Música Nacional | Ministerio de las Culturas, las Artes y el Patrimonio</a:t>
            </a:r>
            <a:endParaRPr lang="es-CL"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7CF78216-85EB-FF4D-9E65-6BD7F7A22BAA}"/>
              </a:ext>
            </a:extLst>
          </p:cNvPr>
          <p:cNvPicPr>
            <a:picLocks noChangeAspect="1"/>
          </p:cNvPicPr>
          <p:nvPr/>
        </p:nvPicPr>
        <p:blipFill>
          <a:blip r:embed="rId3"/>
          <a:stretch>
            <a:fillRect/>
          </a:stretch>
        </p:blipFill>
        <p:spPr>
          <a:xfrm>
            <a:off x="7658907" y="0"/>
            <a:ext cx="1233127" cy="150920"/>
          </a:xfrm>
          <a:prstGeom prst="rect">
            <a:avLst/>
          </a:prstGeom>
        </p:spPr>
      </p:pic>
      <p:sp>
        <p:nvSpPr>
          <p:cNvPr id="8" name="CuadroTexto 7">
            <a:extLst>
              <a:ext uri="{FF2B5EF4-FFF2-40B4-BE49-F238E27FC236}">
                <a16:creationId xmlns:a16="http://schemas.microsoft.com/office/drawing/2014/main" id="{DD31DB3F-DC9E-3841-A885-DD72FBC13141}"/>
              </a:ext>
            </a:extLst>
          </p:cNvPr>
          <p:cNvSpPr txBox="1"/>
          <p:nvPr/>
        </p:nvSpPr>
        <p:spPr>
          <a:xfrm>
            <a:off x="756302" y="382948"/>
            <a:ext cx="7691215" cy="6907660"/>
          </a:xfrm>
          <a:prstGeom prst="rect">
            <a:avLst/>
          </a:prstGeom>
          <a:noFill/>
        </p:spPr>
        <p:txBody>
          <a:bodyPr wrap="square" rtlCol="0">
            <a:spAutoFit/>
          </a:bodyPr>
          <a:lstStyle/>
          <a:p>
            <a:r>
              <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s-CL" sz="1700" u="sng" dirty="0"/>
              <a:t>GASTOS FINANCIABLES</a:t>
            </a:r>
          </a:p>
          <a:p>
            <a:pPr marL="685800" lvl="0" indent="0" algn="just">
              <a:lnSpc>
                <a:spcPct val="107000"/>
              </a:lnSpc>
              <a:spcBef>
                <a:spcPts val="0"/>
              </a:spcBef>
              <a:buNone/>
            </a:pPr>
            <a:endParaRPr lang="es-CL" sz="1700" b="1" dirty="0">
              <a:solidFill>
                <a:srgbClr val="FFC000"/>
              </a:solidFill>
              <a:ea typeface="Verdana" panose="020B0604030504040204" pitchFamily="34" charset="0"/>
              <a:cs typeface="Verdana" panose="020B0604030504040204" pitchFamily="34" charset="0"/>
            </a:endParaRPr>
          </a:p>
          <a:p>
            <a:pPr marL="342900" lvl="0" indent="-342900" algn="just">
              <a:lnSpc>
                <a:spcPct val="107000"/>
              </a:lnSpc>
              <a:spcAft>
                <a:spcPts val="0"/>
              </a:spcAft>
              <a:buFont typeface="Wingdings" panose="05000000000000000000" pitchFamily="2" charset="2"/>
              <a:buChar char=""/>
            </a:pPr>
            <a:r>
              <a:rPr lang="es-ES_tradnl" sz="1700" dirty="0">
                <a:ea typeface="Verdana" panose="020B0604030504040204" pitchFamily="34" charset="0"/>
                <a:cs typeface="Verdana" panose="020B0604030504040204" pitchFamily="34" charset="0"/>
              </a:rPr>
              <a:t>Gastos de operación para asignación del responsable</a:t>
            </a:r>
            <a:r>
              <a:rPr lang="es-ES_tradnl" sz="1700" dirty="0" smtClean="0">
                <a:ea typeface="Verdana" panose="020B0604030504040204" pitchFamily="34" charset="0"/>
                <a:cs typeface="Verdana" panose="020B0604030504040204" pitchFamily="34" charset="0"/>
              </a:rPr>
              <a:t>.</a:t>
            </a:r>
          </a:p>
          <a:p>
            <a:pPr lvl="0" algn="just">
              <a:lnSpc>
                <a:spcPct val="107000"/>
              </a:lnSpc>
              <a:spcAft>
                <a:spcPts val="0"/>
              </a:spcAft>
            </a:pPr>
            <a:endParaRPr lang="es-CL" sz="17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s-ES_tradnl" sz="1700" dirty="0">
                <a:ea typeface="Verdana" panose="020B0604030504040204" pitchFamily="34" charset="0"/>
                <a:cs typeface="Verdana" panose="020B0604030504040204" pitchFamily="34" charset="0"/>
              </a:rPr>
              <a:t>Gastos de operación para contratación de tu equipo de trabajo.</a:t>
            </a:r>
            <a:r>
              <a:rPr lang="es-CL" sz="1700" dirty="0">
                <a:ea typeface="Calibri" panose="020F0502020204030204" pitchFamily="34" charset="0"/>
                <a:cs typeface="Times New Roman" panose="02020603050405020304" pitchFamily="18" charset="0"/>
              </a:rPr>
              <a:t> Por favor recuerda que la contratación de los trabajadores de artes y espectáculos deberá realizarse de acuerdo con las disposiciones contenidas en la Ley Nº 19.889. Esto es fundamental, ya que son normas dictadas en favor del sector al cual perteneces como artista</a:t>
            </a:r>
            <a:r>
              <a:rPr lang="es-CL" sz="1700" dirty="0" smtClean="0">
                <a:ea typeface="Calibri" panose="020F0502020204030204" pitchFamily="34" charset="0"/>
                <a:cs typeface="Times New Roman" panose="02020603050405020304" pitchFamily="18" charset="0"/>
              </a:rPr>
              <a:t>.</a:t>
            </a:r>
          </a:p>
          <a:p>
            <a:pPr lvl="0" algn="just">
              <a:lnSpc>
                <a:spcPct val="107000"/>
              </a:lnSpc>
              <a:spcAft>
                <a:spcPts val="0"/>
              </a:spcAft>
            </a:pPr>
            <a:endParaRPr lang="es-CL" sz="17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s-ES_tradnl" sz="1700" dirty="0">
                <a:ea typeface="Verdana" panose="020B0604030504040204" pitchFamily="34" charset="0"/>
                <a:cs typeface="Verdana" panose="020B0604030504040204" pitchFamily="34" charset="0"/>
              </a:rPr>
              <a:t>Gastos de honorarios para tu equipo de trabajo. </a:t>
            </a:r>
            <a:endParaRPr lang="es-ES_tradnl" sz="1700" dirty="0" smtClean="0">
              <a:ea typeface="Verdana" panose="020B0604030504040204" pitchFamily="34" charset="0"/>
              <a:cs typeface="Verdana" panose="020B0604030504040204" pitchFamily="34" charset="0"/>
            </a:endParaRPr>
          </a:p>
          <a:p>
            <a:pPr lvl="0" algn="just">
              <a:lnSpc>
                <a:spcPct val="107000"/>
              </a:lnSpc>
              <a:spcAft>
                <a:spcPts val="0"/>
              </a:spcAft>
            </a:pPr>
            <a:endParaRPr lang="es-CL" sz="17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s-ES_tradnl" sz="1700" dirty="0">
                <a:ea typeface="Verdana" panose="020B0604030504040204" pitchFamily="34" charset="0"/>
                <a:cs typeface="Verdana" panose="020B0604030504040204" pitchFamily="34" charset="0"/>
              </a:rPr>
              <a:t>Gastos de operación para la ejecución del proyecto tales como: </a:t>
            </a:r>
            <a:r>
              <a:rPr lang="es-CL" sz="1700" dirty="0">
                <a:ea typeface="Verdana" panose="020B0604030504040204" pitchFamily="34" charset="0"/>
                <a:cs typeface="Verdana" panose="020B0604030504040204" pitchFamily="34" charset="0"/>
              </a:rPr>
              <a:t>arriendo de sala, transporte, difusión, elementos de protección personal de protocolo COVID, etc</a:t>
            </a:r>
            <a:r>
              <a:rPr lang="es-CL" sz="1700" dirty="0" smtClean="0">
                <a:ea typeface="Verdana" panose="020B0604030504040204" pitchFamily="34" charset="0"/>
                <a:cs typeface="Verdana" panose="020B0604030504040204" pitchFamily="34" charset="0"/>
              </a:rPr>
              <a:t>.</a:t>
            </a:r>
          </a:p>
          <a:p>
            <a:pPr lvl="0" algn="just">
              <a:lnSpc>
                <a:spcPct val="107000"/>
              </a:lnSpc>
              <a:spcAft>
                <a:spcPts val="0"/>
              </a:spcAft>
            </a:pPr>
            <a:endParaRPr lang="es-CL" sz="17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s-ES_tradnl" sz="1700" dirty="0">
                <a:ea typeface="Verdana" panose="020B0604030504040204" pitchFamily="34" charset="0"/>
                <a:cs typeface="Verdana" panose="020B0604030504040204" pitchFamily="34" charset="0"/>
              </a:rPr>
              <a:t>Gastos por concepto de pagos de derechos de autor y/o derechos conexos.</a:t>
            </a:r>
            <a:endParaRPr lang="es-CL" sz="1700" dirty="0">
              <a:ea typeface="Calibri" panose="020F0502020204030204" pitchFamily="34" charset="0"/>
              <a:cs typeface="Times New Roman" panose="02020603050405020304" pitchFamily="18" charset="0"/>
            </a:endParaRPr>
          </a:p>
          <a:p>
            <a:endParaRPr lang="es-CL" sz="2000" dirty="0">
              <a:latin typeface="Verdana" panose="020B0604030504040204" pitchFamily="34" charset="0"/>
              <a:ea typeface="Verdana" panose="020B0604030504040204" pitchFamily="34" charset="0"/>
              <a:cs typeface="Verdana" panose="020B0604030504040204" pitchFamily="34" charset="0"/>
            </a:endParaRPr>
          </a:p>
          <a:p>
            <a:endParaRPr lang="es-CL" sz="32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endParaRPr lang="es-CL" sz="2000" dirty="0">
              <a:latin typeface="Verdana" panose="020B0604030504040204" pitchFamily="34" charset="0"/>
              <a:ea typeface="Verdana" panose="020B0604030504040204" pitchFamily="34" charset="0"/>
              <a:cs typeface="Verdana" panose="020B0604030504040204" pitchFamily="34" charset="0"/>
            </a:endParaRPr>
          </a:p>
          <a:p>
            <a:endParaRPr lang="es-CL"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2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endParaRPr lang="es-C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4639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1130</TotalTime>
  <Words>1203</Words>
  <Application>Microsoft Office PowerPoint</Application>
  <PresentationFormat>Presentación en pantalla (4:3)</PresentationFormat>
  <Paragraphs>164</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Calibri Light</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Usuario de Windows</cp:lastModifiedBy>
  <cp:revision>60</cp:revision>
  <dcterms:created xsi:type="dcterms:W3CDTF">2020-05-07T00:55:03Z</dcterms:created>
  <dcterms:modified xsi:type="dcterms:W3CDTF">2021-04-27T15:45:58Z</dcterms:modified>
</cp:coreProperties>
</file>