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26"/>
  </p:notesMasterIdLst>
  <p:sldIdLst>
    <p:sldId id="273" r:id="rId2"/>
    <p:sldId id="317" r:id="rId3"/>
    <p:sldId id="325" r:id="rId4"/>
    <p:sldId id="338" r:id="rId5"/>
    <p:sldId id="326" r:id="rId6"/>
    <p:sldId id="327" r:id="rId7"/>
    <p:sldId id="330" r:id="rId8"/>
    <p:sldId id="334" r:id="rId9"/>
    <p:sldId id="333" r:id="rId10"/>
    <p:sldId id="328" r:id="rId11"/>
    <p:sldId id="335" r:id="rId12"/>
    <p:sldId id="339" r:id="rId13"/>
    <p:sldId id="340" r:id="rId14"/>
    <p:sldId id="341" r:id="rId15"/>
    <p:sldId id="342" r:id="rId16"/>
    <p:sldId id="336" r:id="rId17"/>
    <p:sldId id="344" r:id="rId18"/>
    <p:sldId id="345" r:id="rId19"/>
    <p:sldId id="346" r:id="rId20"/>
    <p:sldId id="347" r:id="rId21"/>
    <p:sldId id="348" r:id="rId22"/>
    <p:sldId id="349" r:id="rId23"/>
    <p:sldId id="337" r:id="rId24"/>
    <p:sldId id="284" r:id="rId25"/>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177"/>
    <a:srgbClr val="1C4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4726"/>
  </p:normalViewPr>
  <p:slideViewPr>
    <p:cSldViewPr snapToGrid="0">
      <p:cViewPr varScale="1">
        <p:scale>
          <a:sx n="109" d="100"/>
          <a:sy n="109" d="100"/>
        </p:scale>
        <p:origin x="17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394" name="Shape 394"/>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241778297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22" name="Texto del título"/>
          <p:cNvSpPr txBox="1">
            <a:spLocks noGrp="1"/>
          </p:cNvSpPr>
          <p:nvPr>
            <p:ph type="title"/>
          </p:nvPr>
        </p:nvSpPr>
        <p:spPr>
          <a:prstGeom prst="rect">
            <a:avLst/>
          </a:prstGeom>
        </p:spPr>
        <p:txBody>
          <a:bodyPr/>
          <a:lstStyle/>
          <a:p>
            <a:r>
              <a:t>Texto del título</a:t>
            </a:r>
          </a:p>
        </p:txBody>
      </p:sp>
      <p:sp>
        <p:nvSpPr>
          <p:cNvPr id="2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 name="Marcador de posición de imagen 2">
            <a:extLst>
              <a:ext uri="{FF2B5EF4-FFF2-40B4-BE49-F238E27FC236}">
                <a16:creationId xmlns:a16="http://schemas.microsoft.com/office/drawing/2014/main" id="{7F90198C-74AB-5147-B4D7-5AEA1C138971}"/>
              </a:ext>
            </a:extLst>
          </p:cNvPr>
          <p:cNvSpPr>
            <a:spLocks noGrp="1"/>
          </p:cNvSpPr>
          <p:nvPr>
            <p:ph type="pic" sz="quarter" idx="10" hasCustomPrompt="1"/>
          </p:nvPr>
        </p:nvSpPr>
        <p:spPr>
          <a:xfrm>
            <a:off x="457200" y="1895475"/>
            <a:ext cx="4854575" cy="2754313"/>
          </a:xfrm>
        </p:spPr>
        <p:txBody>
          <a:bodyPr>
            <a:normAutofit/>
          </a:bodyPr>
          <a:lstStyle>
            <a:lvl1pPr marL="0" indent="0">
              <a:buNone/>
              <a:defRPr sz="1200"/>
            </a:lvl1pPr>
          </a:lstStyle>
          <a:p>
            <a:r>
              <a:rPr lang="es-CL" dirty="0"/>
              <a:t>Haga clic en el ícono para insertar imagen</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Imagen con título">
    <p:spTree>
      <p:nvGrpSpPr>
        <p:cNvPr id="1" name=""/>
        <p:cNvGrpSpPr/>
        <p:nvPr/>
      </p:nvGrpSpPr>
      <p:grpSpPr>
        <a:xfrm>
          <a:off x="0" y="0"/>
          <a:ext cx="0" cy="0"/>
          <a:chOff x="0" y="0"/>
          <a:chExt cx="0" cy="0"/>
        </a:xfrm>
      </p:grpSpPr>
      <p:sp>
        <p:nvSpPr>
          <p:cNvPr id="123" name="Texto del título"/>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Texto del título</a:t>
            </a:r>
          </a:p>
        </p:txBody>
      </p:sp>
      <p:sp>
        <p:nvSpPr>
          <p:cNvPr id="124" name="Marcador de posición de imagen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125" name="Nivel de texto 1…"/>
          <p:cNvSpPr txBox="1">
            <a:spLocks noGrp="1"/>
          </p:cNvSpPr>
          <p:nvPr>
            <p:ph type="body" sz="quarter" idx="1"/>
          </p:nvPr>
        </p:nvSpPr>
        <p:spPr>
          <a:xfrm>
            <a:off x="1792288" y="5367337"/>
            <a:ext cx="5486404" cy="804866"/>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1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iapositiva de título">
    <p:spTree>
      <p:nvGrpSpPr>
        <p:cNvPr id="1" name=""/>
        <p:cNvGrpSpPr/>
        <p:nvPr/>
      </p:nvGrpSpPr>
      <p:grpSpPr>
        <a:xfrm>
          <a:off x="0" y="0"/>
          <a:ext cx="0" cy="0"/>
          <a:chOff x="0" y="0"/>
          <a:chExt cx="0" cy="0"/>
        </a:xfrm>
      </p:grpSpPr>
      <p:sp>
        <p:nvSpPr>
          <p:cNvPr id="133" name="Texto del título"/>
          <p:cNvSpPr txBox="1">
            <a:spLocks noGrp="1"/>
          </p:cNvSpPr>
          <p:nvPr>
            <p:ph type="title"/>
          </p:nvPr>
        </p:nvSpPr>
        <p:spPr>
          <a:xfrm>
            <a:off x="685800" y="2130425"/>
            <a:ext cx="7772400" cy="1470025"/>
          </a:xfrm>
          <a:prstGeom prst="rect">
            <a:avLst/>
          </a:prstGeom>
        </p:spPr>
        <p:txBody>
          <a:bodyPr/>
          <a:lstStyle/>
          <a:p>
            <a:r>
              <a:t>Texto del título</a:t>
            </a:r>
          </a:p>
        </p:txBody>
      </p:sp>
      <p:sp>
        <p:nvSpPr>
          <p:cNvPr id="134" name="Nivel de texto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1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ítulo y objetos">
    <p:spTree>
      <p:nvGrpSpPr>
        <p:cNvPr id="1" name=""/>
        <p:cNvGrpSpPr/>
        <p:nvPr/>
      </p:nvGrpSpPr>
      <p:grpSpPr>
        <a:xfrm>
          <a:off x="0" y="0"/>
          <a:ext cx="0" cy="0"/>
          <a:chOff x="0" y="0"/>
          <a:chExt cx="0" cy="0"/>
        </a:xfrm>
      </p:grpSpPr>
      <p:sp>
        <p:nvSpPr>
          <p:cNvPr id="142" name="Texto del título"/>
          <p:cNvSpPr txBox="1">
            <a:spLocks noGrp="1"/>
          </p:cNvSpPr>
          <p:nvPr>
            <p:ph type="title"/>
          </p:nvPr>
        </p:nvSpPr>
        <p:spPr>
          <a:prstGeom prst="rect">
            <a:avLst/>
          </a:prstGeom>
        </p:spPr>
        <p:txBody>
          <a:bodyPr/>
          <a:lstStyle/>
          <a:p>
            <a:r>
              <a:t>Texto del título</a:t>
            </a:r>
          </a:p>
        </p:txBody>
      </p:sp>
      <p:sp>
        <p:nvSpPr>
          <p:cNvPr id="14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4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Encabezado de sección">
    <p:spTree>
      <p:nvGrpSpPr>
        <p:cNvPr id="1" name=""/>
        <p:cNvGrpSpPr/>
        <p:nvPr/>
      </p:nvGrpSpPr>
      <p:grpSpPr>
        <a:xfrm>
          <a:off x="0" y="0"/>
          <a:ext cx="0" cy="0"/>
          <a:chOff x="0" y="0"/>
          <a:chExt cx="0" cy="0"/>
        </a:xfrm>
      </p:grpSpPr>
      <p:sp>
        <p:nvSpPr>
          <p:cNvPr id="151" name="Texto del título"/>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Texto del título</a:t>
            </a:r>
          </a:p>
        </p:txBody>
      </p:sp>
      <p:sp>
        <p:nvSpPr>
          <p:cNvPr id="152" name="Nivel de texto 1…"/>
          <p:cNvSpPr txBox="1">
            <a:spLocks noGrp="1"/>
          </p:cNvSpPr>
          <p:nvPr>
            <p:ph type="body" sz="quarter" idx="1"/>
          </p:nvPr>
        </p:nvSpPr>
        <p:spPr>
          <a:xfrm>
            <a:off x="722312" y="2906713"/>
            <a:ext cx="7772401" cy="1500191"/>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15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os objetos">
    <p:spTree>
      <p:nvGrpSpPr>
        <p:cNvPr id="1" name=""/>
        <p:cNvGrpSpPr/>
        <p:nvPr/>
      </p:nvGrpSpPr>
      <p:grpSpPr>
        <a:xfrm>
          <a:off x="0" y="0"/>
          <a:ext cx="0" cy="0"/>
          <a:chOff x="0" y="0"/>
          <a:chExt cx="0" cy="0"/>
        </a:xfrm>
      </p:grpSpPr>
      <p:sp>
        <p:nvSpPr>
          <p:cNvPr id="160" name="Texto del título"/>
          <p:cNvSpPr txBox="1">
            <a:spLocks noGrp="1"/>
          </p:cNvSpPr>
          <p:nvPr>
            <p:ph type="title"/>
          </p:nvPr>
        </p:nvSpPr>
        <p:spPr>
          <a:prstGeom prst="rect">
            <a:avLst/>
          </a:prstGeom>
        </p:spPr>
        <p:txBody>
          <a:bodyPr/>
          <a:lstStyle/>
          <a:p>
            <a:r>
              <a:t>Texto del título</a:t>
            </a:r>
          </a:p>
        </p:txBody>
      </p:sp>
      <p:sp>
        <p:nvSpPr>
          <p:cNvPr id="161" name="Nivel de texto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16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ación">
    <p:spTree>
      <p:nvGrpSpPr>
        <p:cNvPr id="1" name=""/>
        <p:cNvGrpSpPr/>
        <p:nvPr/>
      </p:nvGrpSpPr>
      <p:grpSpPr>
        <a:xfrm>
          <a:off x="0" y="0"/>
          <a:ext cx="0" cy="0"/>
          <a:chOff x="0" y="0"/>
          <a:chExt cx="0" cy="0"/>
        </a:xfrm>
      </p:grpSpPr>
      <p:sp>
        <p:nvSpPr>
          <p:cNvPr id="169" name="Texto del título"/>
          <p:cNvSpPr txBox="1">
            <a:spLocks noGrp="1"/>
          </p:cNvSpPr>
          <p:nvPr>
            <p:ph type="title"/>
          </p:nvPr>
        </p:nvSpPr>
        <p:spPr>
          <a:prstGeom prst="rect">
            <a:avLst/>
          </a:prstGeom>
        </p:spPr>
        <p:txBody>
          <a:bodyPr/>
          <a:lstStyle/>
          <a:p>
            <a:r>
              <a:t>Texto del título</a:t>
            </a:r>
          </a:p>
        </p:txBody>
      </p:sp>
      <p:sp>
        <p:nvSpPr>
          <p:cNvPr id="170" name="Nivel de texto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171" name="Marcador de texto 4"/>
          <p:cNvSpPr>
            <a:spLocks noGrp="1"/>
          </p:cNvSpPr>
          <p:nvPr>
            <p:ph type="body" sz="quarter" idx="13"/>
          </p:nvPr>
        </p:nvSpPr>
        <p:spPr>
          <a:xfrm>
            <a:off x="4645025" y="1535112"/>
            <a:ext cx="4041775" cy="639766"/>
          </a:xfrm>
          <a:prstGeom prst="rect">
            <a:avLst/>
          </a:prstGeom>
        </p:spPr>
        <p:txBody>
          <a:bodyPr anchor="b"/>
          <a:lstStyle/>
          <a:p>
            <a:endParaRPr/>
          </a:p>
        </p:txBody>
      </p:sp>
      <p:sp>
        <p:nvSpPr>
          <p:cNvPr id="17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ólo el título">
    <p:spTree>
      <p:nvGrpSpPr>
        <p:cNvPr id="1" name=""/>
        <p:cNvGrpSpPr/>
        <p:nvPr/>
      </p:nvGrpSpPr>
      <p:grpSpPr>
        <a:xfrm>
          <a:off x="0" y="0"/>
          <a:ext cx="0" cy="0"/>
          <a:chOff x="0" y="0"/>
          <a:chExt cx="0" cy="0"/>
        </a:xfrm>
      </p:grpSpPr>
      <p:sp>
        <p:nvSpPr>
          <p:cNvPr id="179" name="Texto del título"/>
          <p:cNvSpPr txBox="1">
            <a:spLocks noGrp="1"/>
          </p:cNvSpPr>
          <p:nvPr>
            <p:ph type="title"/>
          </p:nvPr>
        </p:nvSpPr>
        <p:spPr>
          <a:prstGeom prst="rect">
            <a:avLst/>
          </a:prstGeom>
        </p:spPr>
        <p:txBody>
          <a:bodyPr/>
          <a:lstStyle/>
          <a:p>
            <a:r>
              <a:t>Texto del título</a:t>
            </a:r>
          </a:p>
        </p:txBody>
      </p:sp>
      <p:sp>
        <p:nvSpPr>
          <p:cNvPr id="18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En blanco">
    <p:spTree>
      <p:nvGrpSpPr>
        <p:cNvPr id="1" name=""/>
        <p:cNvGrpSpPr/>
        <p:nvPr/>
      </p:nvGrpSpPr>
      <p:grpSpPr>
        <a:xfrm>
          <a:off x="0" y="0"/>
          <a:ext cx="0" cy="0"/>
          <a:chOff x="0" y="0"/>
          <a:chExt cx="0" cy="0"/>
        </a:xfrm>
      </p:grpSpPr>
      <p:sp>
        <p:nvSpPr>
          <p:cNvPr id="1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sp>
        <p:nvSpPr>
          <p:cNvPr id="194" name="Texto del título"/>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Texto del título</a:t>
            </a:r>
          </a:p>
        </p:txBody>
      </p:sp>
      <p:sp>
        <p:nvSpPr>
          <p:cNvPr id="195" name="Nivel de texto 1…"/>
          <p:cNvSpPr txBox="1">
            <a:spLocks noGrp="1"/>
          </p:cNvSpPr>
          <p:nvPr>
            <p:ph type="body" idx="1"/>
          </p:nvPr>
        </p:nvSpPr>
        <p:spPr>
          <a:xfrm>
            <a:off x="3575050" y="273050"/>
            <a:ext cx="5111750" cy="585311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96" name="Marcador de texto 3"/>
          <p:cNvSpPr>
            <a:spLocks noGrp="1"/>
          </p:cNvSpPr>
          <p:nvPr>
            <p:ph type="body" sz="half" idx="13"/>
          </p:nvPr>
        </p:nvSpPr>
        <p:spPr>
          <a:xfrm>
            <a:off x="457198" y="1435100"/>
            <a:ext cx="3008317" cy="4691063"/>
          </a:xfrm>
          <a:prstGeom prst="rect">
            <a:avLst/>
          </a:prstGeom>
        </p:spPr>
        <p:txBody>
          <a:bodyPr/>
          <a:lstStyle/>
          <a:p>
            <a:endParaRPr/>
          </a:p>
        </p:txBody>
      </p:sp>
      <p:sp>
        <p:nvSpPr>
          <p:cNvPr id="19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Imagen con título">
    <p:spTree>
      <p:nvGrpSpPr>
        <p:cNvPr id="1" name=""/>
        <p:cNvGrpSpPr/>
        <p:nvPr/>
      </p:nvGrpSpPr>
      <p:grpSpPr>
        <a:xfrm>
          <a:off x="0" y="0"/>
          <a:ext cx="0" cy="0"/>
          <a:chOff x="0" y="0"/>
          <a:chExt cx="0" cy="0"/>
        </a:xfrm>
      </p:grpSpPr>
      <p:sp>
        <p:nvSpPr>
          <p:cNvPr id="204" name="Texto del título"/>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Texto del título</a:t>
            </a:r>
          </a:p>
        </p:txBody>
      </p:sp>
      <p:sp>
        <p:nvSpPr>
          <p:cNvPr id="205" name="Marcador de posición de imagen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206" name="Nivel de texto 1…"/>
          <p:cNvSpPr txBox="1">
            <a:spLocks noGrp="1"/>
          </p:cNvSpPr>
          <p:nvPr>
            <p:ph type="body" sz="quarter" idx="1"/>
          </p:nvPr>
        </p:nvSpPr>
        <p:spPr>
          <a:xfrm>
            <a:off x="1792288" y="5367337"/>
            <a:ext cx="5486404" cy="804866"/>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2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pic>
        <p:nvPicPr>
          <p:cNvPr id="41" name="Imagen 6" descr="Imagen 6"/>
          <p:cNvPicPr>
            <a:picLocks noChangeAspect="1"/>
          </p:cNvPicPr>
          <p:nvPr/>
        </p:nvPicPr>
        <p:blipFill>
          <a:blip r:embed="rId2">
            <a:extLst/>
          </a:blip>
          <a:srcRect r="1170"/>
          <a:stretch>
            <a:fillRect/>
          </a:stretch>
        </p:blipFill>
        <p:spPr>
          <a:xfrm>
            <a:off x="-8882" y="-8885"/>
            <a:ext cx="9152882" cy="6882332"/>
          </a:xfrm>
          <a:prstGeom prst="rect">
            <a:avLst/>
          </a:prstGeom>
          <a:ln w="12700">
            <a:miter lim="400000"/>
          </a:ln>
        </p:spPr>
      </p:pic>
      <p:sp>
        <p:nvSpPr>
          <p:cNvPr id="42" name="Texto del título"/>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Texto del título</a:t>
            </a:r>
          </a:p>
        </p:txBody>
      </p:sp>
      <p:sp>
        <p:nvSpPr>
          <p:cNvPr id="43" name="Nivel de texto 1…"/>
          <p:cNvSpPr txBox="1">
            <a:spLocks noGrp="1"/>
          </p:cNvSpPr>
          <p:nvPr>
            <p:ph type="body" idx="1"/>
          </p:nvPr>
        </p:nvSpPr>
        <p:spPr>
          <a:xfrm>
            <a:off x="3575050" y="273050"/>
            <a:ext cx="5111750" cy="585311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4" name="Marcador de texto 3"/>
          <p:cNvSpPr>
            <a:spLocks noGrp="1"/>
          </p:cNvSpPr>
          <p:nvPr>
            <p:ph type="body" sz="half" idx="13"/>
          </p:nvPr>
        </p:nvSpPr>
        <p:spPr>
          <a:xfrm>
            <a:off x="457198" y="1435100"/>
            <a:ext cx="3008317" cy="4691063"/>
          </a:xfrm>
          <a:prstGeom prst="rect">
            <a:avLst/>
          </a:prstGeom>
        </p:spPr>
        <p:txBody>
          <a:bodyPr/>
          <a:lstStyle/>
          <a:p>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iseño personalizado">
    <p:spTree>
      <p:nvGrpSpPr>
        <p:cNvPr id="1" name=""/>
        <p:cNvGrpSpPr/>
        <p:nvPr/>
      </p:nvGrpSpPr>
      <p:grpSpPr>
        <a:xfrm>
          <a:off x="0" y="0"/>
          <a:ext cx="0" cy="0"/>
          <a:chOff x="0" y="0"/>
          <a:chExt cx="0" cy="0"/>
        </a:xfrm>
      </p:grpSpPr>
      <p:sp>
        <p:nvSpPr>
          <p:cNvPr id="214" name="Texto del título"/>
          <p:cNvSpPr txBox="1">
            <a:spLocks noGrp="1"/>
          </p:cNvSpPr>
          <p:nvPr>
            <p:ph type="title"/>
          </p:nvPr>
        </p:nvSpPr>
        <p:spPr>
          <a:prstGeom prst="rect">
            <a:avLst/>
          </a:prstGeom>
        </p:spPr>
        <p:txBody>
          <a:bodyPr/>
          <a:lstStyle/>
          <a:p>
            <a:r>
              <a:t>Texto del título</a:t>
            </a:r>
          </a:p>
        </p:txBody>
      </p:sp>
      <p:pic>
        <p:nvPicPr>
          <p:cNvPr id="215" name="Imagen 5" descr="Imagen 5"/>
          <p:cNvPicPr>
            <a:picLocks noChangeAspect="1"/>
          </p:cNvPicPr>
          <p:nvPr/>
        </p:nvPicPr>
        <p:blipFill>
          <a:blip r:embed="rId2">
            <a:extLst/>
          </a:blip>
          <a:stretch>
            <a:fillRect/>
          </a:stretch>
        </p:blipFill>
        <p:spPr>
          <a:xfrm>
            <a:off x="268940" y="0"/>
            <a:ext cx="8875063" cy="6858000"/>
          </a:xfrm>
          <a:prstGeom prst="rect">
            <a:avLst/>
          </a:prstGeom>
          <a:ln w="12700">
            <a:miter lim="400000"/>
          </a:ln>
        </p:spPr>
      </p:pic>
      <p:sp>
        <p:nvSpPr>
          <p:cNvPr id="21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iapositiva de título">
    <p:spTree>
      <p:nvGrpSpPr>
        <p:cNvPr id="1" name=""/>
        <p:cNvGrpSpPr/>
        <p:nvPr/>
      </p:nvGrpSpPr>
      <p:grpSpPr>
        <a:xfrm>
          <a:off x="0" y="0"/>
          <a:ext cx="0" cy="0"/>
          <a:chOff x="0" y="0"/>
          <a:chExt cx="0" cy="0"/>
        </a:xfrm>
      </p:grpSpPr>
      <p:sp>
        <p:nvSpPr>
          <p:cNvPr id="223" name="Texto del título"/>
          <p:cNvSpPr txBox="1">
            <a:spLocks noGrp="1"/>
          </p:cNvSpPr>
          <p:nvPr>
            <p:ph type="title"/>
          </p:nvPr>
        </p:nvSpPr>
        <p:spPr>
          <a:xfrm>
            <a:off x="685800" y="2130425"/>
            <a:ext cx="7772400" cy="1470025"/>
          </a:xfrm>
          <a:prstGeom prst="rect">
            <a:avLst/>
          </a:prstGeom>
        </p:spPr>
        <p:txBody>
          <a:bodyPr/>
          <a:lstStyle/>
          <a:p>
            <a:r>
              <a:t>Texto del título</a:t>
            </a:r>
          </a:p>
        </p:txBody>
      </p:sp>
      <p:sp>
        <p:nvSpPr>
          <p:cNvPr id="224" name="Nivel de texto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2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ítulo y objetos">
    <p:spTree>
      <p:nvGrpSpPr>
        <p:cNvPr id="1" name=""/>
        <p:cNvGrpSpPr/>
        <p:nvPr/>
      </p:nvGrpSpPr>
      <p:grpSpPr>
        <a:xfrm>
          <a:off x="0" y="0"/>
          <a:ext cx="0" cy="0"/>
          <a:chOff x="0" y="0"/>
          <a:chExt cx="0" cy="0"/>
        </a:xfrm>
      </p:grpSpPr>
      <p:sp>
        <p:nvSpPr>
          <p:cNvPr id="232" name="Texto del título"/>
          <p:cNvSpPr txBox="1">
            <a:spLocks noGrp="1"/>
          </p:cNvSpPr>
          <p:nvPr>
            <p:ph type="title"/>
          </p:nvPr>
        </p:nvSpPr>
        <p:spPr>
          <a:prstGeom prst="rect">
            <a:avLst/>
          </a:prstGeom>
        </p:spPr>
        <p:txBody>
          <a:bodyPr/>
          <a:lstStyle/>
          <a:p>
            <a:r>
              <a:t>Texto del título</a:t>
            </a:r>
          </a:p>
        </p:txBody>
      </p:sp>
      <p:sp>
        <p:nvSpPr>
          <p:cNvPr id="23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3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Encabezado de sección">
    <p:spTree>
      <p:nvGrpSpPr>
        <p:cNvPr id="1" name=""/>
        <p:cNvGrpSpPr/>
        <p:nvPr/>
      </p:nvGrpSpPr>
      <p:grpSpPr>
        <a:xfrm>
          <a:off x="0" y="0"/>
          <a:ext cx="0" cy="0"/>
          <a:chOff x="0" y="0"/>
          <a:chExt cx="0" cy="0"/>
        </a:xfrm>
      </p:grpSpPr>
      <p:sp>
        <p:nvSpPr>
          <p:cNvPr id="241" name="Texto del título"/>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Texto del título</a:t>
            </a:r>
          </a:p>
        </p:txBody>
      </p:sp>
      <p:sp>
        <p:nvSpPr>
          <p:cNvPr id="242" name="Nivel de texto 1…"/>
          <p:cNvSpPr txBox="1">
            <a:spLocks noGrp="1"/>
          </p:cNvSpPr>
          <p:nvPr>
            <p:ph type="body" sz="quarter" idx="1"/>
          </p:nvPr>
        </p:nvSpPr>
        <p:spPr>
          <a:xfrm>
            <a:off x="722312" y="2906713"/>
            <a:ext cx="7772401" cy="1500191"/>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24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os objetos">
    <p:spTree>
      <p:nvGrpSpPr>
        <p:cNvPr id="1" name=""/>
        <p:cNvGrpSpPr/>
        <p:nvPr/>
      </p:nvGrpSpPr>
      <p:grpSpPr>
        <a:xfrm>
          <a:off x="0" y="0"/>
          <a:ext cx="0" cy="0"/>
          <a:chOff x="0" y="0"/>
          <a:chExt cx="0" cy="0"/>
        </a:xfrm>
      </p:grpSpPr>
      <p:sp>
        <p:nvSpPr>
          <p:cNvPr id="250" name="Texto del título"/>
          <p:cNvSpPr txBox="1">
            <a:spLocks noGrp="1"/>
          </p:cNvSpPr>
          <p:nvPr>
            <p:ph type="title"/>
          </p:nvPr>
        </p:nvSpPr>
        <p:spPr>
          <a:prstGeom prst="rect">
            <a:avLst/>
          </a:prstGeom>
        </p:spPr>
        <p:txBody>
          <a:bodyPr/>
          <a:lstStyle/>
          <a:p>
            <a:r>
              <a:t>Texto del título</a:t>
            </a:r>
          </a:p>
        </p:txBody>
      </p:sp>
      <p:sp>
        <p:nvSpPr>
          <p:cNvPr id="251" name="Nivel de texto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25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mparación">
    <p:spTree>
      <p:nvGrpSpPr>
        <p:cNvPr id="1" name=""/>
        <p:cNvGrpSpPr/>
        <p:nvPr/>
      </p:nvGrpSpPr>
      <p:grpSpPr>
        <a:xfrm>
          <a:off x="0" y="0"/>
          <a:ext cx="0" cy="0"/>
          <a:chOff x="0" y="0"/>
          <a:chExt cx="0" cy="0"/>
        </a:xfrm>
      </p:grpSpPr>
      <p:sp>
        <p:nvSpPr>
          <p:cNvPr id="259" name="Texto del título"/>
          <p:cNvSpPr txBox="1">
            <a:spLocks noGrp="1"/>
          </p:cNvSpPr>
          <p:nvPr>
            <p:ph type="title"/>
          </p:nvPr>
        </p:nvSpPr>
        <p:spPr>
          <a:prstGeom prst="rect">
            <a:avLst/>
          </a:prstGeom>
        </p:spPr>
        <p:txBody>
          <a:bodyPr/>
          <a:lstStyle/>
          <a:p>
            <a:r>
              <a:t>Texto del título</a:t>
            </a:r>
          </a:p>
        </p:txBody>
      </p:sp>
      <p:sp>
        <p:nvSpPr>
          <p:cNvPr id="260" name="Nivel de texto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261" name="Marcador de texto 4"/>
          <p:cNvSpPr>
            <a:spLocks noGrp="1"/>
          </p:cNvSpPr>
          <p:nvPr>
            <p:ph type="body" sz="quarter" idx="13"/>
          </p:nvPr>
        </p:nvSpPr>
        <p:spPr>
          <a:xfrm>
            <a:off x="4645025" y="1535112"/>
            <a:ext cx="4041775" cy="639766"/>
          </a:xfrm>
          <a:prstGeom prst="rect">
            <a:avLst/>
          </a:prstGeom>
        </p:spPr>
        <p:txBody>
          <a:bodyPr anchor="b"/>
          <a:lstStyle/>
          <a:p>
            <a:endParaRPr/>
          </a:p>
        </p:txBody>
      </p:sp>
      <p:sp>
        <p:nvSpPr>
          <p:cNvPr id="26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Sólo el título">
    <p:spTree>
      <p:nvGrpSpPr>
        <p:cNvPr id="1" name=""/>
        <p:cNvGrpSpPr/>
        <p:nvPr/>
      </p:nvGrpSpPr>
      <p:grpSpPr>
        <a:xfrm>
          <a:off x="0" y="0"/>
          <a:ext cx="0" cy="0"/>
          <a:chOff x="0" y="0"/>
          <a:chExt cx="0" cy="0"/>
        </a:xfrm>
      </p:grpSpPr>
      <p:sp>
        <p:nvSpPr>
          <p:cNvPr id="269" name="Texto del título"/>
          <p:cNvSpPr txBox="1">
            <a:spLocks noGrp="1"/>
          </p:cNvSpPr>
          <p:nvPr>
            <p:ph type="title"/>
          </p:nvPr>
        </p:nvSpPr>
        <p:spPr>
          <a:prstGeom prst="rect">
            <a:avLst/>
          </a:prstGeom>
        </p:spPr>
        <p:txBody>
          <a:bodyPr/>
          <a:lstStyle/>
          <a:p>
            <a:r>
              <a:t>Texto del título</a:t>
            </a:r>
          </a:p>
        </p:txBody>
      </p:sp>
      <p:sp>
        <p:nvSpPr>
          <p:cNvPr id="27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En blanco">
    <p:spTree>
      <p:nvGrpSpPr>
        <p:cNvPr id="1" name=""/>
        <p:cNvGrpSpPr/>
        <p:nvPr/>
      </p:nvGrpSpPr>
      <p:grpSpPr>
        <a:xfrm>
          <a:off x="0" y="0"/>
          <a:ext cx="0" cy="0"/>
          <a:chOff x="0" y="0"/>
          <a:chExt cx="0" cy="0"/>
        </a:xfrm>
      </p:grpSpPr>
      <p:sp>
        <p:nvSpPr>
          <p:cNvPr id="27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sp>
        <p:nvSpPr>
          <p:cNvPr id="284" name="Texto del título"/>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Texto del título</a:t>
            </a:r>
          </a:p>
        </p:txBody>
      </p:sp>
      <p:sp>
        <p:nvSpPr>
          <p:cNvPr id="285" name="Nivel de texto 1…"/>
          <p:cNvSpPr txBox="1">
            <a:spLocks noGrp="1"/>
          </p:cNvSpPr>
          <p:nvPr>
            <p:ph type="body" idx="1"/>
          </p:nvPr>
        </p:nvSpPr>
        <p:spPr>
          <a:xfrm>
            <a:off x="3575050" y="273050"/>
            <a:ext cx="5111750" cy="585311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86" name="Marcador de texto 3"/>
          <p:cNvSpPr>
            <a:spLocks noGrp="1"/>
          </p:cNvSpPr>
          <p:nvPr>
            <p:ph type="body" sz="half" idx="13"/>
          </p:nvPr>
        </p:nvSpPr>
        <p:spPr>
          <a:xfrm>
            <a:off x="457198" y="1435100"/>
            <a:ext cx="3008317" cy="4691063"/>
          </a:xfrm>
          <a:prstGeom prst="rect">
            <a:avLst/>
          </a:prstGeom>
        </p:spPr>
        <p:txBody>
          <a:bodyPr/>
          <a:lstStyle/>
          <a:p>
            <a:endParaRPr/>
          </a:p>
        </p:txBody>
      </p:sp>
      <p:sp>
        <p:nvSpPr>
          <p:cNvPr id="2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Imagen con título">
    <p:spTree>
      <p:nvGrpSpPr>
        <p:cNvPr id="1" name=""/>
        <p:cNvGrpSpPr/>
        <p:nvPr/>
      </p:nvGrpSpPr>
      <p:grpSpPr>
        <a:xfrm>
          <a:off x="0" y="0"/>
          <a:ext cx="0" cy="0"/>
          <a:chOff x="0" y="0"/>
          <a:chExt cx="0" cy="0"/>
        </a:xfrm>
      </p:grpSpPr>
      <p:sp>
        <p:nvSpPr>
          <p:cNvPr id="294" name="Texto del título"/>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Texto del título</a:t>
            </a:r>
          </a:p>
        </p:txBody>
      </p:sp>
      <p:sp>
        <p:nvSpPr>
          <p:cNvPr id="295" name="Marcador de posición de imagen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296" name="Nivel de texto 1…"/>
          <p:cNvSpPr txBox="1">
            <a:spLocks noGrp="1"/>
          </p:cNvSpPr>
          <p:nvPr>
            <p:ph type="body" sz="quarter" idx="1"/>
          </p:nvPr>
        </p:nvSpPr>
        <p:spPr>
          <a:xfrm>
            <a:off x="1792288" y="5367337"/>
            <a:ext cx="5486404" cy="804866"/>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29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iapositiva de título">
    <p:spTree>
      <p:nvGrpSpPr>
        <p:cNvPr id="1" name=""/>
        <p:cNvGrpSpPr/>
        <p:nvPr/>
      </p:nvGrpSpPr>
      <p:grpSpPr>
        <a:xfrm>
          <a:off x="0" y="0"/>
          <a:ext cx="0" cy="0"/>
          <a:chOff x="0" y="0"/>
          <a:chExt cx="0" cy="0"/>
        </a:xfrm>
      </p:grpSpPr>
      <p:sp>
        <p:nvSpPr>
          <p:cNvPr id="52" name="Texto del título"/>
          <p:cNvSpPr txBox="1">
            <a:spLocks noGrp="1"/>
          </p:cNvSpPr>
          <p:nvPr>
            <p:ph type="title"/>
          </p:nvPr>
        </p:nvSpPr>
        <p:spPr>
          <a:xfrm>
            <a:off x="685800" y="2130425"/>
            <a:ext cx="7772400" cy="1470025"/>
          </a:xfrm>
          <a:prstGeom prst="rect">
            <a:avLst/>
          </a:prstGeom>
        </p:spPr>
        <p:txBody>
          <a:bodyPr/>
          <a:lstStyle/>
          <a:p>
            <a:r>
              <a:t>Texto del título</a:t>
            </a:r>
          </a:p>
        </p:txBody>
      </p:sp>
      <p:sp>
        <p:nvSpPr>
          <p:cNvPr id="53" name="Nivel de texto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5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Diseño personalizado">
    <p:spTree>
      <p:nvGrpSpPr>
        <p:cNvPr id="1" name=""/>
        <p:cNvGrpSpPr/>
        <p:nvPr/>
      </p:nvGrpSpPr>
      <p:grpSpPr>
        <a:xfrm>
          <a:off x="0" y="0"/>
          <a:ext cx="0" cy="0"/>
          <a:chOff x="0" y="0"/>
          <a:chExt cx="0" cy="0"/>
        </a:xfrm>
      </p:grpSpPr>
      <p:sp>
        <p:nvSpPr>
          <p:cNvPr id="304" name="Texto del título"/>
          <p:cNvSpPr txBox="1">
            <a:spLocks noGrp="1"/>
          </p:cNvSpPr>
          <p:nvPr>
            <p:ph type="title"/>
          </p:nvPr>
        </p:nvSpPr>
        <p:spPr>
          <a:prstGeom prst="rect">
            <a:avLst/>
          </a:prstGeom>
        </p:spPr>
        <p:txBody>
          <a:bodyPr/>
          <a:lstStyle/>
          <a:p>
            <a:r>
              <a:t>Texto del título</a:t>
            </a:r>
          </a:p>
        </p:txBody>
      </p:sp>
      <p:pic>
        <p:nvPicPr>
          <p:cNvPr id="305" name="Imagen 5" descr="Imagen 5"/>
          <p:cNvPicPr>
            <a:picLocks noChangeAspect="1"/>
          </p:cNvPicPr>
          <p:nvPr/>
        </p:nvPicPr>
        <p:blipFill>
          <a:blip r:embed="rId2">
            <a:extLst/>
          </a:blip>
          <a:stretch>
            <a:fillRect/>
          </a:stretch>
        </p:blipFill>
        <p:spPr>
          <a:xfrm>
            <a:off x="268940" y="0"/>
            <a:ext cx="8875063" cy="6858000"/>
          </a:xfrm>
          <a:prstGeom prst="rect">
            <a:avLst/>
          </a:prstGeom>
          <a:ln w="12700">
            <a:miter lim="400000"/>
          </a:ln>
        </p:spPr>
      </p:pic>
      <p:sp>
        <p:nvSpPr>
          <p:cNvPr id="30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Diapositiva de título">
    <p:spTree>
      <p:nvGrpSpPr>
        <p:cNvPr id="1" name=""/>
        <p:cNvGrpSpPr/>
        <p:nvPr/>
      </p:nvGrpSpPr>
      <p:grpSpPr>
        <a:xfrm>
          <a:off x="0" y="0"/>
          <a:ext cx="0" cy="0"/>
          <a:chOff x="0" y="0"/>
          <a:chExt cx="0" cy="0"/>
        </a:xfrm>
      </p:grpSpPr>
      <p:sp>
        <p:nvSpPr>
          <p:cNvPr id="313" name="Texto del título"/>
          <p:cNvSpPr txBox="1">
            <a:spLocks noGrp="1"/>
          </p:cNvSpPr>
          <p:nvPr>
            <p:ph type="title"/>
          </p:nvPr>
        </p:nvSpPr>
        <p:spPr>
          <a:xfrm>
            <a:off x="685800" y="2130425"/>
            <a:ext cx="7772400" cy="1470025"/>
          </a:xfrm>
          <a:prstGeom prst="rect">
            <a:avLst/>
          </a:prstGeom>
        </p:spPr>
        <p:txBody>
          <a:bodyPr/>
          <a:lstStyle/>
          <a:p>
            <a:r>
              <a:t>Texto del título</a:t>
            </a:r>
          </a:p>
        </p:txBody>
      </p:sp>
      <p:sp>
        <p:nvSpPr>
          <p:cNvPr id="314" name="Nivel de texto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1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ítulo y objetos">
    <p:spTree>
      <p:nvGrpSpPr>
        <p:cNvPr id="1" name=""/>
        <p:cNvGrpSpPr/>
        <p:nvPr/>
      </p:nvGrpSpPr>
      <p:grpSpPr>
        <a:xfrm>
          <a:off x="0" y="0"/>
          <a:ext cx="0" cy="0"/>
          <a:chOff x="0" y="0"/>
          <a:chExt cx="0" cy="0"/>
        </a:xfrm>
      </p:grpSpPr>
      <p:sp>
        <p:nvSpPr>
          <p:cNvPr id="322" name="Texto del título"/>
          <p:cNvSpPr txBox="1">
            <a:spLocks noGrp="1"/>
          </p:cNvSpPr>
          <p:nvPr>
            <p:ph type="title"/>
          </p:nvPr>
        </p:nvSpPr>
        <p:spPr>
          <a:prstGeom prst="rect">
            <a:avLst/>
          </a:prstGeom>
        </p:spPr>
        <p:txBody>
          <a:bodyPr/>
          <a:lstStyle/>
          <a:p>
            <a:r>
              <a:t>Texto del título</a:t>
            </a:r>
          </a:p>
        </p:txBody>
      </p:sp>
      <p:sp>
        <p:nvSpPr>
          <p:cNvPr id="32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32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Encabezado de sección">
    <p:spTree>
      <p:nvGrpSpPr>
        <p:cNvPr id="1" name=""/>
        <p:cNvGrpSpPr/>
        <p:nvPr/>
      </p:nvGrpSpPr>
      <p:grpSpPr>
        <a:xfrm>
          <a:off x="0" y="0"/>
          <a:ext cx="0" cy="0"/>
          <a:chOff x="0" y="0"/>
          <a:chExt cx="0" cy="0"/>
        </a:xfrm>
      </p:grpSpPr>
      <p:sp>
        <p:nvSpPr>
          <p:cNvPr id="331" name="Texto del título"/>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Texto del título</a:t>
            </a:r>
          </a:p>
        </p:txBody>
      </p:sp>
      <p:sp>
        <p:nvSpPr>
          <p:cNvPr id="332" name="Nivel de texto 1…"/>
          <p:cNvSpPr txBox="1">
            <a:spLocks noGrp="1"/>
          </p:cNvSpPr>
          <p:nvPr>
            <p:ph type="body" sz="quarter" idx="1"/>
          </p:nvPr>
        </p:nvSpPr>
        <p:spPr>
          <a:xfrm>
            <a:off x="722312" y="2906713"/>
            <a:ext cx="7772401" cy="1500191"/>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Dos objetos">
    <p:spTree>
      <p:nvGrpSpPr>
        <p:cNvPr id="1" name=""/>
        <p:cNvGrpSpPr/>
        <p:nvPr/>
      </p:nvGrpSpPr>
      <p:grpSpPr>
        <a:xfrm>
          <a:off x="0" y="0"/>
          <a:ext cx="0" cy="0"/>
          <a:chOff x="0" y="0"/>
          <a:chExt cx="0" cy="0"/>
        </a:xfrm>
      </p:grpSpPr>
      <p:sp>
        <p:nvSpPr>
          <p:cNvPr id="340" name="Texto del título"/>
          <p:cNvSpPr txBox="1">
            <a:spLocks noGrp="1"/>
          </p:cNvSpPr>
          <p:nvPr>
            <p:ph type="title"/>
          </p:nvPr>
        </p:nvSpPr>
        <p:spPr>
          <a:prstGeom prst="rect">
            <a:avLst/>
          </a:prstGeom>
        </p:spPr>
        <p:txBody>
          <a:bodyPr/>
          <a:lstStyle/>
          <a:p>
            <a:r>
              <a:t>Texto del título</a:t>
            </a:r>
          </a:p>
        </p:txBody>
      </p:sp>
      <p:sp>
        <p:nvSpPr>
          <p:cNvPr id="341" name="Nivel de texto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34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Comparación">
    <p:spTree>
      <p:nvGrpSpPr>
        <p:cNvPr id="1" name=""/>
        <p:cNvGrpSpPr/>
        <p:nvPr/>
      </p:nvGrpSpPr>
      <p:grpSpPr>
        <a:xfrm>
          <a:off x="0" y="0"/>
          <a:ext cx="0" cy="0"/>
          <a:chOff x="0" y="0"/>
          <a:chExt cx="0" cy="0"/>
        </a:xfrm>
      </p:grpSpPr>
      <p:sp>
        <p:nvSpPr>
          <p:cNvPr id="349" name="Texto del título"/>
          <p:cNvSpPr txBox="1">
            <a:spLocks noGrp="1"/>
          </p:cNvSpPr>
          <p:nvPr>
            <p:ph type="title"/>
          </p:nvPr>
        </p:nvSpPr>
        <p:spPr>
          <a:prstGeom prst="rect">
            <a:avLst/>
          </a:prstGeom>
        </p:spPr>
        <p:txBody>
          <a:bodyPr/>
          <a:lstStyle/>
          <a:p>
            <a:r>
              <a:t>Texto del título</a:t>
            </a:r>
          </a:p>
        </p:txBody>
      </p:sp>
      <p:sp>
        <p:nvSpPr>
          <p:cNvPr id="350" name="Nivel de texto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351" name="Marcador de texto 4"/>
          <p:cNvSpPr>
            <a:spLocks noGrp="1"/>
          </p:cNvSpPr>
          <p:nvPr>
            <p:ph type="body" sz="quarter" idx="13"/>
          </p:nvPr>
        </p:nvSpPr>
        <p:spPr>
          <a:xfrm>
            <a:off x="4645025" y="1535112"/>
            <a:ext cx="4041775" cy="639766"/>
          </a:xfrm>
          <a:prstGeom prst="rect">
            <a:avLst/>
          </a:prstGeom>
        </p:spPr>
        <p:txBody>
          <a:bodyPr anchor="b"/>
          <a:lstStyle/>
          <a:p>
            <a:endParaRPr/>
          </a:p>
        </p:txBody>
      </p:sp>
      <p:sp>
        <p:nvSpPr>
          <p:cNvPr id="35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Sólo el título">
    <p:spTree>
      <p:nvGrpSpPr>
        <p:cNvPr id="1" name=""/>
        <p:cNvGrpSpPr/>
        <p:nvPr/>
      </p:nvGrpSpPr>
      <p:grpSpPr>
        <a:xfrm>
          <a:off x="0" y="0"/>
          <a:ext cx="0" cy="0"/>
          <a:chOff x="0" y="0"/>
          <a:chExt cx="0" cy="0"/>
        </a:xfrm>
      </p:grpSpPr>
      <p:sp>
        <p:nvSpPr>
          <p:cNvPr id="359" name="Texto del título"/>
          <p:cNvSpPr txBox="1">
            <a:spLocks noGrp="1"/>
          </p:cNvSpPr>
          <p:nvPr>
            <p:ph type="title"/>
          </p:nvPr>
        </p:nvSpPr>
        <p:spPr>
          <a:prstGeom prst="rect">
            <a:avLst/>
          </a:prstGeom>
        </p:spPr>
        <p:txBody>
          <a:bodyPr/>
          <a:lstStyle/>
          <a:p>
            <a:r>
              <a:t>Texto del título</a:t>
            </a:r>
          </a:p>
        </p:txBody>
      </p:sp>
      <p:sp>
        <p:nvSpPr>
          <p:cNvPr id="36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En blanco">
    <p:spTree>
      <p:nvGrpSpPr>
        <p:cNvPr id="1" name=""/>
        <p:cNvGrpSpPr/>
        <p:nvPr/>
      </p:nvGrpSpPr>
      <p:grpSpPr>
        <a:xfrm>
          <a:off x="0" y="0"/>
          <a:ext cx="0" cy="0"/>
          <a:chOff x="0" y="0"/>
          <a:chExt cx="0" cy="0"/>
        </a:xfrm>
      </p:grpSpPr>
      <p:sp>
        <p:nvSpPr>
          <p:cNvPr id="36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sp>
        <p:nvSpPr>
          <p:cNvPr id="374" name="Texto del título"/>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Texto del título</a:t>
            </a:r>
          </a:p>
        </p:txBody>
      </p:sp>
      <p:sp>
        <p:nvSpPr>
          <p:cNvPr id="375" name="Nivel de texto 1…"/>
          <p:cNvSpPr txBox="1">
            <a:spLocks noGrp="1"/>
          </p:cNvSpPr>
          <p:nvPr>
            <p:ph type="body" idx="1"/>
          </p:nvPr>
        </p:nvSpPr>
        <p:spPr>
          <a:xfrm>
            <a:off x="3575050" y="273050"/>
            <a:ext cx="5111750" cy="585311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376" name="Marcador de texto 3"/>
          <p:cNvSpPr>
            <a:spLocks noGrp="1"/>
          </p:cNvSpPr>
          <p:nvPr>
            <p:ph type="body" sz="half" idx="13"/>
          </p:nvPr>
        </p:nvSpPr>
        <p:spPr>
          <a:xfrm>
            <a:off x="457198" y="1435100"/>
            <a:ext cx="3008317" cy="4691063"/>
          </a:xfrm>
          <a:prstGeom prst="rect">
            <a:avLst/>
          </a:prstGeom>
        </p:spPr>
        <p:txBody>
          <a:bodyPr/>
          <a:lstStyle/>
          <a:p>
            <a:endParaRPr/>
          </a:p>
        </p:txBody>
      </p:sp>
      <p:sp>
        <p:nvSpPr>
          <p:cNvPr id="37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Imagen con título">
    <p:spTree>
      <p:nvGrpSpPr>
        <p:cNvPr id="1" name=""/>
        <p:cNvGrpSpPr/>
        <p:nvPr/>
      </p:nvGrpSpPr>
      <p:grpSpPr>
        <a:xfrm>
          <a:off x="0" y="0"/>
          <a:ext cx="0" cy="0"/>
          <a:chOff x="0" y="0"/>
          <a:chExt cx="0" cy="0"/>
        </a:xfrm>
      </p:grpSpPr>
      <p:sp>
        <p:nvSpPr>
          <p:cNvPr id="384" name="Texto del título"/>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Texto del título</a:t>
            </a:r>
          </a:p>
        </p:txBody>
      </p:sp>
      <p:sp>
        <p:nvSpPr>
          <p:cNvPr id="385" name="Marcador de posición de imagen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386" name="Nivel de texto 1…"/>
          <p:cNvSpPr txBox="1">
            <a:spLocks noGrp="1"/>
          </p:cNvSpPr>
          <p:nvPr>
            <p:ph type="body" sz="quarter" idx="1"/>
          </p:nvPr>
        </p:nvSpPr>
        <p:spPr>
          <a:xfrm>
            <a:off x="1792288" y="5367337"/>
            <a:ext cx="5486404" cy="804866"/>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3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ítulo y objetos">
    <p:spTree>
      <p:nvGrpSpPr>
        <p:cNvPr id="1" name=""/>
        <p:cNvGrpSpPr/>
        <p:nvPr/>
      </p:nvGrpSpPr>
      <p:grpSpPr>
        <a:xfrm>
          <a:off x="0" y="0"/>
          <a:ext cx="0" cy="0"/>
          <a:chOff x="0" y="0"/>
          <a:chExt cx="0" cy="0"/>
        </a:xfrm>
      </p:grpSpPr>
      <p:sp>
        <p:nvSpPr>
          <p:cNvPr id="61" name="Texto del título"/>
          <p:cNvSpPr txBox="1">
            <a:spLocks noGrp="1"/>
          </p:cNvSpPr>
          <p:nvPr>
            <p:ph type="title"/>
          </p:nvPr>
        </p:nvSpPr>
        <p:spPr>
          <a:prstGeom prst="rect">
            <a:avLst/>
          </a:prstGeom>
        </p:spPr>
        <p:txBody>
          <a:bodyPr/>
          <a:lstStyle/>
          <a:p>
            <a:r>
              <a:t>Texto del título</a:t>
            </a:r>
          </a:p>
        </p:txBody>
      </p:sp>
      <p:sp>
        <p:nvSpPr>
          <p:cNvPr id="62"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Encabezado de sección">
    <p:spTree>
      <p:nvGrpSpPr>
        <p:cNvPr id="1" name=""/>
        <p:cNvGrpSpPr/>
        <p:nvPr/>
      </p:nvGrpSpPr>
      <p:grpSpPr>
        <a:xfrm>
          <a:off x="0" y="0"/>
          <a:ext cx="0" cy="0"/>
          <a:chOff x="0" y="0"/>
          <a:chExt cx="0" cy="0"/>
        </a:xfrm>
      </p:grpSpPr>
      <p:sp>
        <p:nvSpPr>
          <p:cNvPr id="70" name="Texto del título"/>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Texto del título</a:t>
            </a:r>
          </a:p>
        </p:txBody>
      </p:sp>
      <p:sp>
        <p:nvSpPr>
          <p:cNvPr id="71" name="Nivel de texto 1…"/>
          <p:cNvSpPr txBox="1">
            <a:spLocks noGrp="1"/>
          </p:cNvSpPr>
          <p:nvPr>
            <p:ph type="body" sz="quarter" idx="1"/>
          </p:nvPr>
        </p:nvSpPr>
        <p:spPr>
          <a:xfrm>
            <a:off x="722312" y="2906713"/>
            <a:ext cx="7772401" cy="1500191"/>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7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os objetos">
    <p:spTree>
      <p:nvGrpSpPr>
        <p:cNvPr id="1" name=""/>
        <p:cNvGrpSpPr/>
        <p:nvPr/>
      </p:nvGrpSpPr>
      <p:grpSpPr>
        <a:xfrm>
          <a:off x="0" y="0"/>
          <a:ext cx="0" cy="0"/>
          <a:chOff x="0" y="0"/>
          <a:chExt cx="0" cy="0"/>
        </a:xfrm>
      </p:grpSpPr>
      <p:sp>
        <p:nvSpPr>
          <p:cNvPr id="79" name="Texto del título"/>
          <p:cNvSpPr txBox="1">
            <a:spLocks noGrp="1"/>
          </p:cNvSpPr>
          <p:nvPr>
            <p:ph type="title"/>
          </p:nvPr>
        </p:nvSpPr>
        <p:spPr>
          <a:prstGeom prst="rect">
            <a:avLst/>
          </a:prstGeom>
        </p:spPr>
        <p:txBody>
          <a:bodyPr/>
          <a:lstStyle/>
          <a:p>
            <a:r>
              <a:t>Texto del título</a:t>
            </a:r>
          </a:p>
        </p:txBody>
      </p:sp>
      <p:sp>
        <p:nvSpPr>
          <p:cNvPr id="80" name="Nivel de texto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mparación">
    <p:spTree>
      <p:nvGrpSpPr>
        <p:cNvPr id="1" name=""/>
        <p:cNvGrpSpPr/>
        <p:nvPr/>
      </p:nvGrpSpPr>
      <p:grpSpPr>
        <a:xfrm>
          <a:off x="0" y="0"/>
          <a:ext cx="0" cy="0"/>
          <a:chOff x="0" y="0"/>
          <a:chExt cx="0" cy="0"/>
        </a:xfrm>
      </p:grpSpPr>
      <p:sp>
        <p:nvSpPr>
          <p:cNvPr id="88" name="Texto del título"/>
          <p:cNvSpPr txBox="1">
            <a:spLocks noGrp="1"/>
          </p:cNvSpPr>
          <p:nvPr>
            <p:ph type="title"/>
          </p:nvPr>
        </p:nvSpPr>
        <p:spPr>
          <a:prstGeom prst="rect">
            <a:avLst/>
          </a:prstGeom>
        </p:spPr>
        <p:txBody>
          <a:bodyPr/>
          <a:lstStyle/>
          <a:p>
            <a:r>
              <a:t>Texto del título</a:t>
            </a:r>
          </a:p>
        </p:txBody>
      </p:sp>
      <p:sp>
        <p:nvSpPr>
          <p:cNvPr id="89" name="Nivel de texto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90" name="Marcador de texto 4"/>
          <p:cNvSpPr>
            <a:spLocks noGrp="1"/>
          </p:cNvSpPr>
          <p:nvPr>
            <p:ph type="body" sz="quarter" idx="13"/>
          </p:nvPr>
        </p:nvSpPr>
        <p:spPr>
          <a:xfrm>
            <a:off x="4645025" y="1535112"/>
            <a:ext cx="4041775" cy="639766"/>
          </a:xfrm>
          <a:prstGeom prst="rect">
            <a:avLst/>
          </a:prstGeom>
        </p:spPr>
        <p:txBody>
          <a:bodyPr anchor="b"/>
          <a:lstStyle/>
          <a:p>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ólo el título">
    <p:spTree>
      <p:nvGrpSpPr>
        <p:cNvPr id="1" name=""/>
        <p:cNvGrpSpPr/>
        <p:nvPr/>
      </p:nvGrpSpPr>
      <p:grpSpPr>
        <a:xfrm>
          <a:off x="0" y="0"/>
          <a:ext cx="0" cy="0"/>
          <a:chOff x="0" y="0"/>
          <a:chExt cx="0" cy="0"/>
        </a:xfrm>
      </p:grpSpPr>
      <p:sp>
        <p:nvSpPr>
          <p:cNvPr id="98" name="Texto del título"/>
          <p:cNvSpPr txBox="1">
            <a:spLocks noGrp="1"/>
          </p:cNvSpPr>
          <p:nvPr>
            <p:ph type="title"/>
          </p:nvPr>
        </p:nvSpPr>
        <p:spPr>
          <a:prstGeom prst="rect">
            <a:avLst/>
          </a:prstGeom>
        </p:spPr>
        <p:txBody>
          <a:bodyPr/>
          <a:lstStyle/>
          <a:p>
            <a:r>
              <a:t>Texto del título</a:t>
            </a:r>
          </a:p>
        </p:txBody>
      </p:sp>
      <p:sp>
        <p:nvSpPr>
          <p:cNvPr id="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sp>
        <p:nvSpPr>
          <p:cNvPr id="113" name="Texto del título"/>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Texto del título</a:t>
            </a:r>
          </a:p>
        </p:txBody>
      </p:sp>
      <p:sp>
        <p:nvSpPr>
          <p:cNvPr id="114" name="Nivel de texto 1…"/>
          <p:cNvSpPr txBox="1">
            <a:spLocks noGrp="1"/>
          </p:cNvSpPr>
          <p:nvPr>
            <p:ph type="body" idx="1"/>
          </p:nvPr>
        </p:nvSpPr>
        <p:spPr>
          <a:xfrm>
            <a:off x="3575050" y="273050"/>
            <a:ext cx="5111750" cy="585311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5" name="Marcador de texto 3"/>
          <p:cNvSpPr>
            <a:spLocks noGrp="1"/>
          </p:cNvSpPr>
          <p:nvPr>
            <p:ph type="body" sz="half" idx="13"/>
          </p:nvPr>
        </p:nvSpPr>
        <p:spPr>
          <a:xfrm>
            <a:off x="457198" y="1435100"/>
            <a:ext cx="3008317" cy="4691063"/>
          </a:xfrm>
          <a:prstGeom prst="rect">
            <a:avLst/>
          </a:prstGeom>
        </p:spPr>
        <p:txBody>
          <a:bodyPr/>
          <a:lstStyle/>
          <a:p>
            <a:endParaRPr/>
          </a:p>
        </p:txBody>
      </p:sp>
      <p:sp>
        <p:nvSpPr>
          <p:cNvPr id="11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o del título"/>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Texto del título</a:t>
            </a:r>
          </a:p>
        </p:txBody>
      </p:sp>
      <p:sp>
        <p:nvSpPr>
          <p:cNvPr id="4" name="Nivel de texto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2"/>
          </p:nvPr>
        </p:nvSpPr>
        <p:spPr>
          <a:xfrm>
            <a:off x="8428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‹Nº›</a:t>
            </a:fld>
            <a:endParaRPr/>
          </a:p>
        </p:txBody>
      </p:sp>
      <p:pic>
        <p:nvPicPr>
          <p:cNvPr id="6" name="Imagen 5">
            <a:extLst>
              <a:ext uri="{FF2B5EF4-FFF2-40B4-BE49-F238E27FC236}">
                <a16:creationId xmlns:a16="http://schemas.microsoft.com/office/drawing/2014/main" id="{505DA2F3-E6E6-684A-A1A4-6C0F38FE0AE5}"/>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42111"/>
            <a:ext cx="9186111" cy="690011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www.fondosdecultura.gob.cl/"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mailto:carolina.vera@cultura.gob.cl" TargetMode="External"/><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pic>
        <p:nvPicPr>
          <p:cNvPr id="35" name="Imagen 34">
            <a:extLst>
              <a:ext uri="{FF2B5EF4-FFF2-40B4-BE49-F238E27FC236}">
                <a16:creationId xmlns:a16="http://schemas.microsoft.com/office/drawing/2014/main" id="{D35607E1-3F44-A541-94D9-925906EDAB5B}"/>
              </a:ext>
            </a:extLst>
          </p:cNvPr>
          <p:cNvPicPr>
            <a:picLocks noChangeAspect="1"/>
          </p:cNvPicPr>
          <p:nvPr/>
        </p:nvPicPr>
        <p:blipFill>
          <a:blip r:embed="rId3"/>
          <a:stretch>
            <a:fillRect/>
          </a:stretch>
        </p:blipFill>
        <p:spPr>
          <a:xfrm>
            <a:off x="818067" y="382498"/>
            <a:ext cx="1054100" cy="965200"/>
          </a:xfrm>
          <a:prstGeom prst="rect">
            <a:avLst/>
          </a:prstGeom>
        </p:spPr>
      </p:pic>
      <p:sp>
        <p:nvSpPr>
          <p:cNvPr id="36" name="Rectángulo 35">
            <a:extLst>
              <a:ext uri="{FF2B5EF4-FFF2-40B4-BE49-F238E27FC236}">
                <a16:creationId xmlns:a16="http://schemas.microsoft.com/office/drawing/2014/main" id="{06B98152-DFFD-FB4D-B888-B46DE5A9733F}"/>
              </a:ext>
            </a:extLst>
          </p:cNvPr>
          <p:cNvSpPr/>
          <p:nvPr/>
        </p:nvSpPr>
        <p:spPr>
          <a:xfrm>
            <a:off x="762000" y="2598003"/>
            <a:ext cx="5600700" cy="707886"/>
          </a:xfrm>
          <a:prstGeom prst="rect">
            <a:avLst/>
          </a:prstGeom>
        </p:spPr>
        <p:txBody>
          <a:bodyPr wrap="square">
            <a:spAutoFit/>
          </a:bodyPr>
          <a:lstStyle/>
          <a:p>
            <a:r>
              <a:rPr lang="es-CL" sz="2000" b="1" dirty="0" smtClean="0">
                <a:solidFill>
                  <a:srgbClr val="1C4194"/>
                </a:solidFill>
                <a:latin typeface="Arial" panose="020B0604020202020204" pitchFamily="34" charset="0"/>
                <a:cs typeface="Arial" panose="020B0604020202020204" pitchFamily="34" charset="0"/>
              </a:rPr>
              <a:t>Línea de Apoyo a la Circulación de la Música Chilena.</a:t>
            </a:r>
          </a:p>
        </p:txBody>
      </p:sp>
      <p:sp>
        <p:nvSpPr>
          <p:cNvPr id="37" name="Rectángulo 36">
            <a:extLst>
              <a:ext uri="{FF2B5EF4-FFF2-40B4-BE49-F238E27FC236}">
                <a16:creationId xmlns:a16="http://schemas.microsoft.com/office/drawing/2014/main" id="{A210253B-A007-7C4F-8855-62D6A71769D1}"/>
              </a:ext>
            </a:extLst>
          </p:cNvPr>
          <p:cNvSpPr/>
          <p:nvPr/>
        </p:nvSpPr>
        <p:spPr>
          <a:xfrm>
            <a:off x="762000" y="3996044"/>
            <a:ext cx="4572000" cy="307777"/>
          </a:xfrm>
          <a:prstGeom prst="rect">
            <a:avLst/>
          </a:prstGeom>
        </p:spPr>
        <p:txBody>
          <a:bodyPr>
            <a:spAutoFit/>
          </a:bodyPr>
          <a:lstStyle/>
          <a:p>
            <a:r>
              <a:rPr lang="es-CL" sz="1400" dirty="0" smtClean="0">
                <a:solidFill>
                  <a:srgbClr val="1C4194"/>
                </a:solidFill>
                <a:latin typeface="Arial" panose="020B0604020202020204" pitchFamily="34" charset="0"/>
                <a:cs typeface="Arial" panose="020B0604020202020204" pitchFamily="34" charset="0"/>
              </a:rPr>
              <a:t>Fondo de la Música Nacional.</a:t>
            </a:r>
            <a:endParaRPr lang="es-CL" sz="1400" dirty="0">
              <a:solidFill>
                <a:srgbClr val="1C4194"/>
              </a:solidFill>
              <a:latin typeface="Arial" panose="020B0604020202020204" pitchFamily="34" charset="0"/>
              <a:cs typeface="Arial" panose="020B0604020202020204" pitchFamily="34" charset="0"/>
            </a:endParaRPr>
          </a:p>
        </p:txBody>
      </p:sp>
      <p:sp>
        <p:nvSpPr>
          <p:cNvPr id="38" name="Rectángulo 37">
            <a:extLst>
              <a:ext uri="{FF2B5EF4-FFF2-40B4-BE49-F238E27FC236}">
                <a16:creationId xmlns:a16="http://schemas.microsoft.com/office/drawing/2014/main" id="{9A975BA9-1B7A-EC4E-A5C6-208B28D4F746}"/>
              </a:ext>
            </a:extLst>
          </p:cNvPr>
          <p:cNvSpPr/>
          <p:nvPr/>
        </p:nvSpPr>
        <p:spPr>
          <a:xfrm>
            <a:off x="762000" y="2160593"/>
            <a:ext cx="4572000" cy="307777"/>
          </a:xfrm>
          <a:prstGeom prst="rect">
            <a:avLst/>
          </a:prstGeom>
        </p:spPr>
        <p:txBody>
          <a:bodyPr>
            <a:spAutoFit/>
          </a:bodyPr>
          <a:lstStyle/>
          <a:p>
            <a:r>
              <a:rPr lang="es-CL" sz="1400" dirty="0" smtClean="0">
                <a:solidFill>
                  <a:srgbClr val="1C4194"/>
                </a:solidFill>
                <a:latin typeface="Arial" panose="020B0604020202020204" pitchFamily="34" charset="0"/>
                <a:cs typeface="Arial" panose="020B0604020202020204" pitchFamily="34" charset="0"/>
              </a:rPr>
              <a:t>2023</a:t>
            </a:r>
            <a:endParaRPr lang="es-CL" sz="1400" dirty="0">
              <a:solidFill>
                <a:srgbClr val="1C4194"/>
              </a:solidFill>
              <a:latin typeface="Arial" panose="020B0604020202020204" pitchFamily="34" charset="0"/>
              <a:cs typeface="Arial" panose="020B0604020202020204" pitchFamily="34" charset="0"/>
            </a:endParaRPr>
          </a:p>
        </p:txBody>
      </p:sp>
      <p:pic>
        <p:nvPicPr>
          <p:cNvPr id="39" name="Imagen 38">
            <a:extLst>
              <a:ext uri="{FF2B5EF4-FFF2-40B4-BE49-F238E27FC236}">
                <a16:creationId xmlns:a16="http://schemas.microsoft.com/office/drawing/2014/main" id="{FECECDA9-8B8C-4241-B344-70F8A2963B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435" y="3540744"/>
            <a:ext cx="1279915" cy="343556"/>
          </a:xfrm>
          <a:prstGeom prst="rect">
            <a:avLst/>
          </a:prstGeom>
        </p:spPr>
      </p:pic>
      <p:pic>
        <p:nvPicPr>
          <p:cNvPr id="40" name="Imagen 39">
            <a:extLst>
              <a:ext uri="{FF2B5EF4-FFF2-40B4-BE49-F238E27FC236}">
                <a16:creationId xmlns:a16="http://schemas.microsoft.com/office/drawing/2014/main" id="{5041940B-544A-2949-B7CA-6430FF4F9F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774" y="5346032"/>
            <a:ext cx="1149095" cy="1511967"/>
          </a:xfrm>
          <a:prstGeom prst="rect">
            <a:avLst/>
          </a:prstGeom>
        </p:spPr>
      </p:pic>
      <p:pic>
        <p:nvPicPr>
          <p:cNvPr id="42" name="Imagen 41">
            <a:extLst>
              <a:ext uri="{FF2B5EF4-FFF2-40B4-BE49-F238E27FC236}">
                <a16:creationId xmlns:a16="http://schemas.microsoft.com/office/drawing/2014/main" id="{A082769C-B1BE-1843-94E9-D914873B9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6528" y="5346033"/>
            <a:ext cx="1684886" cy="1551618"/>
          </a:xfrm>
          <a:prstGeom prst="rect">
            <a:avLst/>
          </a:prstGeom>
        </p:spPr>
      </p:pic>
      <p:pic>
        <p:nvPicPr>
          <p:cNvPr id="43" name="Imagen 42">
            <a:extLst>
              <a:ext uri="{FF2B5EF4-FFF2-40B4-BE49-F238E27FC236}">
                <a16:creationId xmlns:a16="http://schemas.microsoft.com/office/drawing/2014/main" id="{C2DF942A-DD7A-C04D-8044-EDEC6E4860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1401" y="4457699"/>
            <a:ext cx="1653604" cy="2446311"/>
          </a:xfrm>
          <a:prstGeom prst="rect">
            <a:avLst/>
          </a:prstGeom>
        </p:spPr>
      </p:pic>
      <p:pic>
        <p:nvPicPr>
          <p:cNvPr id="44" name="Imagen 43">
            <a:extLst>
              <a:ext uri="{FF2B5EF4-FFF2-40B4-BE49-F238E27FC236}">
                <a16:creationId xmlns:a16="http://schemas.microsoft.com/office/drawing/2014/main" id="{8B437B1B-5453-764D-8423-492B592DB9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6870" y="3788055"/>
            <a:ext cx="1499658" cy="3115956"/>
          </a:xfrm>
          <a:prstGeom prst="rect">
            <a:avLst/>
          </a:prstGeom>
        </p:spPr>
      </p:pic>
      <p:pic>
        <p:nvPicPr>
          <p:cNvPr id="45" name="Imagen 44">
            <a:extLst>
              <a:ext uri="{FF2B5EF4-FFF2-40B4-BE49-F238E27FC236}">
                <a16:creationId xmlns:a16="http://schemas.microsoft.com/office/drawing/2014/main" id="{9FBA3468-D58B-2647-8EBB-7EB4F21299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50700" y="3679293"/>
            <a:ext cx="2167114" cy="1627089"/>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r>
              <a:rPr lang="es-CL" sz="1800" b="1" spc="300" dirty="0" smtClean="0">
                <a:solidFill>
                  <a:srgbClr val="1C4194"/>
                </a:solidFill>
                <a:latin typeface="Arial" panose="020B0604020202020204" pitchFamily="34" charset="0"/>
                <a:cs typeface="Arial" panose="020B0604020202020204" pitchFamily="34" charset="0"/>
              </a:rPr>
              <a:t>Criterios de evaluación</a:t>
            </a:r>
            <a:endParaRPr sz="1800" b="1" spc="300" dirty="0">
              <a:solidFill>
                <a:srgbClr val="1C4194"/>
              </a:solidFill>
              <a:latin typeface="Arial" panose="020B0604020202020204" pitchFamily="34" charset="0"/>
              <a:cs typeface="Arial" panose="020B0604020202020204" pitchFamily="34" charset="0"/>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2596221744"/>
              </p:ext>
            </p:extLst>
          </p:nvPr>
        </p:nvGraphicFramePr>
        <p:xfrm>
          <a:off x="866042" y="1284103"/>
          <a:ext cx="7447084" cy="5148121"/>
        </p:xfrm>
        <a:graphic>
          <a:graphicData uri="http://schemas.openxmlformats.org/drawingml/2006/table">
            <a:tbl>
              <a:tblPr firstRow="1" firstCol="1" lastRow="1" lastCol="1" bandRow="1" bandCol="1">
                <a:tableStyleId>{5940675A-B579-460E-94D1-54222C63F5DA}</a:tableStyleId>
              </a:tblPr>
              <a:tblGrid>
                <a:gridCol w="2127738">
                  <a:extLst>
                    <a:ext uri="{9D8B030D-6E8A-4147-A177-3AD203B41FA5}">
                      <a16:colId xmlns:a16="http://schemas.microsoft.com/office/drawing/2014/main" val="4255641944"/>
                    </a:ext>
                  </a:extLst>
                </a:gridCol>
                <a:gridCol w="4400201">
                  <a:extLst>
                    <a:ext uri="{9D8B030D-6E8A-4147-A177-3AD203B41FA5}">
                      <a16:colId xmlns:a16="http://schemas.microsoft.com/office/drawing/2014/main" val="485029288"/>
                    </a:ext>
                  </a:extLst>
                </a:gridCol>
                <a:gridCol w="919145">
                  <a:extLst>
                    <a:ext uri="{9D8B030D-6E8A-4147-A177-3AD203B41FA5}">
                      <a16:colId xmlns:a16="http://schemas.microsoft.com/office/drawing/2014/main" val="2520090888"/>
                    </a:ext>
                  </a:extLst>
                </a:gridCol>
              </a:tblGrid>
              <a:tr h="231720">
                <a:tc>
                  <a:txBody>
                    <a:bodyPr/>
                    <a:lstStyle/>
                    <a:p>
                      <a:pPr marL="228600">
                        <a:spcBef>
                          <a:spcPts val="45"/>
                        </a:spcBef>
                        <a:spcAft>
                          <a:spcPts val="0"/>
                        </a:spcAft>
                      </a:pPr>
                      <a:endParaRPr lang="es-ES" sz="1000" b="1" dirty="0" smtClean="0">
                        <a:solidFill>
                          <a:srgbClr val="0F1177"/>
                        </a:solidFill>
                        <a:effectLst/>
                        <a:latin typeface="+mn-lt"/>
                      </a:endParaRPr>
                    </a:p>
                    <a:p>
                      <a:pPr marL="228600" algn="ctr">
                        <a:spcBef>
                          <a:spcPts val="45"/>
                        </a:spcBef>
                        <a:spcAft>
                          <a:spcPts val="0"/>
                        </a:spcAft>
                      </a:pPr>
                      <a:r>
                        <a:rPr lang="es-ES" sz="1000" b="1" dirty="0" smtClean="0">
                          <a:solidFill>
                            <a:srgbClr val="0F1177"/>
                          </a:solidFill>
                          <a:effectLst/>
                          <a:latin typeface="+mn-lt"/>
                        </a:rPr>
                        <a:t>CRITERIOS</a:t>
                      </a:r>
                      <a:endParaRPr lang="en-US" sz="1000" b="1" dirty="0">
                        <a:solidFill>
                          <a:srgbClr val="0F1177"/>
                        </a:solidFill>
                        <a:effectLst/>
                        <a:latin typeface="+mn-lt"/>
                        <a:ea typeface="Verdana" panose="020B0604030504040204" pitchFamily="34" charset="0"/>
                        <a:cs typeface="Verdana" panose="020B0604030504040204" pitchFamily="34" charset="0"/>
                      </a:endParaRPr>
                    </a:p>
                  </a:txBody>
                  <a:tcPr marL="0" marR="0" marT="0" marB="0"/>
                </a:tc>
                <a:tc>
                  <a:txBody>
                    <a:bodyPr/>
                    <a:lstStyle/>
                    <a:p>
                      <a:pPr marL="58420" marR="69850">
                        <a:spcBef>
                          <a:spcPts val="45"/>
                        </a:spcBef>
                        <a:spcAft>
                          <a:spcPts val="0"/>
                        </a:spcAft>
                      </a:pPr>
                      <a:r>
                        <a:rPr lang="es-ES" sz="1000" b="1" dirty="0">
                          <a:solidFill>
                            <a:srgbClr val="0F1177"/>
                          </a:solidFill>
                          <a:effectLst/>
                          <a:latin typeface="+mn-lt"/>
                        </a:rPr>
                        <a:t> </a:t>
                      </a:r>
                      <a:endParaRPr lang="en-US" sz="1000" b="1" dirty="0">
                        <a:solidFill>
                          <a:srgbClr val="0F1177"/>
                        </a:solidFill>
                        <a:effectLst/>
                        <a:latin typeface="+mn-lt"/>
                      </a:endParaRPr>
                    </a:p>
                    <a:p>
                      <a:pPr marL="58420" marR="69850" algn="ctr">
                        <a:spcAft>
                          <a:spcPts val="0"/>
                        </a:spcAft>
                      </a:pPr>
                      <a:r>
                        <a:rPr lang="es-ES" sz="1000" b="1" dirty="0">
                          <a:solidFill>
                            <a:srgbClr val="0F1177"/>
                          </a:solidFill>
                          <a:effectLst/>
                          <a:latin typeface="+mn-lt"/>
                        </a:rPr>
                        <a:t>DIMENSIONES</a:t>
                      </a:r>
                      <a:endParaRPr lang="en-US" sz="1000" b="1" dirty="0">
                        <a:solidFill>
                          <a:srgbClr val="0F1177"/>
                        </a:solidFill>
                        <a:effectLst/>
                        <a:latin typeface="+mn-lt"/>
                        <a:ea typeface="Verdana" panose="020B0604030504040204" pitchFamily="34" charset="0"/>
                        <a:cs typeface="Verdana" panose="020B0604030504040204" pitchFamily="34" charset="0"/>
                      </a:endParaRPr>
                    </a:p>
                  </a:txBody>
                  <a:tcPr marL="0" marR="0" marT="0" marB="0"/>
                </a:tc>
                <a:tc>
                  <a:txBody>
                    <a:bodyPr/>
                    <a:lstStyle/>
                    <a:p>
                      <a:pPr>
                        <a:spcBef>
                          <a:spcPts val="5"/>
                        </a:spcBef>
                        <a:spcAft>
                          <a:spcPts val="0"/>
                        </a:spcAft>
                      </a:pPr>
                      <a:r>
                        <a:rPr lang="es-ES" sz="1000" b="1" dirty="0">
                          <a:solidFill>
                            <a:srgbClr val="0F1177"/>
                          </a:solidFill>
                          <a:effectLst/>
                          <a:latin typeface="+mn-lt"/>
                        </a:rPr>
                        <a:t> </a:t>
                      </a:r>
                      <a:endParaRPr lang="en-US" sz="1000" b="1" dirty="0">
                        <a:solidFill>
                          <a:srgbClr val="0F1177"/>
                        </a:solidFill>
                        <a:effectLst/>
                        <a:latin typeface="+mn-lt"/>
                      </a:endParaRPr>
                    </a:p>
                    <a:p>
                      <a:pPr marL="55880" marR="47625" algn="ctr">
                        <a:spcAft>
                          <a:spcPts val="0"/>
                        </a:spcAft>
                      </a:pPr>
                      <a:r>
                        <a:rPr lang="es-ES" sz="1000" b="1" dirty="0">
                          <a:solidFill>
                            <a:srgbClr val="0F1177"/>
                          </a:solidFill>
                          <a:effectLst/>
                          <a:latin typeface="+mn-lt"/>
                        </a:rPr>
                        <a:t>PONDERACIÓN</a:t>
                      </a:r>
                      <a:endParaRPr lang="en-US" sz="1000" b="1" dirty="0">
                        <a:solidFill>
                          <a:srgbClr val="0F1177"/>
                        </a:solidFill>
                        <a:effectLst/>
                        <a:latin typeface="+mn-lt"/>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320183601"/>
                  </a:ext>
                </a:extLst>
              </a:tr>
              <a:tr h="642581">
                <a:tc rowSpan="3">
                  <a:txBody>
                    <a:bodyPr/>
                    <a:lstStyle/>
                    <a:p>
                      <a:pPr>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a:spcBef>
                          <a:spcPts val="45"/>
                        </a:spcBef>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a:spcBef>
                          <a:spcPts val="25"/>
                        </a:spcBef>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marL="85090" marR="81280" algn="just">
                        <a:lnSpc>
                          <a:spcPct val="115000"/>
                        </a:lnSpc>
                        <a:spcBef>
                          <a:spcPts val="5"/>
                        </a:spcBef>
                        <a:spcAft>
                          <a:spcPts val="0"/>
                        </a:spcAft>
                      </a:pPr>
                      <a:r>
                        <a:rPr lang="es-ES" sz="1000" b="1" dirty="0" smtClean="0">
                          <a:solidFill>
                            <a:srgbClr val="0F1177"/>
                          </a:solidFill>
                          <a:effectLst/>
                          <a:latin typeface="+mn-lt"/>
                        </a:rPr>
                        <a:t>Viabilidad</a:t>
                      </a:r>
                      <a:r>
                        <a:rPr lang="es-ES" sz="1000" dirty="0">
                          <a:solidFill>
                            <a:srgbClr val="0F1177"/>
                          </a:solidFill>
                          <a:effectLst/>
                          <a:latin typeface="+mn-lt"/>
                        </a:rPr>
                        <a:t>:</a:t>
                      </a:r>
                      <a:r>
                        <a:rPr lang="es-ES" sz="1000" spc="5" dirty="0">
                          <a:solidFill>
                            <a:srgbClr val="0F1177"/>
                          </a:solidFill>
                          <a:effectLst/>
                          <a:latin typeface="+mn-lt"/>
                        </a:rPr>
                        <a:t> </a:t>
                      </a:r>
                      <a:r>
                        <a:rPr lang="es-ES" sz="1000" dirty="0">
                          <a:solidFill>
                            <a:srgbClr val="0F1177"/>
                          </a:solidFill>
                          <a:effectLst/>
                          <a:latin typeface="+mn-lt"/>
                        </a:rPr>
                        <a:t>Evalúa el contenido de todos los antecedentes obligatorios de evaluación, el aspecto financiero de la propuesta, así como la coherencia sumado a la presencia de mujeres en el equipo de trabajo.</a:t>
                      </a:r>
                      <a:endParaRPr lang="en-US" sz="10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tc>
                  <a:txBody>
                    <a:bodyPr/>
                    <a:lstStyle/>
                    <a:p>
                      <a:pPr marL="58420" marR="69850">
                        <a:spcBef>
                          <a:spcPts val="10"/>
                        </a:spcBef>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marL="58420" marR="69850" indent="2540" algn="just">
                        <a:lnSpc>
                          <a:spcPct val="115000"/>
                        </a:lnSpc>
                        <a:spcAft>
                          <a:spcPts val="0"/>
                        </a:spcAft>
                      </a:pPr>
                      <a:r>
                        <a:rPr lang="es-ES" sz="1000" b="1" dirty="0">
                          <a:solidFill>
                            <a:srgbClr val="0F1177"/>
                          </a:solidFill>
                          <a:effectLst/>
                          <a:latin typeface="+mn-lt"/>
                        </a:rPr>
                        <a:t>Viabilidad Técnica</a:t>
                      </a:r>
                      <a:r>
                        <a:rPr lang="es-ES" sz="1000" dirty="0">
                          <a:solidFill>
                            <a:srgbClr val="0F1177"/>
                          </a:solidFill>
                          <a:effectLst/>
                          <a:latin typeface="+mn-lt"/>
                        </a:rPr>
                        <a:t>: Evalúa el cumplimiento de todos los antecedentes obligatorios de evaluación,   según lo establecido en bases.</a:t>
                      </a:r>
                      <a:endParaRPr lang="en-US" sz="10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tc>
                  <a:txBody>
                    <a:bodyPr/>
                    <a:lstStyle/>
                    <a:p>
                      <a:pPr algn="ctr">
                        <a:spcAft>
                          <a:spcPts val="0"/>
                        </a:spcAft>
                      </a:pPr>
                      <a:endParaRPr lang="es-ES" sz="1100" dirty="0" smtClean="0">
                        <a:solidFill>
                          <a:srgbClr val="0F1177"/>
                        </a:solidFill>
                        <a:effectLst/>
                        <a:latin typeface="+mn-lt"/>
                        <a:ea typeface="Verdana" panose="020B0604030504040204" pitchFamily="34" charset="0"/>
                        <a:cs typeface="Verdana" panose="020B0604030504040204" pitchFamily="34" charset="0"/>
                      </a:endParaRPr>
                    </a:p>
                    <a:p>
                      <a:pPr algn="ctr">
                        <a:spcAft>
                          <a:spcPts val="0"/>
                        </a:spcAft>
                      </a:pPr>
                      <a:r>
                        <a:rPr lang="es-ES" sz="1100" dirty="0" smtClean="0">
                          <a:solidFill>
                            <a:srgbClr val="0F1177"/>
                          </a:solidFill>
                          <a:effectLst/>
                          <a:latin typeface="+mn-lt"/>
                          <a:ea typeface="Verdana" panose="020B0604030504040204" pitchFamily="34" charset="0"/>
                          <a:cs typeface="Verdana" panose="020B0604030504040204" pitchFamily="34" charset="0"/>
                        </a:rPr>
                        <a:t>10</a:t>
                      </a:r>
                      <a:endParaRPr lang="en-US" sz="11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998813795"/>
                  </a:ext>
                </a:extLst>
              </a:tr>
              <a:tr h="726321">
                <a:tc vMerge="1">
                  <a:txBody>
                    <a:bodyPr/>
                    <a:lstStyle/>
                    <a:p>
                      <a:endParaRPr lang="en-US"/>
                    </a:p>
                  </a:txBody>
                  <a:tcPr/>
                </a:tc>
                <a:tc>
                  <a:txBody>
                    <a:bodyPr/>
                    <a:lstStyle/>
                    <a:p>
                      <a:pPr marL="58420" marR="69850" algn="just">
                        <a:spcBef>
                          <a:spcPts val="10"/>
                        </a:spcBef>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marL="58420" marR="69850" algn="just">
                        <a:spcBef>
                          <a:spcPts val="10"/>
                        </a:spcBef>
                        <a:spcAft>
                          <a:spcPts val="0"/>
                        </a:spcAft>
                      </a:pPr>
                      <a:r>
                        <a:rPr lang="es-ES" sz="1000" b="1" dirty="0" smtClean="0">
                          <a:solidFill>
                            <a:srgbClr val="0F1177"/>
                          </a:solidFill>
                          <a:effectLst/>
                          <a:latin typeface="+mn-lt"/>
                        </a:rPr>
                        <a:t>Coherencia </a:t>
                      </a:r>
                      <a:r>
                        <a:rPr lang="es-ES" sz="1000" b="1" dirty="0">
                          <a:solidFill>
                            <a:srgbClr val="0F1177"/>
                          </a:solidFill>
                          <a:effectLst/>
                          <a:latin typeface="+mn-lt"/>
                        </a:rPr>
                        <a:t>en la propuesta</a:t>
                      </a:r>
                      <a:r>
                        <a:rPr lang="es-ES" sz="1000" dirty="0">
                          <a:solidFill>
                            <a:srgbClr val="0F1177"/>
                          </a:solidFill>
                          <a:effectLst/>
                          <a:latin typeface="+mn-lt"/>
                        </a:rPr>
                        <a:t>: Evalúa la coherencia de la postulación con los objetivos de la línea, el planteamiento de la propuesta. Se evaluará positivamente la incorporación del mayor número de mujeres dentro del equipo de trabajo.</a:t>
                      </a:r>
                      <a:endParaRPr lang="en-US" sz="10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tc>
                  <a:txBody>
                    <a:bodyPr/>
                    <a:lstStyle/>
                    <a:p>
                      <a:pPr>
                        <a:spcAft>
                          <a:spcPts val="0"/>
                        </a:spcAft>
                      </a:pPr>
                      <a:r>
                        <a:rPr lang="es-ES" sz="1100" dirty="0">
                          <a:solidFill>
                            <a:srgbClr val="0F1177"/>
                          </a:solidFill>
                          <a:effectLst/>
                          <a:latin typeface="+mn-lt"/>
                        </a:rPr>
                        <a:t> </a:t>
                      </a:r>
                      <a:endParaRPr lang="en-US" sz="1100" dirty="0">
                        <a:solidFill>
                          <a:srgbClr val="0F1177"/>
                        </a:solidFill>
                        <a:effectLst/>
                        <a:latin typeface="+mn-lt"/>
                      </a:endParaRPr>
                    </a:p>
                    <a:p>
                      <a:pPr algn="ctr">
                        <a:spcAft>
                          <a:spcPts val="0"/>
                        </a:spcAft>
                      </a:pPr>
                      <a:r>
                        <a:rPr lang="es-ES" sz="1100" dirty="0">
                          <a:solidFill>
                            <a:srgbClr val="0F1177"/>
                          </a:solidFill>
                          <a:effectLst/>
                          <a:latin typeface="+mn-lt"/>
                        </a:rPr>
                        <a:t> </a:t>
                      </a:r>
                      <a:r>
                        <a:rPr lang="es-ES" sz="1100" dirty="0" smtClean="0">
                          <a:solidFill>
                            <a:srgbClr val="0F1177"/>
                          </a:solidFill>
                          <a:effectLst/>
                          <a:latin typeface="+mn-lt"/>
                        </a:rPr>
                        <a:t>5</a:t>
                      </a:r>
                      <a:endParaRPr lang="en-US" sz="11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672126217"/>
                  </a:ext>
                </a:extLst>
              </a:tr>
              <a:tr h="617493">
                <a:tc vMerge="1">
                  <a:txBody>
                    <a:bodyPr/>
                    <a:lstStyle/>
                    <a:p>
                      <a:endParaRPr lang="en-US"/>
                    </a:p>
                  </a:txBody>
                  <a:tcPr/>
                </a:tc>
                <a:tc>
                  <a:txBody>
                    <a:bodyPr/>
                    <a:lstStyle/>
                    <a:p>
                      <a:pPr marL="58420" marR="69850" indent="2540" algn="just">
                        <a:lnSpc>
                          <a:spcPct val="115000"/>
                        </a:lnSpc>
                        <a:spcBef>
                          <a:spcPts val="105"/>
                        </a:spcBef>
                        <a:spcAft>
                          <a:spcPts val="0"/>
                        </a:spcAft>
                      </a:pPr>
                      <a:r>
                        <a:rPr lang="es-ES" sz="1000" b="1" dirty="0">
                          <a:solidFill>
                            <a:srgbClr val="0F1177"/>
                          </a:solidFill>
                          <a:effectLst/>
                          <a:latin typeface="+mn-lt"/>
                        </a:rPr>
                        <a:t>Solicitud financiera</a:t>
                      </a:r>
                      <a:r>
                        <a:rPr lang="es-ES" sz="1000" dirty="0">
                          <a:solidFill>
                            <a:srgbClr val="0F1177"/>
                          </a:solidFill>
                          <a:effectLst/>
                          <a:latin typeface="+mn-lt"/>
                        </a:rPr>
                        <a:t>: La solicitud presupuestaria de la postulación se ajusta a los montos máximos, así como a los valores de mercado de los ítems solicitados. A su vez, el monto solicitado se observa coherente con las actividades a desarrollar y los lugares a visitar.</a:t>
                      </a:r>
                      <a:endParaRPr lang="en-US" sz="10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tc>
                  <a:txBody>
                    <a:bodyPr/>
                    <a:lstStyle/>
                    <a:p>
                      <a:pPr marL="8890" algn="ctr">
                        <a:spcAft>
                          <a:spcPts val="0"/>
                        </a:spcAft>
                      </a:pPr>
                      <a:r>
                        <a:rPr lang="es-ES" sz="1100" dirty="0">
                          <a:solidFill>
                            <a:srgbClr val="0F1177"/>
                          </a:solidFill>
                          <a:effectLst/>
                          <a:latin typeface="+mn-lt"/>
                        </a:rPr>
                        <a:t> </a:t>
                      </a:r>
                      <a:endParaRPr lang="en-US" sz="1100" dirty="0">
                        <a:solidFill>
                          <a:srgbClr val="0F1177"/>
                        </a:solidFill>
                        <a:effectLst/>
                        <a:latin typeface="+mn-lt"/>
                      </a:endParaRPr>
                    </a:p>
                    <a:p>
                      <a:pPr marL="8890" algn="ctr">
                        <a:spcAft>
                          <a:spcPts val="0"/>
                        </a:spcAft>
                      </a:pPr>
                      <a:r>
                        <a:rPr lang="es-ES" sz="1100" dirty="0">
                          <a:solidFill>
                            <a:srgbClr val="0F1177"/>
                          </a:solidFill>
                          <a:effectLst/>
                          <a:latin typeface="+mn-lt"/>
                        </a:rPr>
                        <a:t> </a:t>
                      </a:r>
                      <a:r>
                        <a:rPr lang="es-ES" sz="1100" dirty="0" smtClean="0">
                          <a:solidFill>
                            <a:srgbClr val="0F1177"/>
                          </a:solidFill>
                          <a:effectLst/>
                          <a:latin typeface="+mn-lt"/>
                        </a:rPr>
                        <a:t>15</a:t>
                      </a:r>
                      <a:endParaRPr lang="en-US" sz="11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1564482921"/>
                  </a:ext>
                </a:extLst>
              </a:tr>
              <a:tr h="551474">
                <a:tc>
                  <a:txBody>
                    <a:bodyPr/>
                    <a:lstStyle/>
                    <a:p>
                      <a:pPr marL="85090" marR="83820" algn="just">
                        <a:lnSpc>
                          <a:spcPct val="115000"/>
                        </a:lnSpc>
                        <a:spcAft>
                          <a:spcPts val="0"/>
                        </a:spcAft>
                      </a:pPr>
                      <a:r>
                        <a:rPr lang="es-ES" sz="1000" b="1" dirty="0">
                          <a:solidFill>
                            <a:srgbClr val="0F1177"/>
                          </a:solidFill>
                          <a:effectLst/>
                          <a:latin typeface="+mn-lt"/>
                        </a:rPr>
                        <a:t>Currículo:</a:t>
                      </a:r>
                      <a:r>
                        <a:rPr lang="es-ES" sz="1000" dirty="0">
                          <a:solidFill>
                            <a:srgbClr val="0F1177"/>
                          </a:solidFill>
                          <a:effectLst/>
                          <a:latin typeface="+mn-lt"/>
                        </a:rPr>
                        <a:t>	Evalúa las competencias y experiencia profesional demostrada por el o la postulante y el equipo de trabajo, cuando lo considere. Así como la trayectoria del proyecto musical que postula.</a:t>
                      </a:r>
                      <a:endParaRPr lang="en-US" sz="1000" dirty="0">
                        <a:solidFill>
                          <a:srgbClr val="0F1177"/>
                        </a:solidFill>
                        <a:effectLst/>
                        <a:latin typeface="+mn-lt"/>
                      </a:endParaRPr>
                    </a:p>
                    <a:p>
                      <a:pPr marL="85090" marR="83820" algn="just">
                        <a:lnSpc>
                          <a:spcPct val="115000"/>
                        </a:lnSpc>
                        <a:spcAft>
                          <a:spcPts val="0"/>
                        </a:spcAft>
                      </a:pPr>
                      <a:r>
                        <a:rPr lang="es-ES" sz="700" dirty="0">
                          <a:solidFill>
                            <a:srgbClr val="0F1177"/>
                          </a:solidFill>
                          <a:effectLst/>
                          <a:latin typeface="+mn-lt"/>
                        </a:rPr>
                        <a:t> </a:t>
                      </a:r>
                      <a:endParaRPr lang="en-US" sz="7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tc>
                  <a:txBody>
                    <a:bodyPr/>
                    <a:lstStyle/>
                    <a:p>
                      <a:pPr marL="58420" marR="69850">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marL="58420" marR="69850" algn="just">
                        <a:lnSpc>
                          <a:spcPct val="115000"/>
                        </a:lnSpc>
                        <a:spcAft>
                          <a:spcPts val="0"/>
                        </a:spcAft>
                      </a:pPr>
                      <a:endParaRPr lang="es-ES" sz="1000" b="1" dirty="0" smtClean="0">
                        <a:solidFill>
                          <a:srgbClr val="0F1177"/>
                        </a:solidFill>
                        <a:effectLst/>
                        <a:latin typeface="+mn-lt"/>
                      </a:endParaRPr>
                    </a:p>
                    <a:p>
                      <a:pPr marL="58420" marR="69850" algn="just">
                        <a:lnSpc>
                          <a:spcPct val="115000"/>
                        </a:lnSpc>
                        <a:spcAft>
                          <a:spcPts val="0"/>
                        </a:spcAft>
                      </a:pPr>
                      <a:endParaRPr lang="es-ES" sz="1000" b="1" dirty="0" smtClean="0">
                        <a:solidFill>
                          <a:srgbClr val="0F1177"/>
                        </a:solidFill>
                        <a:effectLst/>
                        <a:latin typeface="+mn-lt"/>
                      </a:endParaRPr>
                    </a:p>
                    <a:p>
                      <a:pPr marL="58420" marR="69850" algn="just">
                        <a:lnSpc>
                          <a:spcPct val="115000"/>
                        </a:lnSpc>
                        <a:spcAft>
                          <a:spcPts val="0"/>
                        </a:spcAft>
                      </a:pPr>
                      <a:r>
                        <a:rPr lang="es-ES" sz="1000" b="1" dirty="0" smtClean="0">
                          <a:solidFill>
                            <a:srgbClr val="0F1177"/>
                          </a:solidFill>
                          <a:effectLst/>
                          <a:latin typeface="+mn-lt"/>
                        </a:rPr>
                        <a:t>Currículo</a:t>
                      </a:r>
                      <a:r>
                        <a:rPr lang="es-ES" sz="1000" dirty="0">
                          <a:solidFill>
                            <a:srgbClr val="0F1177"/>
                          </a:solidFill>
                          <a:effectLst/>
                          <a:latin typeface="+mn-lt"/>
                        </a:rPr>
                        <a:t>: </a:t>
                      </a:r>
                      <a:r>
                        <a:rPr lang="es-ES" sz="1000" dirty="0" smtClean="0">
                          <a:solidFill>
                            <a:srgbClr val="0F1177"/>
                          </a:solidFill>
                          <a:effectLst/>
                          <a:latin typeface="+mn-lt"/>
                        </a:rPr>
                        <a:t>Evalúa la posibilidad de que la persona responsable y el equipo de trabajo del proyecto puedan cumplir con los objetivos planteados en la postulación. Se valora positivamente la etapa en crecimiento de la agrupación.</a:t>
                      </a:r>
                      <a:r>
                        <a:rPr lang="es-ES" sz="700" dirty="0">
                          <a:solidFill>
                            <a:srgbClr val="0F1177"/>
                          </a:solidFill>
                          <a:effectLst/>
                          <a:latin typeface="+mn-lt"/>
                        </a:rPr>
                        <a:t> </a:t>
                      </a:r>
                      <a:endParaRPr lang="en-US" sz="7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tc>
                  <a:txBody>
                    <a:bodyPr/>
                    <a:lstStyle/>
                    <a:p>
                      <a:pPr>
                        <a:spcAft>
                          <a:spcPts val="0"/>
                        </a:spcAft>
                      </a:pPr>
                      <a:r>
                        <a:rPr lang="es-ES" sz="1100" dirty="0">
                          <a:solidFill>
                            <a:srgbClr val="0F1177"/>
                          </a:solidFill>
                          <a:effectLst/>
                          <a:latin typeface="+mn-lt"/>
                        </a:rPr>
                        <a:t> </a:t>
                      </a:r>
                      <a:endParaRPr lang="en-US" sz="1100" dirty="0">
                        <a:solidFill>
                          <a:srgbClr val="0F1177"/>
                        </a:solidFill>
                        <a:effectLst/>
                        <a:latin typeface="+mn-lt"/>
                      </a:endParaRPr>
                    </a:p>
                    <a:p>
                      <a:pPr algn="ctr">
                        <a:spcAft>
                          <a:spcPts val="0"/>
                        </a:spcAft>
                      </a:pPr>
                      <a:endParaRPr lang="es-ES" sz="1100" dirty="0" smtClean="0">
                        <a:solidFill>
                          <a:srgbClr val="0F1177"/>
                        </a:solidFill>
                        <a:effectLst/>
                        <a:latin typeface="+mn-lt"/>
                        <a:ea typeface="Verdana" panose="020B0604030504040204" pitchFamily="34" charset="0"/>
                        <a:cs typeface="Verdana" panose="020B0604030504040204" pitchFamily="34" charset="0"/>
                      </a:endParaRPr>
                    </a:p>
                    <a:p>
                      <a:pPr algn="ctr">
                        <a:spcAft>
                          <a:spcPts val="0"/>
                        </a:spcAft>
                      </a:pPr>
                      <a:endParaRPr lang="es-ES" sz="1100" dirty="0" smtClean="0">
                        <a:solidFill>
                          <a:srgbClr val="0F1177"/>
                        </a:solidFill>
                        <a:effectLst/>
                        <a:latin typeface="+mn-lt"/>
                        <a:ea typeface="Verdana" panose="020B0604030504040204" pitchFamily="34" charset="0"/>
                        <a:cs typeface="Verdana" panose="020B0604030504040204" pitchFamily="34" charset="0"/>
                      </a:endParaRPr>
                    </a:p>
                    <a:p>
                      <a:pPr algn="ctr">
                        <a:spcAft>
                          <a:spcPts val="0"/>
                        </a:spcAft>
                      </a:pPr>
                      <a:r>
                        <a:rPr lang="es-ES" sz="1100" dirty="0" smtClean="0">
                          <a:solidFill>
                            <a:srgbClr val="0F1177"/>
                          </a:solidFill>
                          <a:effectLst/>
                          <a:latin typeface="+mn-lt"/>
                          <a:ea typeface="Verdana" panose="020B0604030504040204" pitchFamily="34" charset="0"/>
                          <a:cs typeface="Verdana" panose="020B0604030504040204" pitchFamily="34" charset="0"/>
                        </a:rPr>
                        <a:t>25    </a:t>
                      </a:r>
                      <a:endParaRPr lang="en-US" sz="11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717129884"/>
                  </a:ext>
                </a:extLst>
              </a:tr>
              <a:tr h="703948">
                <a:tc rowSpan="2">
                  <a:txBody>
                    <a:bodyPr/>
                    <a:lstStyle/>
                    <a:p>
                      <a:pPr>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algn="just">
                        <a:spcBef>
                          <a:spcPts val="25"/>
                        </a:spcBef>
                        <a:spcAft>
                          <a:spcPts val="0"/>
                        </a:spcAft>
                      </a:pPr>
                      <a:r>
                        <a:rPr lang="es-ES" sz="1000" dirty="0">
                          <a:solidFill>
                            <a:srgbClr val="0F1177"/>
                          </a:solidFill>
                          <a:effectLst/>
                          <a:latin typeface="+mn-lt"/>
                        </a:rPr>
                        <a:t> </a:t>
                      </a:r>
                      <a:r>
                        <a:rPr lang="es-ES" sz="1000" b="1" dirty="0" smtClean="0">
                          <a:solidFill>
                            <a:srgbClr val="0F1177"/>
                          </a:solidFill>
                          <a:effectLst/>
                          <a:latin typeface="+mn-lt"/>
                        </a:rPr>
                        <a:t>Trabajo </a:t>
                      </a:r>
                      <a:r>
                        <a:rPr lang="es-ES" sz="1000" b="1" dirty="0">
                          <a:solidFill>
                            <a:srgbClr val="0F1177"/>
                          </a:solidFill>
                          <a:effectLst/>
                          <a:latin typeface="+mn-lt"/>
                        </a:rPr>
                        <a:t>de difusión</a:t>
                      </a:r>
                      <a:r>
                        <a:rPr lang="es-ES" sz="1000" dirty="0">
                          <a:solidFill>
                            <a:srgbClr val="0F1177"/>
                          </a:solidFill>
                          <a:effectLst/>
                          <a:latin typeface="+mn-lt"/>
                        </a:rPr>
                        <a:t>: Evalúa las acciones a desarrollar en el lugar a visitar, así como el espacio de presentación.</a:t>
                      </a:r>
                      <a:r>
                        <a:rPr lang="es-ES" sz="1000" spc="-260" dirty="0">
                          <a:solidFill>
                            <a:srgbClr val="0F1177"/>
                          </a:solidFill>
                          <a:effectLst/>
                          <a:latin typeface="+mn-lt"/>
                        </a:rPr>
                        <a:t> </a:t>
                      </a:r>
                      <a:endParaRPr lang="en-US" sz="1000" dirty="0">
                        <a:solidFill>
                          <a:srgbClr val="0F1177"/>
                        </a:solidFill>
                        <a:effectLst/>
                        <a:latin typeface="+mn-lt"/>
                      </a:endParaRPr>
                    </a:p>
                    <a:p>
                      <a:pPr marL="85090" marR="81280" algn="just">
                        <a:lnSpc>
                          <a:spcPct val="115000"/>
                        </a:lnSpc>
                        <a:spcBef>
                          <a:spcPts val="5"/>
                        </a:spcBef>
                        <a:spcAft>
                          <a:spcPts val="0"/>
                        </a:spcAft>
                        <a:tabLst>
                          <a:tab pos="774065" algn="l"/>
                          <a:tab pos="1216025" algn="l"/>
                          <a:tab pos="1273810" algn="l"/>
                        </a:tabLst>
                      </a:pPr>
                      <a:r>
                        <a:rPr lang="es-ES" sz="700" dirty="0">
                          <a:solidFill>
                            <a:srgbClr val="0F1177"/>
                          </a:solidFill>
                          <a:effectLst/>
                          <a:latin typeface="+mn-lt"/>
                        </a:rPr>
                        <a:t> </a:t>
                      </a:r>
                      <a:endParaRPr lang="en-US" sz="7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tc>
                  <a:txBody>
                    <a:bodyPr/>
                    <a:lstStyle/>
                    <a:p>
                      <a:pPr marL="58420" marR="69850" indent="2540" algn="just">
                        <a:lnSpc>
                          <a:spcPct val="115000"/>
                        </a:lnSpc>
                        <a:spcAft>
                          <a:spcPts val="0"/>
                        </a:spcAft>
                      </a:pPr>
                      <a:r>
                        <a:rPr lang="es-ES" sz="700" dirty="0">
                          <a:solidFill>
                            <a:srgbClr val="0F1177"/>
                          </a:solidFill>
                          <a:effectLst/>
                          <a:latin typeface="+mn-lt"/>
                        </a:rPr>
                        <a:t> </a:t>
                      </a:r>
                      <a:endParaRPr lang="en-US" sz="700" dirty="0">
                        <a:solidFill>
                          <a:srgbClr val="0F1177"/>
                        </a:solidFill>
                        <a:effectLst/>
                        <a:latin typeface="+mn-lt"/>
                      </a:endParaRPr>
                    </a:p>
                    <a:p>
                      <a:pPr marL="58420" marR="69850" algn="just">
                        <a:lnSpc>
                          <a:spcPct val="115000"/>
                        </a:lnSpc>
                        <a:spcAft>
                          <a:spcPts val="0"/>
                        </a:spcAft>
                      </a:pPr>
                      <a:r>
                        <a:rPr lang="es-ES" sz="1000" b="1" dirty="0">
                          <a:solidFill>
                            <a:srgbClr val="0F1177"/>
                          </a:solidFill>
                          <a:effectLst/>
                          <a:latin typeface="+mn-lt"/>
                        </a:rPr>
                        <a:t>Plan de difusión</a:t>
                      </a:r>
                      <a:r>
                        <a:rPr lang="es-ES" sz="1000" dirty="0">
                          <a:solidFill>
                            <a:srgbClr val="0F1177"/>
                          </a:solidFill>
                          <a:effectLst/>
                          <a:latin typeface="+mn-lt"/>
                        </a:rPr>
                        <a:t>:</a:t>
                      </a:r>
                      <a:r>
                        <a:rPr lang="es-ES" sz="1000" spc="5" dirty="0">
                          <a:solidFill>
                            <a:srgbClr val="0F1177"/>
                          </a:solidFill>
                          <a:effectLst/>
                          <a:latin typeface="+mn-lt"/>
                        </a:rPr>
                        <a:t>    </a:t>
                      </a:r>
                      <a:r>
                        <a:rPr lang="es-ES" sz="1000" dirty="0">
                          <a:solidFill>
                            <a:srgbClr val="0F1177"/>
                          </a:solidFill>
                          <a:effectLst/>
                          <a:latin typeface="+mn-lt"/>
                        </a:rPr>
                        <a:t>Evalúa</a:t>
                      </a:r>
                      <a:r>
                        <a:rPr lang="es-ES" sz="1000" spc="5" dirty="0">
                          <a:solidFill>
                            <a:srgbClr val="0F1177"/>
                          </a:solidFill>
                          <a:effectLst/>
                          <a:latin typeface="+mn-lt"/>
                        </a:rPr>
                        <a:t> </a:t>
                      </a:r>
                      <a:r>
                        <a:rPr lang="es-ES" sz="1000" dirty="0">
                          <a:solidFill>
                            <a:srgbClr val="0F1177"/>
                          </a:solidFill>
                          <a:effectLst/>
                          <a:latin typeface="+mn-lt"/>
                        </a:rPr>
                        <a:t>las acciones de comunicación de la actividad en las ciudades o localidades a visitar dirigidas a convocar a público y a generar conexiones con otros agentes del sector, así como con sus pares.</a:t>
                      </a:r>
                      <a:endParaRPr lang="en-US" sz="1000" dirty="0">
                        <a:solidFill>
                          <a:srgbClr val="0F1177"/>
                        </a:solidFill>
                        <a:effectLst/>
                        <a:latin typeface="+mn-lt"/>
                        <a:ea typeface="Verdana" panose="020B0604030504040204" pitchFamily="34" charset="0"/>
                        <a:cs typeface="Verdana" panose="020B0604030504040204" pitchFamily="34" charset="0"/>
                      </a:endParaRPr>
                    </a:p>
                  </a:txBody>
                  <a:tcPr marL="0" marR="0" marT="0" marB="0"/>
                </a:tc>
                <a:tc>
                  <a:txBody>
                    <a:bodyPr/>
                    <a:lstStyle/>
                    <a:p>
                      <a:pPr marL="53340" marR="47625" algn="ctr">
                        <a:spcAft>
                          <a:spcPts val="0"/>
                        </a:spcAft>
                      </a:pPr>
                      <a:r>
                        <a:rPr lang="es-ES" sz="1100" dirty="0">
                          <a:solidFill>
                            <a:srgbClr val="0F1177"/>
                          </a:solidFill>
                          <a:effectLst/>
                          <a:latin typeface="+mn-lt"/>
                        </a:rPr>
                        <a:t>25</a:t>
                      </a:r>
                      <a:endParaRPr lang="en-US" sz="1100" dirty="0">
                        <a:solidFill>
                          <a:srgbClr val="0F1177"/>
                        </a:solidFill>
                        <a:effectLst/>
                        <a:latin typeface="+mn-lt"/>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3691330437"/>
                  </a:ext>
                </a:extLst>
              </a:tr>
              <a:tr h="719929">
                <a:tc vMerge="1">
                  <a:txBody>
                    <a:bodyPr/>
                    <a:lstStyle/>
                    <a:p>
                      <a:endParaRPr lang="en-US"/>
                    </a:p>
                  </a:txBody>
                  <a:tcPr/>
                </a:tc>
                <a:tc>
                  <a:txBody>
                    <a:bodyPr/>
                    <a:lstStyle/>
                    <a:p>
                      <a:pPr marL="58420" marR="69850" algn="just">
                        <a:lnSpc>
                          <a:spcPct val="115000"/>
                        </a:lnSpc>
                        <a:spcBef>
                          <a:spcPts val="5"/>
                        </a:spcBef>
                        <a:spcAft>
                          <a:spcPts val="0"/>
                        </a:spcAft>
                        <a:tabLst>
                          <a:tab pos="1602740" algn="l"/>
                        </a:tabLst>
                      </a:pPr>
                      <a:r>
                        <a:rPr lang="es-ES" sz="1000" b="1" dirty="0">
                          <a:solidFill>
                            <a:srgbClr val="0F1177"/>
                          </a:solidFill>
                          <a:effectLst/>
                          <a:latin typeface="+mn-lt"/>
                        </a:rPr>
                        <a:t>Calidad de la instancia</a:t>
                      </a:r>
                      <a:r>
                        <a:rPr lang="es-ES" sz="1000" dirty="0">
                          <a:solidFill>
                            <a:srgbClr val="0F1177"/>
                          </a:solidFill>
                          <a:effectLst/>
                          <a:latin typeface="+mn-lt"/>
                        </a:rPr>
                        <a:t>:</a:t>
                      </a:r>
                      <a:r>
                        <a:rPr lang="es-ES" sz="1000" spc="5" dirty="0">
                          <a:solidFill>
                            <a:srgbClr val="0F1177"/>
                          </a:solidFill>
                          <a:effectLst/>
                          <a:latin typeface="+mn-lt"/>
                        </a:rPr>
                        <a:t> </a:t>
                      </a:r>
                      <a:r>
                        <a:rPr lang="es-ES" sz="1000" dirty="0">
                          <a:solidFill>
                            <a:srgbClr val="0F1177"/>
                          </a:solidFill>
                          <a:effectLst/>
                          <a:latin typeface="+mn-lt"/>
                        </a:rPr>
                        <a:t>Evalúa</a:t>
                      </a:r>
                      <a:r>
                        <a:rPr lang="es-ES" sz="1000" spc="5" dirty="0">
                          <a:solidFill>
                            <a:srgbClr val="0F1177"/>
                          </a:solidFill>
                          <a:effectLst/>
                          <a:latin typeface="+mn-lt"/>
                        </a:rPr>
                        <a:t> </a:t>
                      </a:r>
                      <a:r>
                        <a:rPr lang="es-ES" sz="1000" dirty="0">
                          <a:solidFill>
                            <a:srgbClr val="0F1177"/>
                          </a:solidFill>
                          <a:effectLst/>
                          <a:latin typeface="+mn-lt"/>
                        </a:rPr>
                        <a:t>la relevancia y prestigio en el medio musical de la instancia a la que asiste.</a:t>
                      </a:r>
                      <a:endParaRPr lang="en-US" sz="1000" dirty="0">
                        <a:solidFill>
                          <a:srgbClr val="0F1177"/>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a:spcAft>
                          <a:spcPts val="0"/>
                        </a:spcAft>
                      </a:pPr>
                      <a:r>
                        <a:rPr lang="es-ES" sz="1100" dirty="0" smtClean="0">
                          <a:solidFill>
                            <a:srgbClr val="0F1177"/>
                          </a:solidFill>
                          <a:effectLst/>
                          <a:latin typeface="+mn-lt"/>
                        </a:rPr>
                        <a:t>20</a:t>
                      </a:r>
                      <a:r>
                        <a:rPr lang="es-ES" sz="1100" dirty="0">
                          <a:solidFill>
                            <a:srgbClr val="0F1177"/>
                          </a:solidFill>
                          <a:effectLst/>
                          <a:latin typeface="+mn-lt"/>
                        </a:rPr>
                        <a:t> </a:t>
                      </a:r>
                      <a:endParaRPr lang="en-US" sz="1100" dirty="0">
                        <a:solidFill>
                          <a:srgbClr val="0F1177"/>
                        </a:solidFill>
                        <a:effectLst/>
                        <a:latin typeface="+mn-lt"/>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622065336"/>
                  </a:ext>
                </a:extLst>
              </a:tr>
            </a:tbl>
          </a:graphicData>
        </a:graphic>
      </p:graphicFrame>
    </p:spTree>
    <p:extLst>
      <p:ext uri="{BB962C8B-B14F-4D97-AF65-F5344CB8AC3E}">
        <p14:creationId xmlns:p14="http://schemas.microsoft.com/office/powerpoint/2010/main" val="177713859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r>
              <a:rPr lang="es-CL" sz="1800" b="1" spc="300" dirty="0" smtClean="0">
                <a:solidFill>
                  <a:srgbClr val="1C4194"/>
                </a:solidFill>
                <a:latin typeface="Arial" panose="020B0604020202020204" pitchFamily="34" charset="0"/>
                <a:cs typeface="Arial" panose="020B0604020202020204" pitchFamily="34" charset="0"/>
              </a:rPr>
              <a:t>CIRCULACIÓN INTERNACIONAL</a:t>
            </a:r>
            <a:endParaRPr sz="1800" b="1" spc="300" dirty="0">
              <a:solidFill>
                <a:srgbClr val="1C4194"/>
              </a:solidFill>
              <a:latin typeface="Arial" panose="020B0604020202020204" pitchFamily="34" charset="0"/>
              <a:cs typeface="Arial" panose="020B0604020202020204" pitchFamily="34" charset="0"/>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a:defRPr sz="3200" u="sng">
                <a:solidFill>
                  <a:srgbClr val="000000"/>
                </a:solidFill>
                <a:latin typeface="Helvetica Light"/>
                <a:ea typeface="Helvetica Light"/>
                <a:cs typeface="Helvetica Light"/>
                <a:sym typeface="Helvetica Light"/>
              </a:defRPr>
            </a:pPr>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7" name="Rectángulo 6">
            <a:extLst>
              <a:ext uri="{FF2B5EF4-FFF2-40B4-BE49-F238E27FC236}">
                <a16:creationId xmlns:a16="http://schemas.microsoft.com/office/drawing/2014/main" id="{46F6F19C-1C09-E145-8A21-8D5606C8A94E}"/>
              </a:ext>
            </a:extLst>
          </p:cNvPr>
          <p:cNvSpPr/>
          <p:nvPr/>
        </p:nvSpPr>
        <p:spPr>
          <a:xfrm>
            <a:off x="803054" y="1282632"/>
            <a:ext cx="2183611" cy="276999"/>
          </a:xfrm>
          <a:prstGeom prst="rect">
            <a:avLst/>
          </a:prstGeom>
        </p:spPr>
        <p:txBody>
          <a:bodyPr wrap="none">
            <a:spAutoFit/>
          </a:bodyPr>
          <a:lstStyle/>
          <a:p>
            <a:r>
              <a:rPr lang="es-ES" sz="1200" b="1" spc="300" dirty="0" smtClean="0">
                <a:solidFill>
                  <a:srgbClr val="1C4194"/>
                </a:solidFill>
                <a:latin typeface="Arial" panose="020B0604020202020204" pitchFamily="34" charset="0"/>
                <a:cs typeface="Arial" panose="020B0604020202020204" pitchFamily="34" charset="0"/>
              </a:rPr>
              <a:t>Objetivo y montos</a:t>
            </a:r>
            <a:endParaRPr lang="es-ES" sz="1200" b="1" spc="300" dirty="0">
              <a:solidFill>
                <a:srgbClr val="1C419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A1B44E64-4349-F846-9288-1D9E99E2009B}"/>
              </a:ext>
            </a:extLst>
          </p:cNvPr>
          <p:cNvSpPr/>
          <p:nvPr/>
        </p:nvSpPr>
        <p:spPr>
          <a:xfrm>
            <a:off x="3856181" y="1252141"/>
            <a:ext cx="4572000" cy="4616648"/>
          </a:xfrm>
          <a:prstGeom prst="rect">
            <a:avLst/>
          </a:prstGeom>
        </p:spPr>
        <p:txBody>
          <a:bodyPr>
            <a:spAutoFit/>
          </a:bodyPr>
          <a:lstStyle/>
          <a:p>
            <a:pPr algn="just"/>
            <a:r>
              <a:rPr lang="es-ES" sz="1400" dirty="0" smtClean="0">
                <a:solidFill>
                  <a:srgbClr val="1C4194"/>
                </a:solidFill>
                <a:latin typeface="Arial" panose="020B0604020202020204" pitchFamily="34" charset="0"/>
                <a:cs typeface="Arial" panose="020B0604020202020204" pitchFamily="34" charset="0"/>
              </a:rPr>
              <a:t>Modalidad destinada a la </a:t>
            </a:r>
            <a:r>
              <a:rPr lang="es-ES" sz="1400" dirty="0">
                <a:solidFill>
                  <a:srgbClr val="1C4194"/>
                </a:solidFill>
                <a:latin typeface="Arial" panose="020B0604020202020204" pitchFamily="34" charset="0"/>
                <a:cs typeface="Arial" panose="020B0604020202020204" pitchFamily="34" charset="0"/>
              </a:rPr>
              <a:t>entrega </a:t>
            </a:r>
            <a:r>
              <a:rPr lang="es-ES" sz="1400" dirty="0" smtClean="0">
                <a:solidFill>
                  <a:srgbClr val="1C4194"/>
                </a:solidFill>
                <a:latin typeface="Arial" panose="020B0604020202020204" pitchFamily="34" charset="0"/>
                <a:cs typeface="Arial" panose="020B0604020202020204" pitchFamily="34" charset="0"/>
              </a:rPr>
              <a:t>de </a:t>
            </a:r>
            <a:r>
              <a:rPr lang="es-ES" sz="1400" dirty="0">
                <a:solidFill>
                  <a:srgbClr val="1C4194"/>
                </a:solidFill>
                <a:latin typeface="Arial" panose="020B0604020202020204" pitchFamily="34" charset="0"/>
                <a:cs typeface="Arial" panose="020B0604020202020204" pitchFamily="34" charset="0"/>
              </a:rPr>
              <a:t>financiamiento total o parcial para traslados destinados a llevar a cabo una </a:t>
            </a:r>
            <a:r>
              <a:rPr lang="es-ES" sz="1400" b="1" dirty="0">
                <a:solidFill>
                  <a:srgbClr val="1C4194"/>
                </a:solidFill>
                <a:latin typeface="Arial" panose="020B0604020202020204" pitchFamily="34" charset="0"/>
                <a:cs typeface="Arial" panose="020B0604020202020204" pitchFamily="34" charset="0"/>
              </a:rPr>
              <a:t>presentación musical en el extranjero</a:t>
            </a:r>
            <a:r>
              <a:rPr lang="es-ES" sz="1400" dirty="0">
                <a:solidFill>
                  <a:srgbClr val="1C4194"/>
                </a:solidFill>
                <a:latin typeface="Arial" panose="020B0604020202020204" pitchFamily="34" charset="0"/>
                <a:cs typeface="Arial" panose="020B0604020202020204" pitchFamily="34" charset="0"/>
              </a:rPr>
              <a:t>, para artistas o agrupaciones de cualquier género musical, ya sea en </a:t>
            </a:r>
            <a:r>
              <a:rPr lang="es-ES" sz="1400" b="1" dirty="0">
                <a:solidFill>
                  <a:srgbClr val="1C4194"/>
                </a:solidFill>
                <a:latin typeface="Arial" panose="020B0604020202020204" pitchFamily="34" charset="0"/>
                <a:cs typeface="Arial" panose="020B0604020202020204" pitchFamily="34" charset="0"/>
              </a:rPr>
              <a:t>festivales, giras, concursos</a:t>
            </a:r>
            <a:r>
              <a:rPr lang="es-ES" sz="1400" dirty="0">
                <a:solidFill>
                  <a:srgbClr val="1C4194"/>
                </a:solidFill>
                <a:latin typeface="Arial" panose="020B0604020202020204" pitchFamily="34" charset="0"/>
                <a:cs typeface="Arial" panose="020B0604020202020204" pitchFamily="34" charset="0"/>
              </a:rPr>
              <a:t>, o para la participación de los distintos profesionales del ámbito musical a otorgar una </a:t>
            </a:r>
            <a:r>
              <a:rPr lang="es-ES" sz="1400" b="1" dirty="0">
                <a:solidFill>
                  <a:srgbClr val="1C4194"/>
                </a:solidFill>
                <a:latin typeface="Arial" panose="020B0604020202020204" pitchFamily="34" charset="0"/>
                <a:cs typeface="Arial" panose="020B0604020202020204" pitchFamily="34" charset="0"/>
              </a:rPr>
              <a:t>charla o ponencia en congresos, simposios o </a:t>
            </a:r>
            <a:r>
              <a:rPr lang="es-ES" sz="1400" b="1" smtClean="0">
                <a:solidFill>
                  <a:srgbClr val="1C4194"/>
                </a:solidFill>
                <a:latin typeface="Arial" panose="020B0604020202020204" pitchFamily="34" charset="0"/>
                <a:cs typeface="Arial" panose="020B0604020202020204" pitchFamily="34" charset="0"/>
              </a:rPr>
              <a:t>similares</a:t>
            </a:r>
            <a:r>
              <a:rPr lang="es-ES" sz="1400" smtClean="0">
                <a:solidFill>
                  <a:srgbClr val="1C4194"/>
                </a:solidFill>
                <a:latin typeface="Arial" panose="020B0604020202020204" pitchFamily="34" charset="0"/>
                <a:cs typeface="Arial" panose="020B0604020202020204" pitchFamily="34" charset="0"/>
              </a:rPr>
              <a:t>.</a:t>
            </a:r>
          </a:p>
          <a:p>
            <a:pPr algn="just"/>
            <a:endParaRPr lang="es-ES" sz="1400" dirty="0" smtClean="0">
              <a:solidFill>
                <a:srgbClr val="1C4194"/>
              </a:solidFill>
              <a:latin typeface="Arial" panose="020B0604020202020204" pitchFamily="34" charset="0"/>
              <a:cs typeface="Arial" panose="020B0604020202020204" pitchFamily="34" charset="0"/>
            </a:endParaRPr>
          </a:p>
          <a:p>
            <a:pPr algn="just"/>
            <a:endParaRPr lang="es-ES" sz="1400" b="1" dirty="0">
              <a:solidFill>
                <a:srgbClr val="1C4194"/>
              </a:solidFill>
              <a:latin typeface="Arial" panose="020B0604020202020204" pitchFamily="34" charset="0"/>
              <a:cs typeface="Arial" panose="020B0604020202020204" pitchFamily="34" charset="0"/>
            </a:endParaRPr>
          </a:p>
          <a:p>
            <a:pPr algn="just"/>
            <a:r>
              <a:rPr lang="es-CL" sz="1400" dirty="0" smtClean="0">
                <a:solidFill>
                  <a:srgbClr val="1C4194"/>
                </a:solidFill>
                <a:latin typeface="Arial" panose="020B0604020202020204" pitchFamily="34" charset="0"/>
                <a:cs typeface="Arial" panose="020B0604020202020204" pitchFamily="34" charset="0"/>
              </a:rPr>
              <a:t>Montos asociados:</a:t>
            </a:r>
          </a:p>
          <a:p>
            <a:pPr algn="just"/>
            <a:endParaRPr lang="es-CL" sz="1400" dirty="0" smtClean="0">
              <a:solidFill>
                <a:srgbClr val="1C4194"/>
              </a:solidFill>
              <a:latin typeface="Arial" panose="020B0604020202020204" pitchFamily="34" charset="0"/>
              <a:cs typeface="Arial" panose="020B0604020202020204" pitchFamily="34" charset="0"/>
            </a:endParaRPr>
          </a:p>
          <a:p>
            <a:pPr algn="just"/>
            <a:r>
              <a:rPr lang="es-CL" sz="1400" dirty="0" smtClean="0">
                <a:solidFill>
                  <a:srgbClr val="1C4194"/>
                </a:solidFill>
                <a:latin typeface="Arial" panose="020B0604020202020204" pitchFamily="34" charset="0"/>
                <a:cs typeface="Arial" panose="020B0604020202020204" pitchFamily="34" charset="0"/>
              </a:rPr>
              <a:t>+ Monto total de la modalidad: $300.000.000.-</a:t>
            </a:r>
          </a:p>
          <a:p>
            <a:pPr algn="just"/>
            <a:endParaRPr lang="es-CL" sz="1400" dirty="0">
              <a:solidFill>
                <a:srgbClr val="1C4194"/>
              </a:solidFill>
              <a:latin typeface="Arial" panose="020B0604020202020204" pitchFamily="34" charset="0"/>
              <a:cs typeface="Arial" panose="020B0604020202020204" pitchFamily="34" charset="0"/>
            </a:endParaRPr>
          </a:p>
          <a:p>
            <a:pPr algn="just"/>
            <a:r>
              <a:rPr lang="es-CL" sz="1400" dirty="0" smtClean="0">
                <a:solidFill>
                  <a:srgbClr val="1C4194"/>
                </a:solidFill>
                <a:latin typeface="Arial" panose="020B0604020202020204" pitchFamily="34" charset="0"/>
                <a:cs typeface="Arial" panose="020B0604020202020204" pitchFamily="34" charset="0"/>
              </a:rPr>
              <a:t>+ Monto máximo por postulación: $9.000.000.-</a:t>
            </a:r>
          </a:p>
          <a:p>
            <a:pPr algn="just"/>
            <a:endParaRPr lang="es-CL" sz="1400" dirty="0">
              <a:solidFill>
                <a:srgbClr val="1C4194"/>
              </a:solidFill>
              <a:latin typeface="Arial" panose="020B0604020202020204" pitchFamily="34" charset="0"/>
              <a:cs typeface="Arial" panose="020B0604020202020204" pitchFamily="34" charset="0"/>
            </a:endParaRPr>
          </a:p>
          <a:p>
            <a:pPr algn="just"/>
            <a:r>
              <a:rPr lang="es-CL" sz="1400" dirty="0" smtClean="0">
                <a:solidFill>
                  <a:srgbClr val="1C4194"/>
                </a:solidFill>
                <a:latin typeface="Arial" panose="020B0604020202020204" pitchFamily="34" charset="0"/>
                <a:cs typeface="Arial" panose="020B0604020202020204" pitchFamily="34" charset="0"/>
              </a:rPr>
              <a:t>+ Monto máximo por persona: $1.500.000.-</a:t>
            </a:r>
          </a:p>
          <a:p>
            <a:pPr algn="just"/>
            <a:endParaRPr lang="es-CL" sz="1400" dirty="0">
              <a:solidFill>
                <a:srgbClr val="1C4194"/>
              </a:solidFill>
              <a:latin typeface="Arial" panose="020B0604020202020204" pitchFamily="34" charset="0"/>
              <a:cs typeface="Arial" panose="020B0604020202020204" pitchFamily="34" charset="0"/>
            </a:endParaRPr>
          </a:p>
          <a:p>
            <a:pPr algn="just"/>
            <a:r>
              <a:rPr lang="es-CL" sz="1400" dirty="0" smtClean="0">
                <a:solidFill>
                  <a:srgbClr val="1C4194"/>
                </a:solidFill>
                <a:latin typeface="Arial" panose="020B0604020202020204" pitchFamily="34" charset="0"/>
                <a:cs typeface="Arial" panose="020B0604020202020204" pitchFamily="34" charset="0"/>
              </a:rPr>
              <a:t>Quienes pueden postular: </a:t>
            </a:r>
            <a:r>
              <a:rPr lang="es-CL" sz="1400" b="1" dirty="0" smtClean="0">
                <a:solidFill>
                  <a:srgbClr val="1C4194"/>
                </a:solidFill>
                <a:latin typeface="Arial" panose="020B0604020202020204" pitchFamily="34" charset="0"/>
                <a:cs typeface="Arial" panose="020B0604020202020204" pitchFamily="34" charset="0"/>
              </a:rPr>
              <a:t>Personas naturales.</a:t>
            </a:r>
          </a:p>
          <a:p>
            <a:pPr algn="just"/>
            <a:endParaRPr lang="es-CL" sz="1400" b="1" dirty="0">
              <a:solidFill>
                <a:srgbClr val="1C4194"/>
              </a:solidFill>
              <a:latin typeface="Arial" panose="020B0604020202020204" pitchFamily="34" charset="0"/>
              <a:cs typeface="Arial" panose="020B0604020202020204" pitchFamily="34" charset="0"/>
            </a:endParaRPr>
          </a:p>
          <a:p>
            <a:pPr algn="just"/>
            <a:endParaRPr lang="es-ES" sz="1400" b="1" dirty="0" smtClean="0">
              <a:solidFill>
                <a:srgbClr val="1C4194"/>
              </a:solidFill>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AE6A2DEC-BE19-9340-8348-3DAC7731D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pic>
        <p:nvPicPr>
          <p:cNvPr id="21" name="Imagen 20">
            <a:extLst>
              <a:ext uri="{FF2B5EF4-FFF2-40B4-BE49-F238E27FC236}">
                <a16:creationId xmlns:a16="http://schemas.microsoft.com/office/drawing/2014/main" id="{CA4C7B22-424F-4A41-9241-86C4B9624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Tree>
    <p:extLst>
      <p:ext uri="{BB962C8B-B14F-4D97-AF65-F5344CB8AC3E}">
        <p14:creationId xmlns:p14="http://schemas.microsoft.com/office/powerpoint/2010/main" val="181053270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endParaRPr sz="1800" spc="300" dirty="0">
              <a:solidFill>
                <a:srgbClr val="1C4194"/>
              </a:solidFill>
              <a:latin typeface="Arial" panose="020B0604020202020204" pitchFamily="34" charset="0"/>
              <a:cs typeface="Arial" panose="020B0604020202020204" pitchFamily="34" charset="0"/>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a:defRPr sz="3200" u="sng">
                <a:solidFill>
                  <a:srgbClr val="000000"/>
                </a:solidFill>
                <a:latin typeface="Helvetica Light"/>
                <a:ea typeface="Helvetica Light"/>
                <a:cs typeface="Helvetica Light"/>
                <a:sym typeface="Helvetica Light"/>
              </a:defRPr>
            </a:pPr>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7" name="Rectángulo 6">
            <a:extLst>
              <a:ext uri="{FF2B5EF4-FFF2-40B4-BE49-F238E27FC236}">
                <a16:creationId xmlns:a16="http://schemas.microsoft.com/office/drawing/2014/main" id="{46F6F19C-1C09-E145-8A21-8D5606C8A94E}"/>
              </a:ext>
            </a:extLst>
          </p:cNvPr>
          <p:cNvSpPr/>
          <p:nvPr/>
        </p:nvSpPr>
        <p:spPr>
          <a:xfrm>
            <a:off x="818067" y="1426214"/>
            <a:ext cx="2307042" cy="707886"/>
          </a:xfrm>
          <a:prstGeom prst="rect">
            <a:avLst/>
          </a:prstGeom>
        </p:spPr>
        <p:txBody>
          <a:bodyPr wrap="none">
            <a:spAutoFit/>
          </a:bodyPr>
          <a:lstStyle/>
          <a:p>
            <a:r>
              <a:rPr lang="es-ES" sz="2000" b="1" spc="300" dirty="0" smtClean="0">
                <a:solidFill>
                  <a:srgbClr val="1C4194"/>
                </a:solidFill>
                <a:latin typeface="Arial" panose="020B0604020202020204" pitchFamily="34" charset="0"/>
                <a:cs typeface="Arial" panose="020B0604020202020204" pitchFamily="34" charset="0"/>
              </a:rPr>
              <a:t>Gastos </a:t>
            </a:r>
          </a:p>
          <a:p>
            <a:r>
              <a:rPr lang="es-ES" sz="2000" b="1" spc="300" dirty="0" smtClean="0">
                <a:solidFill>
                  <a:srgbClr val="1C4194"/>
                </a:solidFill>
                <a:latin typeface="Arial" panose="020B0604020202020204" pitchFamily="34" charset="0"/>
                <a:cs typeface="Arial" panose="020B0604020202020204" pitchFamily="34" charset="0"/>
              </a:rPr>
              <a:t>Financiables</a:t>
            </a:r>
            <a:r>
              <a:rPr lang="es-ES" sz="1600" b="1" spc="300" dirty="0" smtClean="0">
                <a:solidFill>
                  <a:srgbClr val="1C4194"/>
                </a:solidFill>
                <a:latin typeface="Arial" panose="020B0604020202020204" pitchFamily="34" charset="0"/>
                <a:cs typeface="Arial" panose="020B0604020202020204" pitchFamily="34" charset="0"/>
              </a:rPr>
              <a:t>:</a:t>
            </a:r>
          </a:p>
        </p:txBody>
      </p:sp>
      <p:sp>
        <p:nvSpPr>
          <p:cNvPr id="3" name="Rectángulo 2">
            <a:extLst>
              <a:ext uri="{FF2B5EF4-FFF2-40B4-BE49-F238E27FC236}">
                <a16:creationId xmlns:a16="http://schemas.microsoft.com/office/drawing/2014/main" id="{A1B44E64-4349-F846-9288-1D9E99E2009B}"/>
              </a:ext>
            </a:extLst>
          </p:cNvPr>
          <p:cNvSpPr/>
          <p:nvPr/>
        </p:nvSpPr>
        <p:spPr>
          <a:xfrm>
            <a:off x="3895416" y="1421132"/>
            <a:ext cx="4572000" cy="4585871"/>
          </a:xfrm>
          <a:prstGeom prst="rect">
            <a:avLst/>
          </a:prstGeom>
        </p:spPr>
        <p:txBody>
          <a:bodyPr>
            <a:spAutoFit/>
          </a:bodyPr>
          <a:lstStyle/>
          <a:p>
            <a:pPr algn="just"/>
            <a:r>
              <a:rPr lang="es-ES" dirty="0" smtClean="0">
                <a:solidFill>
                  <a:srgbClr val="1C4194"/>
                </a:solidFill>
                <a:latin typeface="Arial" panose="020B0604020202020204" pitchFamily="34" charset="0"/>
                <a:cs typeface="Arial" panose="020B0604020202020204" pitchFamily="34" charset="0"/>
              </a:rPr>
              <a:t>+ Gastos </a:t>
            </a:r>
            <a:r>
              <a:rPr lang="es-ES" dirty="0">
                <a:solidFill>
                  <a:srgbClr val="1C4194"/>
                </a:solidFill>
                <a:latin typeface="Arial" panose="020B0604020202020204" pitchFamily="34" charset="0"/>
                <a:cs typeface="Arial" panose="020B0604020202020204" pitchFamily="34" charset="0"/>
              </a:rPr>
              <a:t>de operación destinados a financiar pasajes aéreos, marítimos o terrestres, arriendo de vehículos y traslados en el </a:t>
            </a:r>
            <a:r>
              <a:rPr lang="es-ES" dirty="0" smtClean="0">
                <a:solidFill>
                  <a:srgbClr val="1C4194"/>
                </a:solidFill>
                <a:latin typeface="Arial" panose="020B0604020202020204" pitchFamily="34" charset="0"/>
                <a:cs typeface="Arial" panose="020B0604020202020204" pitchFamily="34" charset="0"/>
              </a:rPr>
              <a:t>extranjero.</a:t>
            </a:r>
          </a:p>
          <a:p>
            <a:pPr algn="just"/>
            <a:endParaRPr lang="es-ES" dirty="0">
              <a:solidFill>
                <a:srgbClr val="1C4194"/>
              </a:solidFill>
              <a:latin typeface="Arial" panose="020B0604020202020204" pitchFamily="34" charset="0"/>
              <a:cs typeface="Arial" panose="020B0604020202020204" pitchFamily="34" charset="0"/>
            </a:endParaRPr>
          </a:p>
          <a:p>
            <a:pPr algn="just"/>
            <a:r>
              <a:rPr lang="es-ES" dirty="0" smtClean="0">
                <a:solidFill>
                  <a:srgbClr val="1C4194"/>
                </a:solidFill>
                <a:latin typeface="Arial" panose="020B0604020202020204" pitchFamily="34" charset="0"/>
                <a:cs typeface="Arial" panose="020B0604020202020204" pitchFamily="34" charset="0"/>
              </a:rPr>
              <a:t>+ Gastos </a:t>
            </a:r>
            <a:r>
              <a:rPr lang="es-ES" dirty="0">
                <a:solidFill>
                  <a:srgbClr val="1C4194"/>
                </a:solidFill>
                <a:latin typeface="Arial" panose="020B0604020202020204" pitchFamily="34" charset="0"/>
                <a:cs typeface="Arial" panose="020B0604020202020204" pitchFamily="34" charset="0"/>
              </a:rPr>
              <a:t>de operación destinados a financiar traslados al aeropuerto dentro de Chile. Se deja constancia que no se financiarán seguros de viaje, sobrecargo de equipaje, combustible ni </a:t>
            </a:r>
            <a:r>
              <a:rPr lang="es-ES" dirty="0" smtClean="0">
                <a:solidFill>
                  <a:srgbClr val="1C4194"/>
                </a:solidFill>
                <a:latin typeface="Arial" panose="020B0604020202020204" pitchFamily="34" charset="0"/>
                <a:cs typeface="Arial" panose="020B0604020202020204" pitchFamily="34" charset="0"/>
              </a:rPr>
              <a:t>peajes.</a:t>
            </a:r>
          </a:p>
          <a:p>
            <a:pPr algn="just"/>
            <a:endParaRPr lang="es-ES" dirty="0">
              <a:solidFill>
                <a:srgbClr val="1C4194"/>
              </a:solidFill>
              <a:latin typeface="Arial" panose="020B0604020202020204" pitchFamily="34" charset="0"/>
              <a:cs typeface="Arial" panose="020B0604020202020204" pitchFamily="34" charset="0"/>
            </a:endParaRPr>
          </a:p>
          <a:p>
            <a:pPr algn="just"/>
            <a:r>
              <a:rPr lang="es-ES" dirty="0" smtClean="0">
                <a:solidFill>
                  <a:srgbClr val="1C4194"/>
                </a:solidFill>
                <a:latin typeface="Arial" panose="020B0604020202020204" pitchFamily="34" charset="0"/>
                <a:cs typeface="Arial" panose="020B0604020202020204" pitchFamily="34" charset="0"/>
              </a:rPr>
              <a:t>+ Gastos </a:t>
            </a:r>
            <a:r>
              <a:rPr lang="es-ES" dirty="0">
                <a:solidFill>
                  <a:srgbClr val="1C4194"/>
                </a:solidFill>
                <a:latin typeface="Arial" panose="020B0604020202020204" pitchFamily="34" charset="0"/>
                <a:cs typeface="Arial" panose="020B0604020202020204" pitchFamily="34" charset="0"/>
              </a:rPr>
              <a:t>de inscripción y/o acreditación para exponer en congresos, simposios o similares. </a:t>
            </a:r>
          </a:p>
          <a:p>
            <a:pPr algn="just"/>
            <a:endParaRPr lang="es-ES" dirty="0">
              <a:solidFill>
                <a:srgbClr val="1C4194"/>
              </a:solidFill>
              <a:latin typeface="Arial" panose="020B0604020202020204" pitchFamily="34" charset="0"/>
              <a:cs typeface="Arial" panose="020B0604020202020204" pitchFamily="34" charset="0"/>
            </a:endParaRPr>
          </a:p>
          <a:p>
            <a:endParaRPr lang="es-CL" sz="1100" dirty="0">
              <a:solidFill>
                <a:srgbClr val="1C4194"/>
              </a:solidFill>
              <a:latin typeface="Arial" panose="020B0604020202020204" pitchFamily="34" charset="0"/>
              <a:cs typeface="Arial" panose="020B0604020202020204" pitchFamily="34" charset="0"/>
            </a:endParaRPr>
          </a:p>
          <a:p>
            <a:pPr marL="171450" indent="-171450">
              <a:buFontTx/>
              <a:buChar char="-"/>
            </a:pPr>
            <a:endParaRPr lang="es-CL" sz="1100" dirty="0" smtClean="0">
              <a:solidFill>
                <a:srgbClr val="1C4194"/>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231F98B6-A50C-0441-B485-C350030A1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53" y="5538415"/>
            <a:ext cx="1016154" cy="1337045"/>
          </a:xfrm>
          <a:prstGeom prst="rect">
            <a:avLst/>
          </a:prstGeom>
        </p:spPr>
      </p:pic>
      <p:pic>
        <p:nvPicPr>
          <p:cNvPr id="16" name="Imagen 15">
            <a:extLst>
              <a:ext uri="{FF2B5EF4-FFF2-40B4-BE49-F238E27FC236}">
                <a16:creationId xmlns:a16="http://schemas.microsoft.com/office/drawing/2014/main" id="{78329A9E-DD98-634D-B6DA-71D274CDC6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907" y="3837088"/>
            <a:ext cx="1465355" cy="3044682"/>
          </a:xfrm>
          <a:prstGeom prst="rect">
            <a:avLst/>
          </a:prstGeom>
        </p:spPr>
      </p:pic>
    </p:spTree>
    <p:extLst>
      <p:ext uri="{BB962C8B-B14F-4D97-AF65-F5344CB8AC3E}">
        <p14:creationId xmlns:p14="http://schemas.microsoft.com/office/powerpoint/2010/main" val="189751606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13</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es-CL" sz="18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Proxima Nova Semibold"/>
              </a:rPr>
              <a:t>Documentos de postulación</a:t>
            </a:r>
            <a:endParaRPr kumimoji="0" sz="18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Proxima Nova Semibold"/>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marL="0" marR="0" lvl="0" indent="0" algn="l" defTabSz="457200" rtl="0" eaLnBrk="1" fontAlgn="auto" latinLnBrk="0" hangingPunct="0">
              <a:lnSpc>
                <a:spcPct val="100000"/>
              </a:lnSpc>
              <a:spcBef>
                <a:spcPts val="0"/>
              </a:spcBef>
              <a:spcAft>
                <a:spcPts val="0"/>
              </a:spcAft>
              <a:buClrTx/>
              <a:buSzTx/>
              <a:buFontTx/>
              <a:buNone/>
              <a:tabLst/>
              <a:defRPr sz="3200" u="sng">
                <a:solidFill>
                  <a:srgbClr val="000000"/>
                </a:solidFill>
                <a:latin typeface="Helvetica Light"/>
                <a:ea typeface="Helvetica Light"/>
                <a:cs typeface="Helvetica Light"/>
                <a:sym typeface="Helvetica Light"/>
              </a:defRPr>
            </a:pPr>
            <a:endParaRPr kumimoji="0" sz="3200" b="0" i="0" u="sng" strike="noStrike" kern="0" cap="none" spc="0" normalizeH="0" baseline="0" noProof="0">
              <a:ln>
                <a:noFill/>
              </a:ln>
              <a:solidFill>
                <a:srgbClr val="000000"/>
              </a:solidFill>
              <a:effectLst/>
              <a:uLnTx/>
              <a:uFillTx/>
              <a:latin typeface="Helvetica Light"/>
              <a:sym typeface="Helvetica Light"/>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7" name="Rectángulo 6">
            <a:extLst>
              <a:ext uri="{FF2B5EF4-FFF2-40B4-BE49-F238E27FC236}">
                <a16:creationId xmlns:a16="http://schemas.microsoft.com/office/drawing/2014/main" id="{46F6F19C-1C09-E145-8A21-8D5606C8A94E}"/>
              </a:ext>
            </a:extLst>
          </p:cNvPr>
          <p:cNvSpPr/>
          <p:nvPr/>
        </p:nvSpPr>
        <p:spPr>
          <a:xfrm>
            <a:off x="818067" y="1426214"/>
            <a:ext cx="1582484" cy="646331"/>
          </a:xfrm>
          <a:prstGeom prst="rect">
            <a:avLst/>
          </a:prstGeom>
        </p:spPr>
        <p:txBody>
          <a:bodyPr wrap="non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Documentos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mínimos de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postulación:</a:t>
            </a:r>
            <a:endParaRPr kumimoji="0" lang="es-ES" sz="12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p:txBody>
      </p:sp>
      <p:sp>
        <p:nvSpPr>
          <p:cNvPr id="3" name="Rectángulo 2">
            <a:extLst>
              <a:ext uri="{FF2B5EF4-FFF2-40B4-BE49-F238E27FC236}">
                <a16:creationId xmlns:a16="http://schemas.microsoft.com/office/drawing/2014/main" id="{A1B44E64-4349-F846-9288-1D9E99E2009B}"/>
              </a:ext>
            </a:extLst>
          </p:cNvPr>
          <p:cNvSpPr/>
          <p:nvPr/>
        </p:nvSpPr>
        <p:spPr>
          <a:xfrm>
            <a:off x="3713802" y="1421131"/>
            <a:ext cx="4604698" cy="5262979"/>
          </a:xfrm>
          <a:prstGeom prst="rect">
            <a:avLst/>
          </a:prstGeom>
        </p:spPr>
        <p:txBody>
          <a:bodyPr wrap="square">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Carta de compromiso de los/as integrantes del equipo de trabajo.</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Autorización de derechos de autor si corresponde.</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 </a:t>
            </a: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Book </a:t>
            </a:r>
            <a:r>
              <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de presentación del artista, agrupación, agente o profesional postulante.</a:t>
            </a:r>
            <a:endPar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Cartas </a:t>
            </a:r>
            <a:r>
              <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de compromiso del uso de los espacios y/o cartas de invitación si el evento postulado corresponde a una gira.</a:t>
            </a:r>
            <a:endPar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  </a:t>
            </a: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Registro </a:t>
            </a:r>
            <a:r>
              <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audiovisual en vivo del proyecto a </a:t>
            </a: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circular. Si es compositor </a:t>
            </a:r>
            <a:r>
              <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docto, </a:t>
            </a: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partituras </a:t>
            </a:r>
            <a:r>
              <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de la o las obras a presentar. Si </a:t>
            </a: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es exposición </a:t>
            </a:r>
            <a:r>
              <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en </a:t>
            </a: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congreso, </a:t>
            </a:r>
            <a:r>
              <a:rPr kumimoji="0" lang="es-ES" sz="1600" b="0" i="0" u="none" strike="noStrike" kern="0" cap="none" spc="0" normalizeH="0" baseline="0" noProof="0" dirty="0" err="1" smtClean="0">
                <a:ln>
                  <a:noFill/>
                </a:ln>
                <a:solidFill>
                  <a:srgbClr val="1C4194"/>
                </a:solidFill>
                <a:effectLst/>
                <a:uLnTx/>
                <a:uFillTx/>
                <a:latin typeface="Arial" panose="020B0604020202020204" pitchFamily="34" charset="0"/>
                <a:cs typeface="Arial" panose="020B0604020202020204" pitchFamily="34" charset="0"/>
                <a:sym typeface="Calibri"/>
              </a:rPr>
              <a:t>abstract</a:t>
            </a: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a:t>
            </a:r>
            <a:r>
              <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o ponencia a </a:t>
            </a: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exponer.</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p:txBody>
      </p:sp>
      <p:pic>
        <p:nvPicPr>
          <p:cNvPr id="20" name="Imagen 19">
            <a:extLst>
              <a:ext uri="{FF2B5EF4-FFF2-40B4-BE49-F238E27FC236}">
                <a16:creationId xmlns:a16="http://schemas.microsoft.com/office/drawing/2014/main" id="{AE6A2DEC-BE19-9340-8348-3DAC7731D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pic>
        <p:nvPicPr>
          <p:cNvPr id="21" name="Imagen 20">
            <a:extLst>
              <a:ext uri="{FF2B5EF4-FFF2-40B4-BE49-F238E27FC236}">
                <a16:creationId xmlns:a16="http://schemas.microsoft.com/office/drawing/2014/main" id="{CA4C7B22-424F-4A41-9241-86C4B9624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
        <p:nvSpPr>
          <p:cNvPr id="16" name="Rectángulo 15">
            <a:extLst>
              <a:ext uri="{FF2B5EF4-FFF2-40B4-BE49-F238E27FC236}">
                <a16:creationId xmlns:a16="http://schemas.microsoft.com/office/drawing/2014/main" id="{46F6F19C-1C09-E145-8A21-8D5606C8A94E}"/>
              </a:ext>
            </a:extLst>
          </p:cNvPr>
          <p:cNvSpPr/>
          <p:nvPr/>
        </p:nvSpPr>
        <p:spPr>
          <a:xfrm>
            <a:off x="866042" y="3641145"/>
            <a:ext cx="2013693" cy="646331"/>
          </a:xfrm>
          <a:prstGeom prst="rect">
            <a:avLst/>
          </a:prstGeom>
        </p:spPr>
        <p:txBody>
          <a:bodyPr wrap="non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Documentos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n</a:t>
            </a: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ecesarios</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p</a:t>
            </a: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ara evaluación:</a:t>
            </a:r>
            <a:endParaRPr kumimoji="0" lang="es-ES" sz="12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418308355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14</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es-CL" sz="18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Proxima Nova Semibold"/>
              </a:rPr>
              <a:t>Contenido de la postulación en FUP:</a:t>
            </a:r>
            <a:endParaRPr kumimoji="0" sz="18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Proxima Nova Semibold"/>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marL="0" marR="0" lvl="0" indent="0" algn="l" defTabSz="457200" rtl="0" eaLnBrk="1" fontAlgn="auto" latinLnBrk="0" hangingPunct="0">
              <a:lnSpc>
                <a:spcPct val="100000"/>
              </a:lnSpc>
              <a:spcBef>
                <a:spcPts val="0"/>
              </a:spcBef>
              <a:spcAft>
                <a:spcPts val="0"/>
              </a:spcAft>
              <a:buClrTx/>
              <a:buSzTx/>
              <a:buFontTx/>
              <a:buNone/>
              <a:tabLst/>
              <a:defRPr sz="3200" u="sng">
                <a:solidFill>
                  <a:srgbClr val="000000"/>
                </a:solidFill>
                <a:latin typeface="Helvetica Light"/>
                <a:ea typeface="Helvetica Light"/>
                <a:cs typeface="Helvetica Light"/>
                <a:sym typeface="Helvetica Light"/>
              </a:defRPr>
            </a:pPr>
            <a:endParaRPr kumimoji="0" sz="3200" b="0" i="0" u="sng" strike="noStrike" kern="0" cap="none" spc="0" normalizeH="0" baseline="0" noProof="0">
              <a:ln>
                <a:noFill/>
              </a:ln>
              <a:solidFill>
                <a:srgbClr val="000000"/>
              </a:solidFill>
              <a:effectLst/>
              <a:uLnTx/>
              <a:uFillTx/>
              <a:latin typeface="Helvetica Light"/>
              <a:sym typeface="Helvetica Light"/>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3" name="Rectángulo 2">
            <a:extLst>
              <a:ext uri="{FF2B5EF4-FFF2-40B4-BE49-F238E27FC236}">
                <a16:creationId xmlns:a16="http://schemas.microsoft.com/office/drawing/2014/main" id="{A1B44E64-4349-F846-9288-1D9E99E2009B}"/>
              </a:ext>
            </a:extLst>
          </p:cNvPr>
          <p:cNvSpPr/>
          <p:nvPr/>
        </p:nvSpPr>
        <p:spPr>
          <a:xfrm>
            <a:off x="3856181" y="1252141"/>
            <a:ext cx="4572000" cy="4401205"/>
          </a:xfrm>
          <a:prstGeom prst="rect">
            <a:avLst/>
          </a:prstGeom>
        </p:spPr>
        <p:txBody>
          <a:bodyPr>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a:t>
            </a:r>
            <a:r>
              <a:rPr kumimoji="0" lang="es-ES" sz="1400" b="0" i="0" u="sng" strike="noStrike" kern="0" cap="none" spc="0" normalizeH="0" baseline="0" noProof="0" dirty="0" smtClean="0">
                <a:ln>
                  <a:noFill/>
                </a:ln>
                <a:solidFill>
                  <a:srgbClr val="0F1177"/>
                </a:solidFill>
                <a:effectLst/>
                <a:uLnTx/>
                <a:uFillTx/>
                <a:latin typeface="Arial" panose="020B0604020202020204" pitchFamily="34" charset="0"/>
                <a:cs typeface="Arial" panose="020B0604020202020204" pitchFamily="34" charset="0"/>
                <a:sym typeface="Calibri"/>
              </a:rPr>
              <a:t>Descripción de la postulación:</a:t>
            </a:r>
            <a:r>
              <a:rPr kumimoji="0" lang="es-ES" sz="1400" b="0" i="0" u="none" strike="noStrike" kern="0" cap="none" spc="0" normalizeH="0" baseline="0" noProof="0" dirty="0" smtClean="0">
                <a:ln>
                  <a:noFill/>
                </a:ln>
                <a:solidFill>
                  <a:srgbClr val="0F1177"/>
                </a:solidFill>
                <a:effectLst/>
                <a:uLnTx/>
                <a:uFillTx/>
                <a:latin typeface="Arial" panose="020B0604020202020204" pitchFamily="34" charset="0"/>
                <a:cs typeface="Arial" panose="020B0604020202020204" pitchFamily="34" charset="0"/>
                <a:sym typeface="Calibri"/>
              </a:rPr>
              <a:t> Se solicita describir </a:t>
            </a:r>
            <a:r>
              <a:rPr kumimoji="0" lang="es-ES" sz="1400" b="0" i="0" u="none" strike="noStrike" kern="0" cap="none" spc="0" normalizeH="0" baseline="0" noProof="0" dirty="0">
                <a:ln>
                  <a:noFill/>
                </a:ln>
                <a:solidFill>
                  <a:srgbClr val="0F1177"/>
                </a:solidFill>
                <a:effectLst/>
                <a:uLnTx/>
                <a:uFillTx/>
                <a:latin typeface="Arial" panose="020B0604020202020204" pitchFamily="34" charset="0"/>
                <a:cs typeface="Arial" panose="020B0604020202020204" pitchFamily="34" charset="0"/>
                <a:sym typeface="Calibri"/>
              </a:rPr>
              <a:t>las acciones que involucra el proyecto, en qué consiste, duración, actividades de difusión, personas que participan o colaboran que no forman parte del equipo de trabajo y toda aquella información relevante que permita evaluar la postulación</a:t>
            </a:r>
            <a:r>
              <a:rPr kumimoji="0" lang="es-ES" sz="1400" b="0" i="0" u="none" strike="noStrike" kern="0" cap="none" spc="0" normalizeH="0" baseline="0" noProof="0" dirty="0" smtClean="0">
                <a:ln>
                  <a:noFill/>
                </a:ln>
                <a:solidFill>
                  <a:srgbClr val="0F1177"/>
                </a:solidFill>
                <a:effectLst/>
                <a:uLnTx/>
                <a:uFillTx/>
                <a:latin typeface="Arial" panose="020B0604020202020204" pitchFamily="34" charset="0"/>
                <a:cs typeface="Arial" panose="020B0604020202020204" pitchFamily="34" charset="0"/>
                <a:sym typeface="Calibri"/>
              </a:rPr>
              <a:t>.</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400" b="0" i="0" u="none" strike="noStrike" kern="0" cap="none" spc="0" normalizeH="0" baseline="0" noProof="0" dirty="0" smtClean="0">
              <a:ln>
                <a:noFill/>
              </a:ln>
              <a:solidFill>
                <a:srgbClr val="0F1177"/>
              </a:solidFill>
              <a:effectLst/>
              <a:uLnTx/>
              <a:uFillTx/>
              <a:latin typeface="Arial" panose="020B0604020202020204" pitchFamily="34" charset="0"/>
              <a:cs typeface="Arial" panose="020B0604020202020204" pitchFamily="34" charset="0"/>
              <a:sym typeface="Calibri"/>
            </a:endParaRPr>
          </a:p>
          <a:p>
            <a:pPr lvl="0" algn="just"/>
            <a:r>
              <a:rPr kumimoji="0" lang="es-ES" sz="1400" b="0" i="0" u="none" strike="noStrike" kern="0" cap="none" spc="0" normalizeH="0" baseline="0" noProof="0" dirty="0">
                <a:ln>
                  <a:noFill/>
                </a:ln>
                <a:solidFill>
                  <a:srgbClr val="0F1177"/>
                </a:solidFill>
                <a:effectLst/>
                <a:uLnTx/>
                <a:uFillTx/>
                <a:latin typeface="Arial" panose="020B0604020202020204" pitchFamily="34" charset="0"/>
                <a:cs typeface="Arial" panose="020B0604020202020204" pitchFamily="34" charset="0"/>
                <a:sym typeface="Calibri"/>
              </a:rPr>
              <a:t>+ </a:t>
            </a:r>
            <a:r>
              <a:rPr lang="es-ES" sz="1400" u="sng" dirty="0">
                <a:solidFill>
                  <a:srgbClr val="0F1177"/>
                </a:solidFill>
                <a:latin typeface="Arial" panose="020B0604020202020204" pitchFamily="34" charset="0"/>
                <a:cs typeface="Arial" panose="020B0604020202020204" pitchFamily="34" charset="0"/>
              </a:rPr>
              <a:t>Trabajo de vinculación en el </a:t>
            </a:r>
            <a:r>
              <a:rPr lang="es-ES" sz="1400" u="sng" dirty="0" smtClean="0">
                <a:solidFill>
                  <a:srgbClr val="0F1177"/>
                </a:solidFill>
                <a:latin typeface="Arial" panose="020B0604020202020204" pitchFamily="34" charset="0"/>
                <a:cs typeface="Arial" panose="020B0604020202020204" pitchFamily="34" charset="0"/>
              </a:rPr>
              <a:t>extranjero:</a:t>
            </a:r>
            <a:r>
              <a:rPr lang="es-ES" sz="1400" dirty="0" smtClean="0">
                <a:solidFill>
                  <a:srgbClr val="0F1177"/>
                </a:solidFill>
                <a:latin typeface="Arial" panose="020B0604020202020204" pitchFamily="34" charset="0"/>
                <a:cs typeface="Arial" panose="020B0604020202020204" pitchFamily="34" charset="0"/>
              </a:rPr>
              <a:t> Describir </a:t>
            </a:r>
            <a:r>
              <a:rPr lang="es-ES" sz="1400" dirty="0">
                <a:solidFill>
                  <a:srgbClr val="0F1177"/>
                </a:solidFill>
                <a:latin typeface="Arial" panose="020B0604020202020204" pitchFamily="34" charset="0"/>
                <a:cs typeface="Arial" panose="020B0604020202020204" pitchFamily="34" charset="0"/>
              </a:rPr>
              <a:t>las acciones dirigidas a la generación de redes, vínculos y contactos, en función de la proyección internacional del artista o agrupación musical o profesional del sector, tales como reuniones con agentes de la industria musical, programadores, sellos discográficos, visitas a medios de comunicación, etc</a:t>
            </a:r>
            <a:r>
              <a:rPr lang="es-ES" sz="1400" dirty="0" smtClean="0">
                <a:solidFill>
                  <a:srgbClr val="0F1177"/>
                </a:solidFill>
                <a:latin typeface="Arial" panose="020B0604020202020204" pitchFamily="34" charset="0"/>
                <a:cs typeface="Arial" panose="020B0604020202020204" pitchFamily="34" charset="0"/>
              </a:rPr>
              <a:t>.</a:t>
            </a:r>
          </a:p>
          <a:p>
            <a:pPr lvl="0" algn="just"/>
            <a:endParaRPr kumimoji="0" lang="es-ES" sz="1400" b="0" i="0" u="none" strike="noStrike" kern="0" cap="none" spc="0" normalizeH="0" baseline="0" noProof="0" dirty="0" smtClean="0">
              <a:ln>
                <a:noFill/>
              </a:ln>
              <a:solidFill>
                <a:srgbClr val="0F1177"/>
              </a:solidFill>
              <a:effectLst/>
              <a:uLnTx/>
              <a:uFillTx/>
              <a:latin typeface="Arial" panose="020B0604020202020204" pitchFamily="34" charset="0"/>
              <a:cs typeface="Arial" panose="020B0604020202020204" pitchFamily="34" charset="0"/>
              <a:sym typeface="Calibri"/>
            </a:endParaRPr>
          </a:p>
          <a:p>
            <a:pPr lvl="0" algn="just"/>
            <a:r>
              <a:rPr kumimoji="0" lang="es-ES" sz="1400" b="0" i="0" u="none" strike="noStrike" kern="0" cap="none" spc="0" normalizeH="0" baseline="0" noProof="0" dirty="0">
                <a:ln>
                  <a:noFill/>
                </a:ln>
                <a:solidFill>
                  <a:srgbClr val="0F1177"/>
                </a:solidFill>
                <a:effectLst/>
                <a:uLnTx/>
                <a:uFillTx/>
                <a:latin typeface="Arial" panose="020B0604020202020204" pitchFamily="34" charset="0"/>
                <a:cs typeface="Arial" panose="020B0604020202020204" pitchFamily="34" charset="0"/>
                <a:sym typeface="Calibri"/>
              </a:rPr>
              <a:t>+ </a:t>
            </a:r>
            <a:r>
              <a:rPr lang="es-ES" sz="1400" u="sng" dirty="0">
                <a:solidFill>
                  <a:srgbClr val="0F1177"/>
                </a:solidFill>
                <a:latin typeface="Arial" panose="020B0604020202020204" pitchFamily="34" charset="0"/>
                <a:cs typeface="Arial" panose="020B0604020202020204" pitchFamily="34" charset="0"/>
              </a:rPr>
              <a:t>Calidad de la(s) instancia(s</a:t>
            </a:r>
            <a:r>
              <a:rPr lang="es-ES" sz="1400" u="sng" dirty="0" smtClean="0">
                <a:solidFill>
                  <a:srgbClr val="0F1177"/>
                </a:solidFill>
                <a:latin typeface="Arial" panose="020B0604020202020204" pitchFamily="34" charset="0"/>
                <a:cs typeface="Arial" panose="020B0604020202020204" pitchFamily="34" charset="0"/>
              </a:rPr>
              <a:t>)</a:t>
            </a:r>
            <a:r>
              <a:rPr lang="es-ES" sz="1400" dirty="0">
                <a:solidFill>
                  <a:srgbClr val="0F1177"/>
                </a:solidFill>
                <a:latin typeface="Arial" panose="020B0604020202020204" pitchFamily="34" charset="0"/>
                <a:cs typeface="Arial" panose="020B0604020202020204" pitchFamily="34" charset="0"/>
              </a:rPr>
              <a:t>: </a:t>
            </a:r>
            <a:r>
              <a:rPr lang="es-ES" sz="1400" dirty="0" smtClean="0">
                <a:solidFill>
                  <a:srgbClr val="0F1177"/>
                </a:solidFill>
                <a:latin typeface="Arial" panose="020B0604020202020204" pitchFamily="34" charset="0"/>
                <a:cs typeface="Arial" panose="020B0604020202020204" pitchFamily="34" charset="0"/>
              </a:rPr>
              <a:t>Detallar </a:t>
            </a:r>
            <a:r>
              <a:rPr lang="es-ES" sz="1400" dirty="0">
                <a:solidFill>
                  <a:srgbClr val="0F1177"/>
                </a:solidFill>
                <a:latin typeface="Arial" panose="020B0604020202020204" pitchFamily="34" charset="0"/>
                <a:cs typeface="Arial" panose="020B0604020202020204" pitchFamily="34" charset="0"/>
              </a:rPr>
              <a:t>la trayectoria del evento o lugar de presentación, tipo y cantidad de público aproximado y toda aquella información de la instancia que resulte relevante para evaluar </a:t>
            </a:r>
            <a:r>
              <a:rPr lang="es-ES" sz="1400" dirty="0" smtClean="0">
                <a:solidFill>
                  <a:srgbClr val="0F1177"/>
                </a:solidFill>
                <a:latin typeface="Arial" panose="020B0604020202020204" pitchFamily="34" charset="0"/>
                <a:cs typeface="Arial" panose="020B0604020202020204" pitchFamily="34" charset="0"/>
              </a:rPr>
              <a:t>el </a:t>
            </a:r>
            <a:r>
              <a:rPr lang="es-ES" sz="1400" dirty="0">
                <a:solidFill>
                  <a:srgbClr val="0F1177"/>
                </a:solidFill>
                <a:latin typeface="Arial" panose="020B0604020202020204" pitchFamily="34" charset="0"/>
                <a:cs typeface="Arial" panose="020B0604020202020204" pitchFamily="34" charset="0"/>
              </a:rPr>
              <a:t>proyecto.</a:t>
            </a:r>
            <a:endParaRPr kumimoji="0" lang="es-ES" sz="1400" b="0" i="0" u="none" strike="noStrike" kern="0" cap="none" spc="0" normalizeH="0" baseline="0" noProof="0" dirty="0">
              <a:ln>
                <a:noFill/>
              </a:ln>
              <a:solidFill>
                <a:srgbClr val="0F1177"/>
              </a:solidFill>
              <a:effectLst/>
              <a:uLnTx/>
              <a:uFillTx/>
              <a:latin typeface="Arial" panose="020B0604020202020204" pitchFamily="34" charset="0"/>
              <a:cs typeface="Arial" panose="020B0604020202020204" pitchFamily="34" charset="0"/>
              <a:sym typeface="Calibri"/>
            </a:endParaRPr>
          </a:p>
        </p:txBody>
      </p:sp>
      <p:pic>
        <p:nvPicPr>
          <p:cNvPr id="20" name="Imagen 19">
            <a:extLst>
              <a:ext uri="{FF2B5EF4-FFF2-40B4-BE49-F238E27FC236}">
                <a16:creationId xmlns:a16="http://schemas.microsoft.com/office/drawing/2014/main" id="{AE6A2DEC-BE19-9340-8348-3DAC7731D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pic>
        <p:nvPicPr>
          <p:cNvPr id="21" name="Imagen 20">
            <a:extLst>
              <a:ext uri="{FF2B5EF4-FFF2-40B4-BE49-F238E27FC236}">
                <a16:creationId xmlns:a16="http://schemas.microsoft.com/office/drawing/2014/main" id="{CA4C7B22-424F-4A41-9241-86C4B9624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Tree>
    <p:extLst>
      <p:ext uri="{BB962C8B-B14F-4D97-AF65-F5344CB8AC3E}">
        <p14:creationId xmlns:p14="http://schemas.microsoft.com/office/powerpoint/2010/main" val="173662622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15</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es-CL" sz="18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Proxima Nova Semibold"/>
              </a:rPr>
              <a:t>Criterios de evaluación</a:t>
            </a:r>
            <a:endParaRPr kumimoji="0" sz="18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Proxima Nova Semibold"/>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602774926"/>
              </p:ext>
            </p:extLst>
          </p:nvPr>
        </p:nvGraphicFramePr>
        <p:xfrm>
          <a:off x="866042" y="1284103"/>
          <a:ext cx="7447084" cy="5039013"/>
        </p:xfrm>
        <a:graphic>
          <a:graphicData uri="http://schemas.openxmlformats.org/drawingml/2006/table">
            <a:tbl>
              <a:tblPr firstRow="1" firstCol="1" lastRow="1" lastCol="1" bandRow="1" bandCol="1">
                <a:tableStyleId>{5940675A-B579-460E-94D1-54222C63F5DA}</a:tableStyleId>
              </a:tblPr>
              <a:tblGrid>
                <a:gridCol w="2127738">
                  <a:extLst>
                    <a:ext uri="{9D8B030D-6E8A-4147-A177-3AD203B41FA5}">
                      <a16:colId xmlns:a16="http://schemas.microsoft.com/office/drawing/2014/main" val="4255641944"/>
                    </a:ext>
                  </a:extLst>
                </a:gridCol>
                <a:gridCol w="4400201">
                  <a:extLst>
                    <a:ext uri="{9D8B030D-6E8A-4147-A177-3AD203B41FA5}">
                      <a16:colId xmlns:a16="http://schemas.microsoft.com/office/drawing/2014/main" val="485029288"/>
                    </a:ext>
                  </a:extLst>
                </a:gridCol>
                <a:gridCol w="919145">
                  <a:extLst>
                    <a:ext uri="{9D8B030D-6E8A-4147-A177-3AD203B41FA5}">
                      <a16:colId xmlns:a16="http://schemas.microsoft.com/office/drawing/2014/main" val="2520090888"/>
                    </a:ext>
                  </a:extLst>
                </a:gridCol>
              </a:tblGrid>
              <a:tr h="231720">
                <a:tc>
                  <a:txBody>
                    <a:bodyPr/>
                    <a:lstStyle/>
                    <a:p>
                      <a:pPr marL="92710" algn="ctr">
                        <a:spcAft>
                          <a:spcPts val="0"/>
                        </a:spcAft>
                      </a:pPr>
                      <a:r>
                        <a:rPr lang="es-ES" sz="800" b="1"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CRITERIOS</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8420" marR="60325" algn="ctr">
                        <a:spcAft>
                          <a:spcPts val="0"/>
                        </a:spcAft>
                      </a:pPr>
                      <a:r>
                        <a:rPr lang="es-ES" sz="800" b="1"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DIMENSIONES</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5880" marR="47625" algn="ctr">
                        <a:spcAft>
                          <a:spcPts val="0"/>
                        </a:spcAft>
                      </a:pPr>
                      <a:r>
                        <a:rPr lang="es-ES" sz="700" b="1"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PONDERACIÓN</a:t>
                      </a:r>
                      <a:endParaRPr lang="en-US" sz="7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2320183601"/>
                  </a:ext>
                </a:extLst>
              </a:tr>
              <a:tr h="356939">
                <a:tc rowSpan="3">
                  <a:txBody>
                    <a:bodyPr/>
                    <a:lstStyle/>
                    <a:p>
                      <a:pPr marL="85090" marR="81280" algn="just">
                        <a:spcAft>
                          <a:spcPts val="0"/>
                        </a:spcAft>
                      </a:pPr>
                      <a:endPar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85090" marR="81280" algn="just">
                        <a:spcAft>
                          <a:spcPts val="0"/>
                        </a:spcAft>
                      </a:pPr>
                      <a:endPar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85090" marR="81280" algn="just">
                        <a:spcAft>
                          <a:spcPts val="0"/>
                        </a:spcAft>
                      </a:pPr>
                      <a:endPar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85090" marR="81280" algn="just">
                        <a:spcAft>
                          <a:spcPts val="0"/>
                        </a:spcAft>
                      </a:pPr>
                      <a:r>
                        <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rPr>
                        <a:t>Viabilidad</a:t>
                      </a: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a:t>
                      </a:r>
                      <a:r>
                        <a:rPr lang="es-ES" sz="800" spc="5"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 </a:t>
                      </a: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Evalúa el contenido de todos los antecedentes necesarios de evaluación, el aspecto financiero de la propuesta, así como la coherencia sumado</a:t>
                      </a:r>
                      <a:r>
                        <a:rPr lang="es-E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 </a:t>
                      </a: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a la presencia de mujeres en el equipo de trabajo.</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58420" marR="60325" indent="2540" algn="just">
                        <a:spcAft>
                          <a:spcPts val="0"/>
                        </a:spcAft>
                      </a:pPr>
                      <a:endPar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58420" marR="60325" indent="2540" algn="just">
                        <a:spcAft>
                          <a:spcPts val="0"/>
                        </a:spcAft>
                      </a:pPr>
                      <a:r>
                        <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rPr>
                        <a:t>Viabilidad </a:t>
                      </a:r>
                      <a:r>
                        <a:rPr lang="es-ES" sz="800" b="1"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Técnica: </a:t>
                      </a: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Evalúa el cumplimiento de todos los documentos necesarios para la, según lo establecido en bases.</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53340" marR="47625" algn="ctr">
                        <a:spcAft>
                          <a:spcPts val="0"/>
                        </a:spcAft>
                      </a:pPr>
                      <a:r>
                        <a:rPr lang="es-ES" sz="800">
                          <a:solidFill>
                            <a:srgbClr val="0F1177"/>
                          </a:solidFill>
                          <a:effectLst/>
                          <a:latin typeface="Verdana" panose="020B0604030504040204" pitchFamily="34" charset="0"/>
                          <a:ea typeface="Verdana" panose="020B0604030504040204" pitchFamily="34" charset="0"/>
                          <a:cs typeface="Verdana" panose="020B0604030504040204" pitchFamily="34" charset="0"/>
                        </a:rPr>
                        <a:t>10</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172692313"/>
                  </a:ext>
                </a:extLst>
              </a:tr>
              <a:tr h="642581">
                <a:tc vMerge="1">
                  <a:txBody>
                    <a:bodyPr/>
                    <a:lstStyle/>
                    <a:p>
                      <a:endParaRPr lang="en-US"/>
                    </a:p>
                  </a:txBody>
                  <a:tcPr/>
                </a:tc>
                <a:tc>
                  <a:txBody>
                    <a:bodyPr/>
                    <a:lstStyle/>
                    <a:p>
                      <a:pPr marL="58420" marR="60325" algn="just">
                        <a:spcAft>
                          <a:spcPts val="0"/>
                        </a:spcAft>
                      </a:pPr>
                      <a:endPar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58420" marR="60325" algn="just">
                        <a:spcAft>
                          <a:spcPts val="0"/>
                        </a:spcAft>
                      </a:pPr>
                      <a:r>
                        <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rPr>
                        <a:t>Coherencia </a:t>
                      </a:r>
                      <a:r>
                        <a:rPr lang="es-ES" sz="800" b="1"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en la propuesta:</a:t>
                      </a: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 Evalúa la coherencia de la postulación con los objetivos de la línea, el planteamiento de la propuesta. Se evaluará positivamente la incorporación del mayor número de mujeres dentro del equipo de trabajo.</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8890" algn="ctr">
                        <a:spcAft>
                          <a:spcPts val="0"/>
                        </a:spcAft>
                      </a:pP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5</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998813795"/>
                  </a:ext>
                </a:extLst>
              </a:tr>
              <a:tr h="726321">
                <a:tc vMerge="1">
                  <a:txBody>
                    <a:bodyPr/>
                    <a:lstStyle/>
                    <a:p>
                      <a:endParaRPr lang="en-US"/>
                    </a:p>
                  </a:txBody>
                  <a:tcPr/>
                </a:tc>
                <a:tc>
                  <a:txBody>
                    <a:bodyPr/>
                    <a:lstStyle/>
                    <a:p>
                      <a:pPr marL="58420" marR="60325" indent="2540" algn="just">
                        <a:spcAft>
                          <a:spcPts val="0"/>
                        </a:spcAft>
                      </a:pPr>
                      <a:endPar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58420" marR="60325" indent="2540" algn="just">
                        <a:spcAft>
                          <a:spcPts val="0"/>
                        </a:spcAft>
                      </a:pPr>
                      <a:r>
                        <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rPr>
                        <a:t>Solicitud </a:t>
                      </a:r>
                      <a:r>
                        <a:rPr lang="es-ES" sz="800" b="1"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financiera:</a:t>
                      </a: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 La solicitud presupuestaria de la postulación se ajusta a los montos máximos, así como a los valores de mercado de los ítems solicitados. A su vez, el monto solicitado se observa coherente con las actividades a desarrollar y al país a visitar.</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8890" algn="ctr">
                        <a:spcAft>
                          <a:spcPts val="0"/>
                        </a:spcAft>
                      </a:pP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15</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2672126217"/>
                  </a:ext>
                </a:extLst>
              </a:tr>
              <a:tr h="617493">
                <a:tc>
                  <a:txBody>
                    <a:bodyPr/>
                    <a:lstStyle/>
                    <a:p>
                      <a:pPr marL="85090" marR="83820" algn="just">
                        <a:spcAft>
                          <a:spcPts val="0"/>
                        </a:spcAft>
                      </a:pPr>
                      <a:endPar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85090" marR="83820" algn="just">
                        <a:spcAft>
                          <a:spcPts val="0"/>
                        </a:spcAft>
                      </a:pPr>
                      <a:r>
                        <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rPr>
                        <a:t>Currículo</a:t>
                      </a:r>
                      <a:r>
                        <a:rPr lang="es-ES" sz="800" b="1"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	</a:t>
                      </a: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Evalúa las competencias y experiencia profesional demostrada por el o la postulante y el equipo de trabajo, cuando lo considere. Así como la trayectoria del proyecto musical que postula.</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85090" marR="81280" algn="just">
                        <a:spcAft>
                          <a:spcPts val="0"/>
                        </a:spcAft>
                      </a:pP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 </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8420" marR="60325" algn="just">
                        <a:spcAft>
                          <a:spcPts val="0"/>
                        </a:spcAft>
                      </a:pPr>
                      <a:r>
                        <a:rPr lang="es-ES" sz="800" b="1">
                          <a:solidFill>
                            <a:srgbClr val="0F1177"/>
                          </a:solidFill>
                          <a:effectLst/>
                          <a:latin typeface="Verdana" panose="020B0604030504040204" pitchFamily="34" charset="0"/>
                          <a:ea typeface="Verdana" panose="020B0604030504040204" pitchFamily="34" charset="0"/>
                          <a:cs typeface="Verdana" panose="020B0604030504040204" pitchFamily="34" charset="0"/>
                        </a:rPr>
                        <a:t>Currículo</a:t>
                      </a:r>
                      <a:r>
                        <a:rPr lang="es-ES" sz="800">
                          <a:solidFill>
                            <a:srgbClr val="0F1177"/>
                          </a:solidFill>
                          <a:effectLst/>
                          <a:latin typeface="Verdana" panose="020B0604030504040204" pitchFamily="34" charset="0"/>
                          <a:ea typeface="Verdana" panose="020B0604030504040204" pitchFamily="34" charset="0"/>
                          <a:cs typeface="Verdana" panose="020B0604030504040204" pitchFamily="34" charset="0"/>
                        </a:rPr>
                        <a:t>: Evalúa la posibilidad de que la persona responsable y el equipo de trabajo del proyecto puedan cumplir con los objetivos planteados en la postulación. Se valora positivamente la etapa en crecimiento de la agrupación.</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58420" marR="60325" indent="2540" algn="just">
                        <a:spcAft>
                          <a:spcPts val="0"/>
                        </a:spcAft>
                      </a:pPr>
                      <a:r>
                        <a:rPr lang="es-ES" sz="800" b="1">
                          <a:solidFill>
                            <a:srgbClr val="0F1177"/>
                          </a:solidFill>
                          <a:effectLst/>
                          <a:latin typeface="Verdana" panose="020B0604030504040204" pitchFamily="34" charset="0"/>
                          <a:ea typeface="Verdana" panose="020B0604030504040204" pitchFamily="34" charset="0"/>
                          <a:cs typeface="Verdana" panose="020B0604030504040204" pitchFamily="34" charset="0"/>
                        </a:rPr>
                        <a:t> </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8890" algn="ctr">
                        <a:spcAft>
                          <a:spcPts val="0"/>
                        </a:spcAft>
                      </a:pP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25</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1564482921"/>
                  </a:ext>
                </a:extLst>
              </a:tr>
              <a:tr h="551474">
                <a:tc rowSpan="3">
                  <a:txBody>
                    <a:bodyPr/>
                    <a:lstStyle/>
                    <a:p>
                      <a:pPr marL="85090" marR="81280" algn="just">
                        <a:spcAft>
                          <a:spcPts val="0"/>
                        </a:spcAft>
                        <a:tabLst>
                          <a:tab pos="774065" algn="l"/>
                          <a:tab pos="1216025" algn="l"/>
                          <a:tab pos="1273810" algn="l"/>
                        </a:tabLst>
                      </a:pPr>
                      <a:r>
                        <a:rPr lang="es-ES" sz="800" b="1">
                          <a:solidFill>
                            <a:srgbClr val="0F1177"/>
                          </a:solidFill>
                          <a:effectLst/>
                          <a:latin typeface="Verdana" panose="020B0604030504040204" pitchFamily="34" charset="0"/>
                          <a:ea typeface="Verdana" panose="020B0604030504040204" pitchFamily="34" charset="0"/>
                          <a:cs typeface="Verdana" panose="020B0604030504040204" pitchFamily="34" charset="0"/>
                        </a:rPr>
                        <a:t>Trabajo artístico y de vinculación en el extranjero: </a:t>
                      </a:r>
                      <a:r>
                        <a:rPr lang="es-ES" sz="800">
                          <a:solidFill>
                            <a:srgbClr val="0F1177"/>
                          </a:solidFill>
                          <a:effectLst/>
                          <a:latin typeface="Verdana" panose="020B0604030504040204" pitchFamily="34" charset="0"/>
                          <a:ea typeface="Verdana" panose="020B0604030504040204" pitchFamily="34" charset="0"/>
                          <a:cs typeface="Verdana" panose="020B0604030504040204" pitchFamily="34" charset="0"/>
                        </a:rPr>
                        <a:t>Evalúa las acciones a desarrollar en el país a visitar, la propuesta de presentación artística y el o los lugares de presentación.</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85090" marR="81280" algn="just">
                        <a:spcAft>
                          <a:spcPts val="0"/>
                        </a:spcAft>
                      </a:pPr>
                      <a:r>
                        <a:rPr lang="es-ES" sz="800">
                          <a:solidFill>
                            <a:srgbClr val="0F1177"/>
                          </a:solidFill>
                          <a:effectLst/>
                          <a:latin typeface="Verdana" panose="020B0604030504040204" pitchFamily="34" charset="0"/>
                          <a:ea typeface="Verdana" panose="020B0604030504040204" pitchFamily="34" charset="0"/>
                          <a:cs typeface="Verdana" panose="020B0604030504040204" pitchFamily="34" charset="0"/>
                        </a:rPr>
                        <a:t> </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8420" marR="60325" indent="2540" algn="just">
                        <a:spcAft>
                          <a:spcPts val="0"/>
                        </a:spcAft>
                      </a:pPr>
                      <a:r>
                        <a:rPr lang="es-ES" sz="800" b="1">
                          <a:solidFill>
                            <a:srgbClr val="0F1177"/>
                          </a:solidFill>
                          <a:effectLst/>
                          <a:latin typeface="Verdana" panose="020B0604030504040204" pitchFamily="34" charset="0"/>
                          <a:ea typeface="Verdana" panose="020B0604030504040204" pitchFamily="34" charset="0"/>
                          <a:cs typeface="Verdana" panose="020B0604030504040204" pitchFamily="34" charset="0"/>
                        </a:rPr>
                        <a:t>Trabajo de vinculación:</a:t>
                      </a:r>
                      <a:r>
                        <a:rPr lang="es-ES" sz="800" b="1" spc="5">
                          <a:solidFill>
                            <a:srgbClr val="0F1177"/>
                          </a:solidFill>
                          <a:effectLst/>
                          <a:latin typeface="Verdana" panose="020B0604030504040204" pitchFamily="34" charset="0"/>
                          <a:ea typeface="Verdana" panose="020B0604030504040204" pitchFamily="34" charset="0"/>
                          <a:cs typeface="Verdana" panose="020B0604030504040204" pitchFamily="34" charset="0"/>
                        </a:rPr>
                        <a:t>    </a:t>
                      </a:r>
                      <a:r>
                        <a:rPr lang="es-ES" sz="800">
                          <a:solidFill>
                            <a:srgbClr val="0F1177"/>
                          </a:solidFill>
                          <a:effectLst/>
                          <a:latin typeface="Verdana" panose="020B0604030504040204" pitchFamily="34" charset="0"/>
                          <a:ea typeface="Verdana" panose="020B0604030504040204" pitchFamily="34" charset="0"/>
                          <a:cs typeface="Verdana" panose="020B0604030504040204" pitchFamily="34" charset="0"/>
                        </a:rPr>
                        <a:t>Evalúa</a:t>
                      </a:r>
                      <a:r>
                        <a:rPr lang="es-ES" sz="800" spc="5">
                          <a:solidFill>
                            <a:srgbClr val="0F1177"/>
                          </a:solidFill>
                          <a:effectLst/>
                          <a:latin typeface="Verdana" panose="020B0604030504040204" pitchFamily="34" charset="0"/>
                          <a:ea typeface="Verdana" panose="020B0604030504040204" pitchFamily="34" charset="0"/>
                          <a:cs typeface="Verdana" panose="020B0604030504040204" pitchFamily="34" charset="0"/>
                        </a:rPr>
                        <a:t> </a:t>
                      </a:r>
                      <a:r>
                        <a:rPr lang="es-ES" sz="800">
                          <a:solidFill>
                            <a:srgbClr val="0F1177"/>
                          </a:solidFill>
                          <a:effectLst/>
                          <a:latin typeface="Verdana" panose="020B0604030504040204" pitchFamily="34" charset="0"/>
                          <a:ea typeface="Verdana" panose="020B0604030504040204" pitchFamily="34" charset="0"/>
                          <a:cs typeface="Verdana" panose="020B0604030504040204" pitchFamily="34" charset="0"/>
                        </a:rPr>
                        <a:t>las acciones a desarrollar en el extranjero dirigidas a la generación de redes y proyección.</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8890" algn="ctr">
                        <a:spcAft>
                          <a:spcPts val="0"/>
                        </a:spcAft>
                      </a:pP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15</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2717129884"/>
                  </a:ext>
                </a:extLst>
              </a:tr>
              <a:tr h="703948">
                <a:tc vMerge="1">
                  <a:txBody>
                    <a:bodyPr/>
                    <a:lstStyle/>
                    <a:p>
                      <a:endParaRPr lang="en-US"/>
                    </a:p>
                  </a:txBody>
                  <a:tcPr/>
                </a:tc>
                <a:tc>
                  <a:txBody>
                    <a:bodyPr/>
                    <a:lstStyle/>
                    <a:p>
                      <a:pPr marL="58420" marR="60325" algn="just">
                        <a:spcAft>
                          <a:spcPts val="0"/>
                        </a:spcAft>
                      </a:pPr>
                      <a:endPar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58420" marR="60325" algn="just">
                        <a:spcAft>
                          <a:spcPts val="0"/>
                        </a:spcAft>
                      </a:pPr>
                      <a:endPar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58420" marR="60325" algn="just">
                        <a:spcAft>
                          <a:spcPts val="0"/>
                        </a:spcAft>
                      </a:pPr>
                      <a:r>
                        <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rPr>
                        <a:t>Calidad </a:t>
                      </a:r>
                      <a:r>
                        <a:rPr lang="es-ES" sz="800" b="1"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de la instancia:</a:t>
                      </a:r>
                      <a:r>
                        <a:rPr lang="es-ES" sz="800" b="1" spc="5"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 </a:t>
                      </a: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Evalúa</a:t>
                      </a:r>
                      <a:r>
                        <a:rPr lang="es-ES" sz="800" spc="5"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 </a:t>
                      </a: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la relevancia y prestigio en el medio musical de la instancia a la que asiste.</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8890" algn="ctr">
                        <a:spcAft>
                          <a:spcPts val="0"/>
                        </a:spcAft>
                      </a:pP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15</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3691330437"/>
                  </a:ext>
                </a:extLst>
              </a:tr>
              <a:tr h="719929">
                <a:tc vMerge="1">
                  <a:txBody>
                    <a:bodyPr/>
                    <a:lstStyle/>
                    <a:p>
                      <a:endParaRPr lang="en-US"/>
                    </a:p>
                  </a:txBody>
                  <a:tcPr/>
                </a:tc>
                <a:tc>
                  <a:txBody>
                    <a:bodyPr/>
                    <a:lstStyle/>
                    <a:p>
                      <a:pPr marL="58420" marR="60325" algn="just">
                        <a:spcAft>
                          <a:spcPts val="0"/>
                        </a:spcAft>
                      </a:pPr>
                      <a:endPar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58420" marR="60325" algn="just">
                        <a:spcAft>
                          <a:spcPts val="0"/>
                        </a:spcAft>
                      </a:pPr>
                      <a:endPar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p>
                      <a:pPr marL="58420" marR="60325" algn="just">
                        <a:spcAft>
                          <a:spcPts val="0"/>
                        </a:spcAft>
                      </a:pPr>
                      <a:r>
                        <a:rPr lang="es-ES" sz="800" b="1" dirty="0" smtClean="0">
                          <a:solidFill>
                            <a:srgbClr val="0F1177"/>
                          </a:solidFill>
                          <a:effectLst/>
                          <a:latin typeface="Verdana" panose="020B0604030504040204" pitchFamily="34" charset="0"/>
                          <a:ea typeface="Verdana" panose="020B0604030504040204" pitchFamily="34" charset="0"/>
                          <a:cs typeface="Verdana" panose="020B0604030504040204" pitchFamily="34" charset="0"/>
                        </a:rPr>
                        <a:t>Propuesta </a:t>
                      </a:r>
                      <a:r>
                        <a:rPr lang="es-ES" sz="800" b="1"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artística o académica: </a:t>
                      </a: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Evalúa el contenido de la propuesta musical y puesta en escena o contenido académico, según corresponda.</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algn="ctr">
                        <a:spcAft>
                          <a:spcPts val="0"/>
                        </a:spcAft>
                      </a:pPr>
                      <a:r>
                        <a:rPr lang="es-ES" sz="800" dirty="0">
                          <a:solidFill>
                            <a:srgbClr val="0F1177"/>
                          </a:solidFill>
                          <a:effectLst/>
                          <a:latin typeface="Verdana" panose="020B0604030504040204" pitchFamily="34" charset="0"/>
                          <a:ea typeface="Verdana" panose="020B0604030504040204" pitchFamily="34" charset="0"/>
                          <a:cs typeface="Verdana" panose="020B0604030504040204" pitchFamily="34" charset="0"/>
                        </a:rPr>
                        <a:t>15</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a16="http://schemas.microsoft.com/office/drawing/2014/main" val="622065336"/>
                  </a:ext>
                </a:extLst>
              </a:tr>
            </a:tbl>
          </a:graphicData>
        </a:graphic>
      </p:graphicFrame>
    </p:spTree>
    <p:extLst>
      <p:ext uri="{BB962C8B-B14F-4D97-AF65-F5344CB8AC3E}">
        <p14:creationId xmlns:p14="http://schemas.microsoft.com/office/powerpoint/2010/main" val="76845705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7490664" cy="286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r>
              <a:rPr lang="es-CL" sz="1400" b="1" spc="300" dirty="0" smtClean="0">
                <a:solidFill>
                  <a:srgbClr val="1C4194"/>
                </a:solidFill>
                <a:latin typeface="Arial" panose="020B0604020202020204" pitchFamily="34" charset="0"/>
                <a:cs typeface="Arial" panose="020B0604020202020204" pitchFamily="34" charset="0"/>
              </a:rPr>
              <a:t>ASISTENCIA A FERIAS Y MERCADOS INTERNACIONALES</a:t>
            </a:r>
            <a:endParaRPr sz="1400" b="1" spc="300" dirty="0">
              <a:solidFill>
                <a:srgbClr val="1C4194"/>
              </a:solidFill>
              <a:latin typeface="Arial" panose="020B0604020202020204" pitchFamily="34" charset="0"/>
              <a:cs typeface="Arial" panose="020B0604020202020204" pitchFamily="34" charset="0"/>
            </a:endParaRPr>
          </a:p>
        </p:txBody>
      </p:sp>
      <p:sp>
        <p:nvSpPr>
          <p:cNvPr id="23" name="Form">
            <a:extLst>
              <a:ext uri="{FF2B5EF4-FFF2-40B4-BE49-F238E27FC236}">
                <a16:creationId xmlns:a16="http://schemas.microsoft.com/office/drawing/2014/main" id="{A9C48EC5-532F-504F-8997-5E78AC6CF3B8}"/>
              </a:ext>
            </a:extLst>
          </p:cNvPr>
          <p:cNvSpPr/>
          <p:nvPr/>
        </p:nvSpPr>
        <p:spPr>
          <a:xfrm>
            <a:off x="3404940" y="1341431"/>
            <a:ext cx="246310" cy="24631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39" y="0"/>
                  <a:pt x="10793" y="0"/>
                </a:cubicBezTo>
                <a:close/>
                <a:moveTo>
                  <a:pt x="10793" y="1278"/>
                </a:moveTo>
                <a:cubicBezTo>
                  <a:pt x="16073" y="1278"/>
                  <a:pt x="20366" y="5572"/>
                  <a:pt x="20366" y="10852"/>
                </a:cubicBezTo>
                <a:cubicBezTo>
                  <a:pt x="20366" y="16085"/>
                  <a:pt x="16073" y="20411"/>
                  <a:pt x="10793" y="20411"/>
                </a:cubicBezTo>
                <a:cubicBezTo>
                  <a:pt x="5512" y="20411"/>
                  <a:pt x="1234" y="16132"/>
                  <a:pt x="1234" y="10852"/>
                </a:cubicBezTo>
                <a:cubicBezTo>
                  <a:pt x="1234" y="5572"/>
                  <a:pt x="5512" y="1278"/>
                  <a:pt x="10793" y="1278"/>
                </a:cubicBezTo>
                <a:close/>
                <a:moveTo>
                  <a:pt x="12220" y="7611"/>
                </a:moveTo>
                <a:cubicBezTo>
                  <a:pt x="12065" y="7611"/>
                  <a:pt x="11922" y="7671"/>
                  <a:pt x="11803" y="7790"/>
                </a:cubicBezTo>
                <a:cubicBezTo>
                  <a:pt x="11566" y="8028"/>
                  <a:pt x="11566" y="8414"/>
                  <a:pt x="11803" y="8652"/>
                </a:cubicBezTo>
                <a:lnTo>
                  <a:pt x="13468" y="10317"/>
                </a:lnTo>
                <a:lnTo>
                  <a:pt x="7284" y="10317"/>
                </a:lnTo>
                <a:cubicBezTo>
                  <a:pt x="6951" y="10317"/>
                  <a:pt x="6660" y="10593"/>
                  <a:pt x="6660" y="10926"/>
                </a:cubicBezTo>
                <a:cubicBezTo>
                  <a:pt x="6660" y="11259"/>
                  <a:pt x="6951" y="11551"/>
                  <a:pt x="7284" y="11551"/>
                </a:cubicBezTo>
                <a:lnTo>
                  <a:pt x="13468" y="11551"/>
                </a:lnTo>
                <a:lnTo>
                  <a:pt x="11803" y="13216"/>
                </a:lnTo>
                <a:cubicBezTo>
                  <a:pt x="11566" y="13454"/>
                  <a:pt x="11566" y="13885"/>
                  <a:pt x="11803" y="14122"/>
                </a:cubicBezTo>
                <a:cubicBezTo>
                  <a:pt x="12041" y="14360"/>
                  <a:pt x="12413" y="14313"/>
                  <a:pt x="12651" y="14122"/>
                </a:cubicBezTo>
                <a:cubicBezTo>
                  <a:pt x="12794" y="13980"/>
                  <a:pt x="12984" y="13789"/>
                  <a:pt x="13126" y="13647"/>
                </a:cubicBezTo>
                <a:cubicBezTo>
                  <a:pt x="13745" y="13028"/>
                  <a:pt x="14369" y="12404"/>
                  <a:pt x="14940" y="11833"/>
                </a:cubicBezTo>
                <a:cubicBezTo>
                  <a:pt x="15130" y="11595"/>
                  <a:pt x="15410" y="11402"/>
                  <a:pt x="15505" y="11164"/>
                </a:cubicBezTo>
                <a:cubicBezTo>
                  <a:pt x="15600" y="10926"/>
                  <a:pt x="15562" y="10686"/>
                  <a:pt x="15371" y="10495"/>
                </a:cubicBezTo>
                <a:lnTo>
                  <a:pt x="12651" y="7790"/>
                </a:lnTo>
                <a:cubicBezTo>
                  <a:pt x="12532" y="7671"/>
                  <a:pt x="12374" y="7611"/>
                  <a:pt x="12220" y="7611"/>
                </a:cubicBezTo>
                <a:close/>
              </a:path>
            </a:pathLst>
          </a:custGeom>
          <a:solidFill>
            <a:srgbClr val="1C4194"/>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rgbClr val="1C4194"/>
              </a:solidFill>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a:defRPr sz="3200" u="sng">
                <a:solidFill>
                  <a:srgbClr val="000000"/>
                </a:solidFill>
                <a:latin typeface="Helvetica Light"/>
                <a:ea typeface="Helvetica Light"/>
                <a:cs typeface="Helvetica Light"/>
                <a:sym typeface="Helvetica Light"/>
              </a:defRPr>
            </a:pPr>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7" name="Rectángulo 6">
            <a:extLst>
              <a:ext uri="{FF2B5EF4-FFF2-40B4-BE49-F238E27FC236}">
                <a16:creationId xmlns:a16="http://schemas.microsoft.com/office/drawing/2014/main" id="{46F6F19C-1C09-E145-8A21-8D5606C8A94E}"/>
              </a:ext>
            </a:extLst>
          </p:cNvPr>
          <p:cNvSpPr/>
          <p:nvPr/>
        </p:nvSpPr>
        <p:spPr>
          <a:xfrm>
            <a:off x="818067" y="1426214"/>
            <a:ext cx="2157963" cy="461665"/>
          </a:xfrm>
          <a:prstGeom prst="rect">
            <a:avLst/>
          </a:prstGeom>
        </p:spPr>
        <p:txBody>
          <a:bodyPr wrap="none">
            <a:spAutoFit/>
          </a:bodyPr>
          <a:lstStyle/>
          <a:p>
            <a:r>
              <a:rPr lang="es-ES" sz="1200" b="1" spc="300" dirty="0" err="1" smtClean="0">
                <a:solidFill>
                  <a:srgbClr val="1C4194"/>
                </a:solidFill>
                <a:latin typeface="Arial" panose="020B0604020202020204" pitchFamily="34" charset="0"/>
                <a:cs typeface="Arial" panose="020B0604020202020204" pitchFamily="34" charset="0"/>
              </a:rPr>
              <a:t>Submodalidades</a:t>
            </a:r>
            <a:r>
              <a:rPr lang="es-ES" sz="1200" b="1" spc="300" dirty="0" smtClean="0">
                <a:solidFill>
                  <a:srgbClr val="1C4194"/>
                </a:solidFill>
                <a:latin typeface="Arial" panose="020B0604020202020204" pitchFamily="34" charset="0"/>
                <a:cs typeface="Arial" panose="020B0604020202020204" pitchFamily="34" charset="0"/>
              </a:rPr>
              <a:t>,</a:t>
            </a:r>
          </a:p>
          <a:p>
            <a:r>
              <a:rPr lang="es-ES" sz="1200" b="1" spc="300" dirty="0" smtClean="0">
                <a:solidFill>
                  <a:srgbClr val="1C4194"/>
                </a:solidFill>
                <a:latin typeface="Arial" panose="020B0604020202020204" pitchFamily="34" charset="0"/>
                <a:cs typeface="Arial" panose="020B0604020202020204" pitchFamily="34" charset="0"/>
              </a:rPr>
              <a:t>objetivo y montos</a:t>
            </a:r>
            <a:endParaRPr lang="es-ES" sz="1200" b="1" spc="300" dirty="0">
              <a:solidFill>
                <a:srgbClr val="1C419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A1B44E64-4349-F846-9288-1D9E99E2009B}"/>
              </a:ext>
            </a:extLst>
          </p:cNvPr>
          <p:cNvSpPr/>
          <p:nvPr/>
        </p:nvSpPr>
        <p:spPr>
          <a:xfrm>
            <a:off x="3856181" y="1252141"/>
            <a:ext cx="4572000" cy="4893647"/>
          </a:xfrm>
          <a:prstGeom prst="rect">
            <a:avLst/>
          </a:prstGeom>
        </p:spPr>
        <p:txBody>
          <a:bodyPr>
            <a:spAutoFit/>
          </a:bodyPr>
          <a:lstStyle/>
          <a:p>
            <a:pPr algn="just"/>
            <a:r>
              <a:rPr lang="es-ES" sz="1300" dirty="0" smtClean="0">
                <a:solidFill>
                  <a:srgbClr val="1C4194"/>
                </a:solidFill>
                <a:latin typeface="Arial" panose="020B0604020202020204" pitchFamily="34" charset="0"/>
                <a:cs typeface="Arial" panose="020B0604020202020204" pitchFamily="34" charset="0"/>
              </a:rPr>
              <a:t>Modalidad destinada al financiamiento </a:t>
            </a:r>
            <a:r>
              <a:rPr lang="es-ES" sz="1300" dirty="0">
                <a:solidFill>
                  <a:srgbClr val="1C4194"/>
                </a:solidFill>
                <a:latin typeface="Arial" panose="020B0604020202020204" pitchFamily="34" charset="0"/>
                <a:cs typeface="Arial" panose="020B0604020202020204" pitchFamily="34" charset="0"/>
              </a:rPr>
              <a:t>total o parcial para la realización de proyectos destinados a la asistencia presencial de artistas y agentes de la industria, a ferias o mercados internacionales de la industria musical que se ejecutan en el extranjero. </a:t>
            </a:r>
            <a:endParaRPr lang="es-ES" sz="1300" dirty="0" smtClean="0">
              <a:solidFill>
                <a:srgbClr val="1C4194"/>
              </a:solidFill>
              <a:latin typeface="Arial" panose="020B0604020202020204" pitchFamily="34" charset="0"/>
              <a:cs typeface="Arial" panose="020B0604020202020204" pitchFamily="34" charset="0"/>
            </a:endParaRPr>
          </a:p>
          <a:p>
            <a:pPr algn="just"/>
            <a:endParaRPr lang="es-ES" sz="1300" dirty="0" smtClean="0">
              <a:solidFill>
                <a:srgbClr val="1C4194"/>
              </a:solidFill>
              <a:latin typeface="Arial" panose="020B0604020202020204" pitchFamily="34" charset="0"/>
              <a:cs typeface="Arial" panose="020B0604020202020204" pitchFamily="34" charset="0"/>
            </a:endParaRPr>
          </a:p>
          <a:p>
            <a:pPr marL="285750" indent="-285750" algn="just">
              <a:buFontTx/>
              <a:buChar char="-"/>
            </a:pPr>
            <a:r>
              <a:rPr lang="es-ES" sz="1300" u="sng" dirty="0" smtClean="0">
                <a:solidFill>
                  <a:srgbClr val="1C4194"/>
                </a:solidFill>
                <a:latin typeface="Arial" panose="020B0604020202020204" pitchFamily="34" charset="0"/>
                <a:cs typeface="Arial" panose="020B0604020202020204" pitchFamily="34" charset="0"/>
              </a:rPr>
              <a:t>Submodalidad Agentes de la </a:t>
            </a:r>
            <a:r>
              <a:rPr lang="es-ES" sz="1300" u="sng" dirty="0">
                <a:solidFill>
                  <a:srgbClr val="1C4194"/>
                </a:solidFill>
                <a:latin typeface="Arial" panose="020B0604020202020204" pitchFamily="34" charset="0"/>
                <a:cs typeface="Arial" panose="020B0604020202020204" pitchFamily="34" charset="0"/>
              </a:rPr>
              <a:t>Industria</a:t>
            </a:r>
            <a:r>
              <a:rPr lang="es-ES" sz="1300" dirty="0">
                <a:solidFill>
                  <a:srgbClr val="1C4194"/>
                </a:solidFill>
                <a:latin typeface="Arial" panose="020B0604020202020204" pitchFamily="34" charset="0"/>
                <a:cs typeface="Arial" panose="020B0604020202020204" pitchFamily="34" charset="0"/>
              </a:rPr>
              <a:t>: </a:t>
            </a:r>
            <a:r>
              <a:rPr lang="es-ES" sz="1300" dirty="0" smtClean="0">
                <a:solidFill>
                  <a:srgbClr val="1C4194"/>
                </a:solidFill>
                <a:latin typeface="Arial" panose="020B0604020202020204" pitchFamily="34" charset="0"/>
                <a:cs typeface="Arial" panose="020B0604020202020204" pitchFamily="34" charset="0"/>
              </a:rPr>
              <a:t>Podrán postular personas jurídicas </a:t>
            </a:r>
            <a:r>
              <a:rPr lang="es-ES" sz="1300" dirty="0">
                <a:solidFill>
                  <a:srgbClr val="1C4194"/>
                </a:solidFill>
                <a:latin typeface="Arial" panose="020B0604020202020204" pitchFamily="34" charset="0"/>
                <a:cs typeface="Arial" panose="020B0604020202020204" pitchFamily="34" charset="0"/>
              </a:rPr>
              <a:t>que tenga la calidad de agente cultural del sector </a:t>
            </a:r>
            <a:r>
              <a:rPr lang="es-ES" sz="1300" dirty="0" smtClean="0">
                <a:solidFill>
                  <a:srgbClr val="1C4194"/>
                </a:solidFill>
                <a:latin typeface="Arial" panose="020B0604020202020204" pitchFamily="34" charset="0"/>
                <a:cs typeface="Arial" panose="020B0604020202020204" pitchFamily="34" charset="0"/>
              </a:rPr>
              <a:t>musical. Se </a:t>
            </a:r>
            <a:r>
              <a:rPr lang="es-ES" sz="1300" dirty="0">
                <a:solidFill>
                  <a:srgbClr val="1C4194"/>
                </a:solidFill>
                <a:latin typeface="Arial" panose="020B0604020202020204" pitchFamily="34" charset="0"/>
                <a:cs typeface="Arial" panose="020B0604020202020204" pitchFamily="34" charset="0"/>
              </a:rPr>
              <a:t>consideran agentes culturales a managers, programadores de festivales, representantes de sellos discográficos, agencias de </a:t>
            </a:r>
            <a:r>
              <a:rPr lang="es-ES" sz="1300" dirty="0" err="1">
                <a:solidFill>
                  <a:srgbClr val="1C4194"/>
                </a:solidFill>
                <a:latin typeface="Arial" panose="020B0604020202020204" pitchFamily="34" charset="0"/>
                <a:cs typeface="Arial" panose="020B0604020202020204" pitchFamily="34" charset="0"/>
              </a:rPr>
              <a:t>booking</a:t>
            </a:r>
            <a:r>
              <a:rPr lang="es-ES" sz="1300" dirty="0">
                <a:solidFill>
                  <a:srgbClr val="1C4194"/>
                </a:solidFill>
                <a:latin typeface="Arial" panose="020B0604020202020204" pitchFamily="34" charset="0"/>
                <a:cs typeface="Arial" panose="020B0604020202020204" pitchFamily="34" charset="0"/>
              </a:rPr>
              <a:t>, entre otros coherentes con los fines de la feria o mercado internacional al cual postulas. </a:t>
            </a:r>
            <a:r>
              <a:rPr lang="es-ES" sz="1300" dirty="0" smtClean="0">
                <a:solidFill>
                  <a:srgbClr val="1C4194"/>
                </a:solidFill>
                <a:latin typeface="Arial" panose="020B0604020202020204" pitchFamily="34" charset="0"/>
                <a:cs typeface="Arial" panose="020B0604020202020204" pitchFamily="34" charset="0"/>
              </a:rPr>
              <a:t>Financiamiento a </a:t>
            </a:r>
            <a:r>
              <a:rPr lang="es-ES" sz="1300" dirty="0">
                <a:solidFill>
                  <a:srgbClr val="1C4194"/>
                </a:solidFill>
                <a:latin typeface="Arial" panose="020B0604020202020204" pitchFamily="34" charset="0"/>
                <a:cs typeface="Arial" panose="020B0604020202020204" pitchFamily="34" charset="0"/>
              </a:rPr>
              <a:t>una sola persona representante de la persona jurídica postulante</a:t>
            </a:r>
            <a:r>
              <a:rPr lang="es-ES" sz="1300" dirty="0" smtClean="0">
                <a:solidFill>
                  <a:srgbClr val="1C4194"/>
                </a:solidFill>
                <a:latin typeface="Arial" panose="020B0604020202020204" pitchFamily="34" charset="0"/>
                <a:cs typeface="Arial" panose="020B0604020202020204" pitchFamily="34" charset="0"/>
              </a:rPr>
              <a:t>.</a:t>
            </a:r>
          </a:p>
          <a:p>
            <a:pPr algn="just"/>
            <a:endParaRPr lang="es-ES" sz="1300" dirty="0" smtClean="0">
              <a:solidFill>
                <a:srgbClr val="1C4194"/>
              </a:solidFill>
              <a:latin typeface="Arial" panose="020B0604020202020204" pitchFamily="34" charset="0"/>
              <a:cs typeface="Arial" panose="020B0604020202020204" pitchFamily="34" charset="0"/>
            </a:endParaRPr>
          </a:p>
          <a:p>
            <a:pPr marL="171450" indent="-171450" algn="just">
              <a:buFontTx/>
              <a:buChar char="-"/>
            </a:pPr>
            <a:r>
              <a:rPr lang="es-ES" sz="1300" u="sng" dirty="0" smtClean="0">
                <a:solidFill>
                  <a:srgbClr val="1C4194"/>
                </a:solidFill>
                <a:latin typeface="Arial" panose="020B0604020202020204" pitchFamily="34" charset="0"/>
                <a:cs typeface="Arial" panose="020B0604020202020204" pitchFamily="34" charset="0"/>
              </a:rPr>
              <a:t>Submodalidad Artistas</a:t>
            </a:r>
            <a:r>
              <a:rPr lang="es-ES" sz="1300" dirty="0">
                <a:solidFill>
                  <a:srgbClr val="1C4194"/>
                </a:solidFill>
                <a:latin typeface="Arial" panose="020B0604020202020204" pitchFamily="34" charset="0"/>
                <a:cs typeface="Arial" panose="020B0604020202020204" pitchFamily="34" charset="0"/>
              </a:rPr>
              <a:t>: </a:t>
            </a:r>
            <a:r>
              <a:rPr lang="es-ES" sz="1300" dirty="0" smtClean="0">
                <a:solidFill>
                  <a:srgbClr val="1C4194"/>
                </a:solidFill>
                <a:latin typeface="Arial" panose="020B0604020202020204" pitchFamily="34" charset="0"/>
                <a:cs typeface="Arial" panose="020B0604020202020204" pitchFamily="34" charset="0"/>
              </a:rPr>
              <a:t>Podrán </a:t>
            </a:r>
            <a:r>
              <a:rPr lang="es-ES" sz="1300" dirty="0">
                <a:solidFill>
                  <a:srgbClr val="1C4194"/>
                </a:solidFill>
                <a:latin typeface="Arial" panose="020B0604020202020204" pitchFamily="34" charset="0"/>
                <a:cs typeface="Arial" panose="020B0604020202020204" pitchFamily="34" charset="0"/>
              </a:rPr>
              <a:t>postular </a:t>
            </a:r>
            <a:r>
              <a:rPr lang="es-ES" sz="1300" dirty="0" smtClean="0">
                <a:solidFill>
                  <a:srgbClr val="1C4194"/>
                </a:solidFill>
                <a:latin typeface="Arial" panose="020B0604020202020204" pitchFamily="34" charset="0"/>
                <a:cs typeface="Arial" panose="020B0604020202020204" pitchFamily="34" charset="0"/>
              </a:rPr>
              <a:t>las personas naturales </a:t>
            </a:r>
            <a:r>
              <a:rPr lang="es-ES" sz="1300" dirty="0">
                <a:solidFill>
                  <a:srgbClr val="1C4194"/>
                </a:solidFill>
                <a:latin typeface="Arial" panose="020B0604020202020204" pitchFamily="34" charset="0"/>
                <a:cs typeface="Arial" panose="020B0604020202020204" pitchFamily="34" charset="0"/>
              </a:rPr>
              <a:t>o </a:t>
            </a:r>
            <a:r>
              <a:rPr lang="es-ES" sz="1300" dirty="0" smtClean="0">
                <a:solidFill>
                  <a:srgbClr val="1C4194"/>
                </a:solidFill>
                <a:latin typeface="Arial" panose="020B0604020202020204" pitchFamily="34" charset="0"/>
                <a:cs typeface="Arial" panose="020B0604020202020204" pitchFamily="34" charset="0"/>
              </a:rPr>
              <a:t>jurídicas </a:t>
            </a:r>
            <a:r>
              <a:rPr lang="es-ES" sz="1300" dirty="0">
                <a:solidFill>
                  <a:srgbClr val="1C4194"/>
                </a:solidFill>
                <a:latin typeface="Arial" panose="020B0604020202020204" pitchFamily="34" charset="0"/>
                <a:cs typeface="Arial" panose="020B0604020202020204" pitchFamily="34" charset="0"/>
              </a:rPr>
              <a:t>que </a:t>
            </a:r>
            <a:r>
              <a:rPr lang="es-ES" sz="1300" dirty="0" smtClean="0">
                <a:solidFill>
                  <a:srgbClr val="1C4194"/>
                </a:solidFill>
                <a:latin typeface="Arial" panose="020B0604020202020204" pitchFamily="34" charset="0"/>
                <a:cs typeface="Arial" panose="020B0604020202020204" pitchFamily="34" charset="0"/>
              </a:rPr>
              <a:t>tengan </a:t>
            </a:r>
            <a:r>
              <a:rPr lang="es-ES" sz="1300" dirty="0">
                <a:solidFill>
                  <a:srgbClr val="1C4194"/>
                </a:solidFill>
                <a:latin typeface="Arial" panose="020B0604020202020204" pitchFamily="34" charset="0"/>
                <a:cs typeface="Arial" panose="020B0604020202020204" pitchFamily="34" charset="0"/>
              </a:rPr>
              <a:t>la calidad de solista o agrupación musical que desarrolla una carrera artística profesional y cuyo interés sea consolidar una estrategia de internacionalización que le permita abrirse a mercados extranjeros y que haya sido invitado a la realización de un </a:t>
            </a:r>
            <a:r>
              <a:rPr lang="es-ES" sz="1300" dirty="0" err="1">
                <a:solidFill>
                  <a:srgbClr val="1C4194"/>
                </a:solidFill>
                <a:latin typeface="Arial" panose="020B0604020202020204" pitchFamily="34" charset="0"/>
                <a:cs typeface="Arial" panose="020B0604020202020204" pitchFamily="34" charset="0"/>
              </a:rPr>
              <a:t>showcase</a:t>
            </a:r>
            <a:r>
              <a:rPr lang="es-ES" sz="1300" dirty="0">
                <a:solidFill>
                  <a:srgbClr val="1C4194"/>
                </a:solidFill>
                <a:latin typeface="Arial" panose="020B0604020202020204" pitchFamily="34" charset="0"/>
                <a:cs typeface="Arial" panose="020B0604020202020204" pitchFamily="34" charset="0"/>
              </a:rPr>
              <a:t> en el evento a postular.</a:t>
            </a:r>
            <a:endParaRPr lang="es-ES" sz="1300" dirty="0" smtClean="0">
              <a:solidFill>
                <a:srgbClr val="1C4194"/>
              </a:solidFill>
              <a:latin typeface="Arial" panose="020B0604020202020204" pitchFamily="34" charset="0"/>
              <a:cs typeface="Arial" panose="020B0604020202020204" pitchFamily="34" charset="0"/>
            </a:endParaRPr>
          </a:p>
          <a:p>
            <a:pPr marL="171450" indent="-171450" algn="just">
              <a:buFontTx/>
              <a:buChar char="-"/>
            </a:pPr>
            <a:endParaRPr lang="es-ES" sz="1300" dirty="0" smtClean="0">
              <a:solidFill>
                <a:srgbClr val="1C4194"/>
              </a:solidFill>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AE6A2DEC-BE19-9340-8348-3DAC7731D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pic>
        <p:nvPicPr>
          <p:cNvPr id="21" name="Imagen 20">
            <a:extLst>
              <a:ext uri="{FF2B5EF4-FFF2-40B4-BE49-F238E27FC236}">
                <a16:creationId xmlns:a16="http://schemas.microsoft.com/office/drawing/2014/main" id="{CA4C7B22-424F-4A41-9241-86C4B9624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Tree>
    <p:extLst>
      <p:ext uri="{BB962C8B-B14F-4D97-AF65-F5344CB8AC3E}">
        <p14:creationId xmlns:p14="http://schemas.microsoft.com/office/powerpoint/2010/main" val="98889042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17</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endParaRPr kumimoji="0" sz="1800" b="0"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Proxima Nova Semibold"/>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marL="0" marR="0" lvl="0" indent="0" algn="l" defTabSz="457200" rtl="0" eaLnBrk="1" fontAlgn="auto" latinLnBrk="0" hangingPunct="0">
              <a:lnSpc>
                <a:spcPct val="100000"/>
              </a:lnSpc>
              <a:spcBef>
                <a:spcPts val="0"/>
              </a:spcBef>
              <a:spcAft>
                <a:spcPts val="0"/>
              </a:spcAft>
              <a:buClrTx/>
              <a:buSzTx/>
              <a:buFontTx/>
              <a:buNone/>
              <a:tabLst/>
              <a:defRPr sz="3200" u="sng">
                <a:solidFill>
                  <a:srgbClr val="000000"/>
                </a:solidFill>
                <a:latin typeface="Helvetica Light"/>
                <a:ea typeface="Helvetica Light"/>
                <a:cs typeface="Helvetica Light"/>
                <a:sym typeface="Helvetica Light"/>
              </a:defRPr>
            </a:pPr>
            <a:endParaRPr kumimoji="0" sz="3200" b="0" i="0" u="sng" strike="noStrike" kern="0" cap="none" spc="0" normalizeH="0" baseline="0" noProof="0">
              <a:ln>
                <a:noFill/>
              </a:ln>
              <a:solidFill>
                <a:srgbClr val="000000"/>
              </a:solidFill>
              <a:effectLst/>
              <a:uLnTx/>
              <a:uFillTx/>
              <a:latin typeface="Helvetica Light"/>
              <a:sym typeface="Helvetica Light"/>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7" name="Rectángulo 6">
            <a:extLst>
              <a:ext uri="{FF2B5EF4-FFF2-40B4-BE49-F238E27FC236}">
                <a16:creationId xmlns:a16="http://schemas.microsoft.com/office/drawing/2014/main" id="{46F6F19C-1C09-E145-8A21-8D5606C8A94E}"/>
              </a:ext>
            </a:extLst>
          </p:cNvPr>
          <p:cNvSpPr/>
          <p:nvPr/>
        </p:nvSpPr>
        <p:spPr>
          <a:xfrm>
            <a:off x="818067" y="1426214"/>
            <a:ext cx="2307042" cy="707886"/>
          </a:xfrm>
          <a:prstGeom prst="rect">
            <a:avLst/>
          </a:prstGeom>
        </p:spPr>
        <p:txBody>
          <a:bodyPr wrap="non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20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Gastos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20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Financiables</a:t>
            </a:r>
            <a:r>
              <a:rPr kumimoji="0" lang="es-ES" sz="16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a:t>
            </a:r>
          </a:p>
        </p:txBody>
      </p:sp>
      <p:sp>
        <p:nvSpPr>
          <p:cNvPr id="3" name="Rectángulo 2">
            <a:extLst>
              <a:ext uri="{FF2B5EF4-FFF2-40B4-BE49-F238E27FC236}">
                <a16:creationId xmlns:a16="http://schemas.microsoft.com/office/drawing/2014/main" id="{A1B44E64-4349-F846-9288-1D9E99E2009B}"/>
              </a:ext>
            </a:extLst>
          </p:cNvPr>
          <p:cNvSpPr/>
          <p:nvPr/>
        </p:nvSpPr>
        <p:spPr>
          <a:xfrm>
            <a:off x="3895416" y="1421132"/>
            <a:ext cx="4572000" cy="5232202"/>
          </a:xfrm>
          <a:prstGeom prst="rect">
            <a:avLst/>
          </a:prstGeom>
        </p:spPr>
        <p:txBody>
          <a:bodyP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s-CL" sz="13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Monto total</a:t>
            </a:r>
            <a:r>
              <a:rPr kumimoji="0" lang="es-CL" sz="1300" b="0" i="0" u="none" strike="noStrike" kern="0" cap="none" spc="0" normalizeH="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de la modalidad</a:t>
            </a:r>
            <a:r>
              <a:rPr lang="es-CL" sz="1300" dirty="0" smtClean="0">
                <a:solidFill>
                  <a:srgbClr val="1C4194"/>
                </a:solidFill>
                <a:latin typeface="Arial" panose="020B0604020202020204" pitchFamily="34" charset="0"/>
                <a:cs typeface="Arial" panose="020B0604020202020204" pitchFamily="34" charset="0"/>
              </a:rPr>
              <a:t>: $60.000.000.-</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s-CL" sz="13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es-CL" sz="1300" dirty="0" smtClean="0">
                <a:solidFill>
                  <a:srgbClr val="1C4194"/>
                </a:solidFill>
                <a:latin typeface="Arial" panose="020B0604020202020204" pitchFamily="34" charset="0"/>
                <a:cs typeface="Arial" panose="020B0604020202020204" pitchFamily="34" charset="0"/>
              </a:rPr>
              <a:t>Monto máximo a solicitar por proyecto: $8.000.000.-</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s-CL" sz="13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es-CL" sz="1300" dirty="0" smtClean="0">
                <a:solidFill>
                  <a:srgbClr val="1C4194"/>
                </a:solidFill>
                <a:latin typeface="Arial" panose="020B0604020202020204" pitchFamily="34" charset="0"/>
                <a:cs typeface="Arial" panose="020B0604020202020204" pitchFamily="34" charset="0"/>
              </a:rPr>
              <a:t>Monto máximo a solicitar por persona: $1.500.000.-</a:t>
            </a:r>
          </a:p>
          <a:p>
            <a:pPr marL="0" marR="0" lvl="0" indent="0" algn="l" defTabSz="457200" rtl="0" eaLnBrk="1" fontAlgn="auto" latinLnBrk="0" hangingPunct="0">
              <a:lnSpc>
                <a:spcPct val="100000"/>
              </a:lnSpc>
              <a:spcBef>
                <a:spcPts val="0"/>
              </a:spcBef>
              <a:spcAft>
                <a:spcPts val="0"/>
              </a:spcAft>
              <a:buClrTx/>
              <a:buSzTx/>
              <a:buFontTx/>
              <a:buNone/>
              <a:tabLst/>
              <a:defRPr/>
            </a:pPr>
            <a:endParaRPr lang="es-CL" sz="1300" dirty="0" smtClean="0">
              <a:solidFill>
                <a:srgbClr val="1C4194"/>
              </a:solidFill>
              <a:latin typeface="Arial" panose="020B0604020202020204" pitchFamily="34" charset="0"/>
              <a:cs typeface="Arial" panose="020B0604020202020204" pitchFamily="34" charset="0"/>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es-CL" sz="1300" u="sng" dirty="0" smtClean="0">
                <a:solidFill>
                  <a:srgbClr val="1C4194"/>
                </a:solidFill>
                <a:latin typeface="Arial" panose="020B0604020202020204" pitchFamily="34" charset="0"/>
                <a:cs typeface="Arial" panose="020B0604020202020204" pitchFamily="34" charset="0"/>
              </a:rPr>
              <a:t>Tipos de gastos</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a:p>
            <a:pPr lvl="0"/>
            <a:r>
              <a:rPr lang="es-ES" sz="1300" dirty="0" smtClean="0">
                <a:solidFill>
                  <a:srgbClr val="1C4194"/>
                </a:solidFill>
                <a:latin typeface="Arial" panose="020B0604020202020204" pitchFamily="34" charset="0"/>
                <a:cs typeface="Arial" panose="020B0604020202020204" pitchFamily="34" charset="0"/>
              </a:rPr>
              <a:t>+ Gastos </a:t>
            </a:r>
            <a:r>
              <a:rPr lang="es-ES" sz="1300" dirty="0">
                <a:solidFill>
                  <a:srgbClr val="1C4194"/>
                </a:solidFill>
                <a:latin typeface="Arial" panose="020B0604020202020204" pitchFamily="34" charset="0"/>
                <a:cs typeface="Arial" panose="020B0604020202020204" pitchFamily="34" charset="0"/>
              </a:rPr>
              <a:t>de operación destinados a financiar pasajes aéreos, marítimos o terrestres y traslados en el </a:t>
            </a:r>
            <a:r>
              <a:rPr lang="es-ES" sz="1300" dirty="0" smtClean="0">
                <a:solidFill>
                  <a:srgbClr val="1C4194"/>
                </a:solidFill>
                <a:latin typeface="Arial" panose="020B0604020202020204" pitchFamily="34" charset="0"/>
                <a:cs typeface="Arial" panose="020B0604020202020204" pitchFamily="34" charset="0"/>
              </a:rPr>
              <a:t>extranjero. </a:t>
            </a:r>
          </a:p>
          <a:p>
            <a:pPr lvl="0"/>
            <a:endParaRPr lang="es-ES" sz="1300" dirty="0">
              <a:solidFill>
                <a:srgbClr val="1C4194"/>
              </a:solidFill>
              <a:latin typeface="Arial" panose="020B0604020202020204" pitchFamily="34" charset="0"/>
              <a:cs typeface="Arial" panose="020B0604020202020204" pitchFamily="34" charset="0"/>
            </a:endParaRPr>
          </a:p>
          <a:p>
            <a:pPr lvl="0"/>
            <a:r>
              <a:rPr lang="es-ES" sz="1300" dirty="0" smtClean="0">
                <a:solidFill>
                  <a:srgbClr val="1C4194"/>
                </a:solidFill>
                <a:latin typeface="Arial" panose="020B0604020202020204" pitchFamily="34" charset="0"/>
                <a:cs typeface="Arial" panose="020B0604020202020204" pitchFamily="34" charset="0"/>
              </a:rPr>
              <a:t>+ Gastos </a:t>
            </a:r>
            <a:r>
              <a:rPr lang="es-ES" sz="1300" dirty="0">
                <a:solidFill>
                  <a:srgbClr val="1C4194"/>
                </a:solidFill>
                <a:latin typeface="Arial" panose="020B0604020202020204" pitchFamily="34" charset="0"/>
                <a:cs typeface="Arial" panose="020B0604020202020204" pitchFamily="34" charset="0"/>
              </a:rPr>
              <a:t>de operación destinados a financiar traslados al aeropuerto dentro de Chile. Se deja constancia que no se financiarán seguros de viaje, sobrecargo de equipaje, combustible ni </a:t>
            </a:r>
            <a:r>
              <a:rPr lang="es-ES" sz="1300" dirty="0" smtClean="0">
                <a:solidFill>
                  <a:srgbClr val="1C4194"/>
                </a:solidFill>
                <a:latin typeface="Arial" panose="020B0604020202020204" pitchFamily="34" charset="0"/>
                <a:cs typeface="Arial" panose="020B0604020202020204" pitchFamily="34" charset="0"/>
              </a:rPr>
              <a:t>peajes.</a:t>
            </a:r>
          </a:p>
          <a:p>
            <a:pPr lvl="0"/>
            <a:endParaRPr lang="es-ES" sz="1300" dirty="0">
              <a:solidFill>
                <a:srgbClr val="1C4194"/>
              </a:solidFill>
              <a:latin typeface="Arial" panose="020B0604020202020204" pitchFamily="34" charset="0"/>
              <a:cs typeface="Arial" panose="020B0604020202020204" pitchFamily="34" charset="0"/>
            </a:endParaRPr>
          </a:p>
          <a:p>
            <a:pPr lvl="0"/>
            <a:r>
              <a:rPr lang="es-ES" sz="1300" dirty="0" smtClean="0">
                <a:solidFill>
                  <a:srgbClr val="1C4194"/>
                </a:solidFill>
                <a:latin typeface="Arial" panose="020B0604020202020204" pitchFamily="34" charset="0"/>
                <a:cs typeface="Arial" panose="020B0604020202020204" pitchFamily="34" charset="0"/>
              </a:rPr>
              <a:t>+ Gastos </a:t>
            </a:r>
            <a:r>
              <a:rPr lang="es-ES" sz="1300" dirty="0">
                <a:solidFill>
                  <a:srgbClr val="1C4194"/>
                </a:solidFill>
                <a:latin typeface="Arial" panose="020B0604020202020204" pitchFamily="34" charset="0"/>
                <a:cs typeface="Arial" panose="020B0604020202020204" pitchFamily="34" charset="0"/>
              </a:rPr>
              <a:t>de acreditación o </a:t>
            </a:r>
            <a:r>
              <a:rPr lang="es-ES" sz="1300" dirty="0" err="1" smtClean="0">
                <a:solidFill>
                  <a:srgbClr val="1C4194"/>
                </a:solidFill>
                <a:latin typeface="Arial" panose="020B0604020202020204" pitchFamily="34" charset="0"/>
                <a:cs typeface="Arial" panose="020B0604020202020204" pitchFamily="34" charset="0"/>
              </a:rPr>
              <a:t>fee</a:t>
            </a:r>
            <a:r>
              <a:rPr lang="es-ES" sz="1300" dirty="0" smtClean="0">
                <a:solidFill>
                  <a:srgbClr val="1C4194"/>
                </a:solidFill>
                <a:latin typeface="Arial" panose="020B0604020202020204" pitchFamily="34" charset="0"/>
                <a:cs typeface="Arial" panose="020B0604020202020204" pitchFamily="34" charset="0"/>
              </a:rPr>
              <a:t>.</a:t>
            </a:r>
          </a:p>
          <a:p>
            <a:pPr lvl="0"/>
            <a:endParaRPr lang="es-ES" sz="1300" dirty="0">
              <a:solidFill>
                <a:srgbClr val="1C4194"/>
              </a:solidFill>
              <a:latin typeface="Arial" panose="020B0604020202020204" pitchFamily="34" charset="0"/>
              <a:cs typeface="Arial" panose="020B0604020202020204" pitchFamily="34" charset="0"/>
            </a:endParaRPr>
          </a:p>
          <a:p>
            <a:pPr lvl="0"/>
            <a:r>
              <a:rPr lang="es-ES" sz="1300" dirty="0" smtClean="0">
                <a:solidFill>
                  <a:srgbClr val="1C4194"/>
                </a:solidFill>
                <a:latin typeface="Arial" panose="020B0604020202020204" pitchFamily="34" charset="0"/>
                <a:cs typeface="Arial" panose="020B0604020202020204" pitchFamily="34" charset="0"/>
              </a:rPr>
              <a:t>+ Alojamiento </a:t>
            </a:r>
            <a:r>
              <a:rPr lang="es-ES" sz="1300" dirty="0">
                <a:solidFill>
                  <a:srgbClr val="1C4194"/>
                </a:solidFill>
                <a:latin typeface="Arial" panose="020B0604020202020204" pitchFamily="34" charset="0"/>
                <a:cs typeface="Arial" panose="020B0604020202020204" pitchFamily="34" charset="0"/>
              </a:rPr>
              <a:t>en el </a:t>
            </a:r>
            <a:r>
              <a:rPr lang="es-ES" sz="1300" dirty="0" smtClean="0">
                <a:solidFill>
                  <a:srgbClr val="1C4194"/>
                </a:solidFill>
                <a:latin typeface="Arial" panose="020B0604020202020204" pitchFamily="34" charset="0"/>
                <a:cs typeface="Arial" panose="020B0604020202020204" pitchFamily="34" charset="0"/>
              </a:rPr>
              <a:t>extranjero.</a:t>
            </a:r>
          </a:p>
          <a:p>
            <a:pPr lvl="0"/>
            <a:endParaRPr lang="es-ES" sz="1300" dirty="0">
              <a:solidFill>
                <a:srgbClr val="1C4194"/>
              </a:solidFill>
              <a:latin typeface="Arial" panose="020B0604020202020204" pitchFamily="34" charset="0"/>
              <a:cs typeface="Arial" panose="020B0604020202020204" pitchFamily="34" charset="0"/>
            </a:endParaRPr>
          </a:p>
          <a:p>
            <a:pPr lvl="0"/>
            <a:r>
              <a:rPr lang="es-ES" sz="1300" u="sng" dirty="0" smtClean="0">
                <a:solidFill>
                  <a:srgbClr val="1C4194"/>
                </a:solidFill>
                <a:latin typeface="Arial" panose="020B0604020202020204" pitchFamily="34" charset="0"/>
                <a:cs typeface="Arial" panose="020B0604020202020204" pitchFamily="34" charset="0"/>
              </a:rPr>
              <a:t>Tipos de persona que pueden postular</a:t>
            </a:r>
          </a:p>
          <a:p>
            <a:pPr lvl="0"/>
            <a:endParaRPr lang="es-ES" sz="1300" dirty="0">
              <a:solidFill>
                <a:srgbClr val="1C4194"/>
              </a:solidFill>
              <a:latin typeface="Arial" panose="020B0604020202020204" pitchFamily="34" charset="0"/>
              <a:cs typeface="Arial" panose="020B0604020202020204" pitchFamily="34" charset="0"/>
            </a:endParaRPr>
          </a:p>
          <a:p>
            <a:pPr lvl="0"/>
            <a:r>
              <a:rPr lang="es-ES" sz="1300" dirty="0" smtClean="0">
                <a:solidFill>
                  <a:srgbClr val="1C4194"/>
                </a:solidFill>
                <a:latin typeface="Arial" panose="020B0604020202020204" pitchFamily="34" charset="0"/>
                <a:cs typeface="Arial" panose="020B0604020202020204" pitchFamily="34" charset="0"/>
              </a:rPr>
              <a:t>Submodalidad Agentes: Personas Jurídicas.</a:t>
            </a:r>
          </a:p>
          <a:p>
            <a:pPr lvl="0"/>
            <a:endParaRPr lang="es-ES" sz="1300" dirty="0">
              <a:solidFill>
                <a:srgbClr val="1C4194"/>
              </a:solidFill>
              <a:latin typeface="Arial" panose="020B0604020202020204" pitchFamily="34" charset="0"/>
              <a:cs typeface="Arial" panose="020B0604020202020204" pitchFamily="34" charset="0"/>
            </a:endParaRPr>
          </a:p>
          <a:p>
            <a:pPr lvl="0"/>
            <a:r>
              <a:rPr lang="es-ES" sz="1300" dirty="0" smtClean="0">
                <a:solidFill>
                  <a:srgbClr val="1C4194"/>
                </a:solidFill>
                <a:latin typeface="Arial" panose="020B0604020202020204" pitchFamily="34" charset="0"/>
                <a:cs typeface="Arial" panose="020B0604020202020204" pitchFamily="34" charset="0"/>
              </a:rPr>
              <a:t>Submodalidad Artistas: Personas naturales y Jurídicas.</a:t>
            </a:r>
            <a:endParaRPr lang="es-ES" sz="1300" dirty="0">
              <a:solidFill>
                <a:srgbClr val="1C4194"/>
              </a:solidFill>
              <a:latin typeface="Arial" panose="020B0604020202020204" pitchFamily="34" charset="0"/>
              <a:cs typeface="Arial" panose="020B0604020202020204" pitchFamily="34" charset="0"/>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p:txBody>
      </p:sp>
      <p:pic>
        <p:nvPicPr>
          <p:cNvPr id="14" name="Imagen 13">
            <a:extLst>
              <a:ext uri="{FF2B5EF4-FFF2-40B4-BE49-F238E27FC236}">
                <a16:creationId xmlns:a16="http://schemas.microsoft.com/office/drawing/2014/main" id="{231F98B6-A50C-0441-B485-C350030A1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53" y="5538415"/>
            <a:ext cx="1016154" cy="1337045"/>
          </a:xfrm>
          <a:prstGeom prst="rect">
            <a:avLst/>
          </a:prstGeom>
        </p:spPr>
      </p:pic>
      <p:pic>
        <p:nvPicPr>
          <p:cNvPr id="16" name="Imagen 15">
            <a:extLst>
              <a:ext uri="{FF2B5EF4-FFF2-40B4-BE49-F238E27FC236}">
                <a16:creationId xmlns:a16="http://schemas.microsoft.com/office/drawing/2014/main" id="{78329A9E-DD98-634D-B6DA-71D274CDC6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907" y="3837088"/>
            <a:ext cx="1465355" cy="3044682"/>
          </a:xfrm>
          <a:prstGeom prst="rect">
            <a:avLst/>
          </a:prstGeom>
        </p:spPr>
      </p:pic>
    </p:spTree>
    <p:extLst>
      <p:ext uri="{BB962C8B-B14F-4D97-AF65-F5344CB8AC3E}">
        <p14:creationId xmlns:p14="http://schemas.microsoft.com/office/powerpoint/2010/main" val="171626917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18</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es-CL" sz="18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Proxima Nova Semibold"/>
              </a:rPr>
              <a:t>Documentos de postulación</a:t>
            </a:r>
            <a:endParaRPr kumimoji="0" sz="18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Proxima Nova Semibold"/>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marL="0" marR="0" lvl="0" indent="0" algn="l" defTabSz="457200" rtl="0" eaLnBrk="1" fontAlgn="auto" latinLnBrk="0" hangingPunct="0">
              <a:lnSpc>
                <a:spcPct val="100000"/>
              </a:lnSpc>
              <a:spcBef>
                <a:spcPts val="0"/>
              </a:spcBef>
              <a:spcAft>
                <a:spcPts val="0"/>
              </a:spcAft>
              <a:buClrTx/>
              <a:buSzTx/>
              <a:buFontTx/>
              <a:buNone/>
              <a:tabLst/>
              <a:defRPr sz="3200" u="sng">
                <a:solidFill>
                  <a:srgbClr val="000000"/>
                </a:solidFill>
                <a:latin typeface="Helvetica Light"/>
                <a:ea typeface="Helvetica Light"/>
                <a:cs typeface="Helvetica Light"/>
                <a:sym typeface="Helvetica Light"/>
              </a:defRPr>
            </a:pPr>
            <a:endParaRPr kumimoji="0" sz="3200" b="0" i="0" u="sng" strike="noStrike" kern="0" cap="none" spc="0" normalizeH="0" baseline="0" noProof="0">
              <a:ln>
                <a:noFill/>
              </a:ln>
              <a:solidFill>
                <a:srgbClr val="000000"/>
              </a:solidFill>
              <a:effectLst/>
              <a:uLnTx/>
              <a:uFillTx/>
              <a:latin typeface="Helvetica Light"/>
              <a:sym typeface="Helvetica Light"/>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7" name="Rectángulo 6">
            <a:extLst>
              <a:ext uri="{FF2B5EF4-FFF2-40B4-BE49-F238E27FC236}">
                <a16:creationId xmlns:a16="http://schemas.microsoft.com/office/drawing/2014/main" id="{46F6F19C-1C09-E145-8A21-8D5606C8A94E}"/>
              </a:ext>
            </a:extLst>
          </p:cNvPr>
          <p:cNvSpPr/>
          <p:nvPr/>
        </p:nvSpPr>
        <p:spPr>
          <a:xfrm>
            <a:off x="818067" y="1426214"/>
            <a:ext cx="1582484" cy="646331"/>
          </a:xfrm>
          <a:prstGeom prst="rect">
            <a:avLst/>
          </a:prstGeom>
        </p:spPr>
        <p:txBody>
          <a:bodyPr wrap="non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Documentos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mínimos de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postulación:</a:t>
            </a:r>
            <a:endParaRPr kumimoji="0" lang="es-ES" sz="12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p:txBody>
      </p:sp>
      <p:sp>
        <p:nvSpPr>
          <p:cNvPr id="3" name="Rectángulo 2">
            <a:extLst>
              <a:ext uri="{FF2B5EF4-FFF2-40B4-BE49-F238E27FC236}">
                <a16:creationId xmlns:a16="http://schemas.microsoft.com/office/drawing/2014/main" id="{A1B44E64-4349-F846-9288-1D9E99E2009B}"/>
              </a:ext>
            </a:extLst>
          </p:cNvPr>
          <p:cNvSpPr/>
          <p:nvPr/>
        </p:nvSpPr>
        <p:spPr>
          <a:xfrm>
            <a:off x="3713802" y="1421131"/>
            <a:ext cx="4604698" cy="4862870"/>
          </a:xfrm>
          <a:prstGeom prst="rect">
            <a:avLst/>
          </a:prstGeom>
        </p:spPr>
        <p:txBody>
          <a:bodyPr wrap="square">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Carta de compromiso de los/as integrantes del equipo de trabajo.</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Autorización de derechos de autor si corresponde.</a:t>
            </a:r>
          </a:p>
          <a:p>
            <a:pPr marL="0" marR="0" lvl="0" indent="0" algn="just" defTabSz="457200" rtl="0" eaLnBrk="1" fontAlgn="auto" latinLnBrk="0" hangingPunct="0">
              <a:lnSpc>
                <a:spcPct val="100000"/>
              </a:lnSpc>
              <a:spcBef>
                <a:spcPts val="0"/>
              </a:spcBef>
              <a:spcAft>
                <a:spcPts val="0"/>
              </a:spcAft>
              <a:buClrTx/>
              <a:buSzTx/>
              <a:buFontTx/>
              <a:buNone/>
              <a:tabLst/>
              <a:defRPr/>
            </a:pPr>
            <a:endParaRPr lang="es-ES" sz="1400" dirty="0" smtClean="0">
              <a:solidFill>
                <a:srgbClr val="1C4194"/>
              </a:solidFill>
              <a:latin typeface="Arial" panose="020B0604020202020204" pitchFamily="34" charset="0"/>
              <a:cs typeface="Arial" panose="020B0604020202020204" pitchFamily="34" charset="0"/>
            </a:endParaRPr>
          </a:p>
          <a:p>
            <a:pPr lvl="0" algn="just"/>
            <a:r>
              <a:rPr lang="es-ES" sz="1400" dirty="0" smtClean="0">
                <a:solidFill>
                  <a:srgbClr val="1C4194"/>
                </a:solidFill>
                <a:latin typeface="Arial" panose="020B0604020202020204" pitchFamily="34" charset="0"/>
                <a:cs typeface="Arial" panose="020B0604020202020204" pitchFamily="34" charset="0"/>
              </a:rPr>
              <a:t>+ Individualización de directores/as, administradores/as, representantes, constituyentes, accionistas y/o socios/as titulares, según sea el caso (si corresponde). </a:t>
            </a:r>
          </a:p>
          <a:p>
            <a:pPr lvl="0" algn="just"/>
            <a:endParaRPr lang="es-ES" sz="1400" dirty="0" smtClean="0">
              <a:solidFill>
                <a:srgbClr val="1C4194"/>
              </a:solidFill>
              <a:latin typeface="Arial" panose="020B0604020202020204" pitchFamily="34" charset="0"/>
              <a:cs typeface="Arial" panose="020B0604020202020204" pitchFamily="34" charset="0"/>
            </a:endParaRPr>
          </a:p>
          <a:p>
            <a:pPr lvl="0" algn="just"/>
            <a:endParaRPr kumimoji="0" lang="es-ES" sz="12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342900" marR="0" lvl="0" indent="-342900" algn="just" defTabSz="457200" rtl="0" eaLnBrk="1" fontAlgn="auto" latinLnBrk="0" hangingPunct="0">
              <a:lnSpc>
                <a:spcPct val="100000"/>
              </a:lnSpc>
              <a:spcBef>
                <a:spcPts val="0"/>
              </a:spcBef>
              <a:spcAft>
                <a:spcPts val="0"/>
              </a:spcAft>
              <a:buClrTx/>
              <a:buSzTx/>
              <a:buFontTx/>
              <a:buAutoNum type="alphaLcParenR"/>
              <a:tabLst/>
              <a:defRPr/>
            </a:pPr>
            <a:r>
              <a:rPr lang="es-ES" sz="1400" u="sng" noProof="0" dirty="0" smtClean="0">
                <a:solidFill>
                  <a:srgbClr val="1C4194"/>
                </a:solidFill>
                <a:latin typeface="Arial" panose="020B0604020202020204" pitchFamily="34" charset="0"/>
                <a:cs typeface="Arial" panose="020B0604020202020204" pitchFamily="34" charset="0"/>
              </a:rPr>
              <a:t>Submodalidad Agentes</a:t>
            </a:r>
            <a:r>
              <a:rPr kumimoji="0" lang="es-ES" sz="1400" b="0" i="0" u="sng"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a:t>
            </a:r>
          </a:p>
          <a:p>
            <a:pPr marR="0" lvl="0" algn="just" defTabSz="457200" rtl="0" eaLnBrk="1" fontAlgn="auto" latinLnBrk="0" hangingPunct="0">
              <a:lnSpc>
                <a:spcPct val="100000"/>
              </a:lnSpc>
              <a:spcBef>
                <a:spcPts val="0"/>
              </a:spcBef>
              <a:spcAft>
                <a:spcPts val="0"/>
              </a:spcAft>
              <a:buClrTx/>
              <a:buSzTx/>
              <a:tabLst/>
              <a:defRPr/>
            </a:pPr>
            <a:endParaRPr kumimoji="0" lang="es-ES" sz="1400" b="0" i="0" u="sng"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lvl="0" algn="just"/>
            <a:r>
              <a:rPr lang="es-ES" sz="1400" dirty="0" smtClean="0">
                <a:solidFill>
                  <a:srgbClr val="1C4194"/>
                </a:solidFill>
                <a:latin typeface="Arial" panose="020B0604020202020204" pitchFamily="34" charset="0"/>
                <a:cs typeface="Arial" panose="020B0604020202020204" pitchFamily="34" charset="0"/>
              </a:rPr>
              <a:t>+ </a:t>
            </a:r>
            <a:r>
              <a:rPr lang="es-ES" sz="1400" dirty="0">
                <a:solidFill>
                  <a:srgbClr val="1C4194"/>
                </a:solidFill>
                <a:latin typeface="Arial" panose="020B0604020202020204" pitchFamily="34" charset="0"/>
                <a:cs typeface="Arial" panose="020B0604020202020204" pitchFamily="34" charset="0"/>
              </a:rPr>
              <a:t> </a:t>
            </a:r>
            <a:r>
              <a:rPr lang="es-ES" sz="1400" dirty="0" smtClean="0">
                <a:solidFill>
                  <a:srgbClr val="1C4194"/>
                </a:solidFill>
                <a:latin typeface="Arial" panose="020B0604020202020204" pitchFamily="34" charset="0"/>
                <a:cs typeface="Arial" panose="020B0604020202020204" pitchFamily="34" charset="0"/>
              </a:rPr>
              <a:t>   Catálogo </a:t>
            </a:r>
            <a:r>
              <a:rPr lang="es-ES" sz="1400" dirty="0">
                <a:solidFill>
                  <a:srgbClr val="1C4194"/>
                </a:solidFill>
                <a:latin typeface="Arial" panose="020B0604020202020204" pitchFamily="34" charset="0"/>
                <a:cs typeface="Arial" panose="020B0604020202020204" pitchFamily="34" charset="0"/>
              </a:rPr>
              <a:t>y/o </a:t>
            </a:r>
            <a:r>
              <a:rPr lang="es-ES" sz="1400" dirty="0" smtClean="0">
                <a:solidFill>
                  <a:srgbClr val="1C4194"/>
                </a:solidFill>
                <a:latin typeface="Arial" panose="020B0604020202020204" pitchFamily="34" charset="0"/>
                <a:cs typeface="Arial" panose="020B0604020202020204" pitchFamily="34" charset="0"/>
              </a:rPr>
              <a:t>Emprendimiento.</a:t>
            </a: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lvl="0" algn="just"/>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a:t>
            </a:r>
            <a:r>
              <a:rPr lang="es-ES" sz="1400" dirty="0">
                <a:solidFill>
                  <a:srgbClr val="1C4194"/>
                </a:solidFill>
                <a:latin typeface="Arial" panose="020B0604020202020204" pitchFamily="34" charset="0"/>
                <a:cs typeface="Arial" panose="020B0604020202020204" pitchFamily="34" charset="0"/>
              </a:rPr>
              <a:t>    </a:t>
            </a:r>
            <a:r>
              <a:rPr lang="es-ES" sz="1400" dirty="0" smtClean="0">
                <a:solidFill>
                  <a:srgbClr val="1C4194"/>
                </a:solidFill>
                <a:latin typeface="Arial" panose="020B0604020202020204" pitchFamily="34" charset="0"/>
                <a:cs typeface="Arial" panose="020B0604020202020204" pitchFamily="34" charset="0"/>
              </a:rPr>
              <a:t>Carta </a:t>
            </a:r>
            <a:r>
              <a:rPr lang="es-ES" sz="1400" dirty="0">
                <a:solidFill>
                  <a:srgbClr val="1C4194"/>
                </a:solidFill>
                <a:latin typeface="Arial" panose="020B0604020202020204" pitchFamily="34" charset="0"/>
                <a:cs typeface="Arial" panose="020B0604020202020204" pitchFamily="34" charset="0"/>
              </a:rPr>
              <a:t>firmada por al menos dos de los artistas que serán representados en la feria (si corresponde</a:t>
            </a:r>
            <a:r>
              <a:rPr lang="es-ES" sz="1400" dirty="0" smtClean="0">
                <a:solidFill>
                  <a:srgbClr val="1C4194"/>
                </a:solidFill>
                <a:latin typeface="Arial" panose="020B0604020202020204" pitchFamily="34" charset="0"/>
                <a:cs typeface="Arial" panose="020B0604020202020204" pitchFamily="34" charset="0"/>
              </a:rPr>
              <a:t>).</a:t>
            </a:r>
          </a:p>
          <a:p>
            <a:pPr lvl="0" algn="just"/>
            <a:endParaRPr kumimoji="0" lang="es-ES" sz="14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a:p>
            <a:pPr lvl="0" algn="just"/>
            <a:r>
              <a:rPr lang="es-ES" sz="1400" dirty="0" smtClean="0">
                <a:solidFill>
                  <a:srgbClr val="1C4194"/>
                </a:solidFill>
                <a:latin typeface="Arial" panose="020B0604020202020204" pitchFamily="34" charset="0"/>
                <a:cs typeface="Arial" panose="020B0604020202020204" pitchFamily="34" charset="0"/>
              </a:rPr>
              <a:t>b)    </a:t>
            </a:r>
            <a:r>
              <a:rPr lang="es-ES" sz="1400" u="sng" dirty="0" smtClean="0">
                <a:solidFill>
                  <a:srgbClr val="1C4194"/>
                </a:solidFill>
                <a:latin typeface="Arial" panose="020B0604020202020204" pitchFamily="34" charset="0"/>
                <a:cs typeface="Arial" panose="020B0604020202020204" pitchFamily="34" charset="0"/>
              </a:rPr>
              <a:t>Submodalidad Artistas</a:t>
            </a:r>
            <a:endParaRPr kumimoji="0" lang="es-ES" sz="1400" b="0" i="0" u="sng"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lvl="0" algn="just"/>
            <a:r>
              <a:rPr kumimoji="0" lang="es-ES" sz="14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  </a:t>
            </a:r>
            <a:r>
              <a:rPr lang="es-ES" sz="1400" dirty="0">
                <a:solidFill>
                  <a:srgbClr val="1C4194"/>
                </a:solidFill>
                <a:latin typeface="Arial" panose="020B0604020202020204" pitchFamily="34" charset="0"/>
                <a:cs typeface="Arial" panose="020B0604020202020204" pitchFamily="34" charset="0"/>
              </a:rPr>
              <a:t>  </a:t>
            </a:r>
            <a:r>
              <a:rPr lang="es-ES" sz="1400" dirty="0" smtClean="0">
                <a:solidFill>
                  <a:srgbClr val="1C4194"/>
                </a:solidFill>
                <a:latin typeface="Arial" panose="020B0604020202020204" pitchFamily="34" charset="0"/>
                <a:cs typeface="Arial" panose="020B0604020202020204" pitchFamily="34" charset="0"/>
              </a:rPr>
              <a:t> Archivo </a:t>
            </a:r>
            <a:r>
              <a:rPr lang="es-ES" sz="1400" dirty="0">
                <a:solidFill>
                  <a:srgbClr val="1C4194"/>
                </a:solidFill>
                <a:latin typeface="Arial" panose="020B0604020202020204" pitchFamily="34" charset="0"/>
                <a:cs typeface="Arial" panose="020B0604020202020204" pitchFamily="34" charset="0"/>
              </a:rPr>
              <a:t>Audiovisual de la banda en vivo</a:t>
            </a:r>
            <a:r>
              <a:rPr lang="es-ES" sz="1400" dirty="0" smtClean="0">
                <a:solidFill>
                  <a:srgbClr val="1C4194"/>
                </a:solidFill>
                <a:latin typeface="Arial" panose="020B0604020202020204" pitchFamily="34" charset="0"/>
                <a:cs typeface="Arial" panose="020B0604020202020204" pitchFamily="34" charset="0"/>
              </a:rPr>
              <a:t>.</a:t>
            </a:r>
          </a:p>
          <a:p>
            <a:pPr lvl="0" algn="just"/>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a:t>
            </a:r>
            <a:r>
              <a:rPr lang="es-ES" sz="1400" dirty="0">
                <a:solidFill>
                  <a:srgbClr val="1C4194"/>
                </a:solidFill>
                <a:latin typeface="Arial" panose="020B0604020202020204" pitchFamily="34" charset="0"/>
                <a:cs typeface="Arial" panose="020B0604020202020204" pitchFamily="34" charset="0"/>
              </a:rPr>
              <a:t>     </a:t>
            </a:r>
            <a:r>
              <a:rPr lang="es-ES" sz="1400" dirty="0" smtClean="0">
                <a:solidFill>
                  <a:srgbClr val="1C4194"/>
                </a:solidFill>
                <a:latin typeface="Arial" panose="020B0604020202020204" pitchFamily="34" charset="0"/>
                <a:cs typeface="Arial" panose="020B0604020202020204" pitchFamily="34" charset="0"/>
              </a:rPr>
              <a:t>Portafolio </a:t>
            </a:r>
            <a:r>
              <a:rPr lang="es-ES" sz="1400" dirty="0">
                <a:solidFill>
                  <a:srgbClr val="1C4194"/>
                </a:solidFill>
                <a:latin typeface="Arial" panose="020B0604020202020204" pitchFamily="34" charset="0"/>
                <a:cs typeface="Arial" panose="020B0604020202020204" pitchFamily="34" charset="0"/>
              </a:rPr>
              <a:t>o </a:t>
            </a:r>
            <a:r>
              <a:rPr lang="es-ES" sz="1400" dirty="0" err="1">
                <a:solidFill>
                  <a:srgbClr val="1C4194"/>
                </a:solidFill>
                <a:latin typeface="Arial" panose="020B0604020202020204" pitchFamily="34" charset="0"/>
                <a:cs typeface="Arial" panose="020B0604020202020204" pitchFamily="34" charset="0"/>
              </a:rPr>
              <a:t>book</a:t>
            </a:r>
            <a:r>
              <a:rPr lang="es-ES" sz="1400" dirty="0">
                <a:solidFill>
                  <a:srgbClr val="1C4194"/>
                </a:solidFill>
                <a:latin typeface="Arial" panose="020B0604020202020204" pitchFamily="34" charset="0"/>
                <a:cs typeface="Arial" panose="020B0604020202020204" pitchFamily="34" charset="0"/>
              </a:rPr>
              <a:t> del artista o </a:t>
            </a:r>
            <a:r>
              <a:rPr lang="es-ES" sz="1400" dirty="0" smtClean="0">
                <a:solidFill>
                  <a:srgbClr val="1C4194"/>
                </a:solidFill>
                <a:latin typeface="Arial" panose="020B0604020202020204" pitchFamily="34" charset="0"/>
                <a:cs typeface="Arial" panose="020B0604020202020204" pitchFamily="34" charset="0"/>
              </a:rPr>
              <a:t>agrupación.</a:t>
            </a: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p:txBody>
      </p:sp>
      <p:pic>
        <p:nvPicPr>
          <p:cNvPr id="20" name="Imagen 19">
            <a:extLst>
              <a:ext uri="{FF2B5EF4-FFF2-40B4-BE49-F238E27FC236}">
                <a16:creationId xmlns:a16="http://schemas.microsoft.com/office/drawing/2014/main" id="{AE6A2DEC-BE19-9340-8348-3DAC7731D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pic>
        <p:nvPicPr>
          <p:cNvPr id="21" name="Imagen 20">
            <a:extLst>
              <a:ext uri="{FF2B5EF4-FFF2-40B4-BE49-F238E27FC236}">
                <a16:creationId xmlns:a16="http://schemas.microsoft.com/office/drawing/2014/main" id="{CA4C7B22-424F-4A41-9241-86C4B9624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
        <p:nvSpPr>
          <p:cNvPr id="16" name="Rectángulo 15">
            <a:extLst>
              <a:ext uri="{FF2B5EF4-FFF2-40B4-BE49-F238E27FC236}">
                <a16:creationId xmlns:a16="http://schemas.microsoft.com/office/drawing/2014/main" id="{46F6F19C-1C09-E145-8A21-8D5606C8A94E}"/>
              </a:ext>
            </a:extLst>
          </p:cNvPr>
          <p:cNvSpPr/>
          <p:nvPr/>
        </p:nvSpPr>
        <p:spPr>
          <a:xfrm>
            <a:off x="950992" y="3309327"/>
            <a:ext cx="2013693" cy="1015663"/>
          </a:xfrm>
          <a:prstGeom prst="rect">
            <a:avLst/>
          </a:prstGeom>
        </p:spPr>
        <p:txBody>
          <a:bodyPr wrap="non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lang="es-ES" sz="1200" b="1" spc="300" dirty="0">
              <a:solidFill>
                <a:srgbClr val="1C4194"/>
              </a:solidFill>
              <a:latin typeface="Arial" panose="020B0604020202020204" pitchFamily="34" charset="0"/>
              <a:cs typeface="Arial" panose="020B0604020202020204" pitchFamily="34" charset="0"/>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Documentos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n</a:t>
            </a: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ecesarios</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s-ES" sz="12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p</a:t>
            </a:r>
            <a:r>
              <a:rPr kumimoji="0" lang="es-ES" sz="12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ara evaluación:</a:t>
            </a:r>
            <a:endParaRPr kumimoji="0" lang="es-ES" sz="12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61034607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19</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es-CL" sz="18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Proxima Nova Semibold"/>
              </a:rPr>
              <a:t>Contenido de la postulación en FUP:</a:t>
            </a:r>
            <a:endParaRPr kumimoji="0" sz="18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Proxima Nova Semibold"/>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marL="0" marR="0" lvl="0" indent="0" algn="l" defTabSz="457200" rtl="0" eaLnBrk="1" fontAlgn="auto" latinLnBrk="0" hangingPunct="0">
              <a:lnSpc>
                <a:spcPct val="100000"/>
              </a:lnSpc>
              <a:spcBef>
                <a:spcPts val="0"/>
              </a:spcBef>
              <a:spcAft>
                <a:spcPts val="0"/>
              </a:spcAft>
              <a:buClrTx/>
              <a:buSzTx/>
              <a:buFontTx/>
              <a:buNone/>
              <a:tabLst/>
              <a:defRPr sz="3200" u="sng">
                <a:solidFill>
                  <a:srgbClr val="000000"/>
                </a:solidFill>
                <a:latin typeface="Helvetica Light"/>
                <a:ea typeface="Helvetica Light"/>
                <a:cs typeface="Helvetica Light"/>
                <a:sym typeface="Helvetica Light"/>
              </a:defRPr>
            </a:pPr>
            <a:endParaRPr kumimoji="0" sz="3200" b="0" i="0" u="sng" strike="noStrike" kern="0" cap="none" spc="0" normalizeH="0" baseline="0" noProof="0">
              <a:ln>
                <a:noFill/>
              </a:ln>
              <a:solidFill>
                <a:srgbClr val="000000"/>
              </a:solidFill>
              <a:effectLst/>
              <a:uLnTx/>
              <a:uFillTx/>
              <a:latin typeface="Helvetica Light"/>
              <a:sym typeface="Helvetica Light"/>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3" name="Rectángulo 2">
            <a:extLst>
              <a:ext uri="{FF2B5EF4-FFF2-40B4-BE49-F238E27FC236}">
                <a16:creationId xmlns:a16="http://schemas.microsoft.com/office/drawing/2014/main" id="{A1B44E64-4349-F846-9288-1D9E99E2009B}"/>
              </a:ext>
            </a:extLst>
          </p:cNvPr>
          <p:cNvSpPr/>
          <p:nvPr/>
        </p:nvSpPr>
        <p:spPr>
          <a:xfrm>
            <a:off x="3836475" y="1855531"/>
            <a:ext cx="4572000" cy="1569660"/>
          </a:xfrm>
          <a:prstGeom prst="rect">
            <a:avLst/>
          </a:prstGeom>
        </p:spPr>
        <p:txBody>
          <a:bodyPr>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a:t>
            </a:r>
            <a:r>
              <a:rPr kumimoji="0" lang="es-ES" sz="1600" b="0" i="0" strike="noStrike" kern="0" cap="none" spc="0" normalizeH="0" baseline="0" noProof="0" dirty="0" smtClean="0">
                <a:ln>
                  <a:noFill/>
                </a:ln>
                <a:solidFill>
                  <a:srgbClr val="0F1177"/>
                </a:solidFill>
                <a:effectLst/>
                <a:uLnTx/>
                <a:uFillTx/>
                <a:latin typeface="Arial" panose="020B0604020202020204" pitchFamily="34" charset="0"/>
                <a:cs typeface="Arial" panose="020B0604020202020204" pitchFamily="34" charset="0"/>
                <a:sym typeface="Calibri"/>
              </a:rPr>
              <a:t>Descripción de la postulación.</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strike="noStrike" kern="0" cap="none" spc="0" normalizeH="0" baseline="0" noProof="0" dirty="0" smtClean="0">
              <a:ln>
                <a:noFill/>
              </a:ln>
              <a:solidFill>
                <a:srgbClr val="0F1177"/>
              </a:solidFill>
              <a:effectLst/>
              <a:uLnTx/>
              <a:uFillTx/>
              <a:latin typeface="Arial" panose="020B0604020202020204" pitchFamily="34" charset="0"/>
              <a:cs typeface="Arial" panose="020B0604020202020204" pitchFamily="34" charset="0"/>
              <a:sym typeface="Calibri"/>
            </a:endParaRPr>
          </a:p>
          <a:p>
            <a:pPr lvl="0" algn="just"/>
            <a:r>
              <a:rPr kumimoji="0" lang="es-ES" sz="1600" b="0" i="0" strike="noStrike" kern="0" cap="none" spc="0" normalizeH="0" baseline="0" noProof="0" dirty="0">
                <a:ln>
                  <a:noFill/>
                </a:ln>
                <a:solidFill>
                  <a:srgbClr val="0F1177"/>
                </a:solidFill>
                <a:effectLst/>
                <a:uLnTx/>
                <a:uFillTx/>
                <a:latin typeface="Arial" panose="020B0604020202020204" pitchFamily="34" charset="0"/>
                <a:cs typeface="Arial" panose="020B0604020202020204" pitchFamily="34" charset="0"/>
                <a:sym typeface="Calibri"/>
              </a:rPr>
              <a:t>+ </a:t>
            </a:r>
            <a:r>
              <a:rPr lang="es-ES" sz="1600" dirty="0">
                <a:solidFill>
                  <a:srgbClr val="0F1177"/>
                </a:solidFill>
                <a:latin typeface="Arial" panose="020B0604020202020204" pitchFamily="34" charset="0"/>
                <a:cs typeface="Arial" panose="020B0604020202020204" pitchFamily="34" charset="0"/>
              </a:rPr>
              <a:t>Plan de internacionalización</a:t>
            </a:r>
            <a:r>
              <a:rPr kumimoji="0" lang="es-ES" sz="1600" b="0" i="0" strike="noStrike" kern="0" cap="none" spc="0" normalizeH="0" baseline="0" noProof="0" dirty="0" smtClean="0">
                <a:ln>
                  <a:noFill/>
                </a:ln>
                <a:solidFill>
                  <a:srgbClr val="0F1177"/>
                </a:solidFill>
                <a:effectLst/>
                <a:uLnTx/>
                <a:uFillTx/>
                <a:latin typeface="Arial" panose="020B0604020202020204" pitchFamily="34" charset="0"/>
                <a:cs typeface="Arial" panose="020B0604020202020204" pitchFamily="34" charset="0"/>
                <a:sym typeface="Calibri"/>
              </a:rPr>
              <a:t>.</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strike="noStrike" kern="0" cap="none" spc="0" normalizeH="0" baseline="0" noProof="0" dirty="0" smtClean="0">
              <a:ln>
                <a:noFill/>
              </a:ln>
              <a:solidFill>
                <a:srgbClr val="0F1177"/>
              </a:solidFill>
              <a:effectLst/>
              <a:uLnTx/>
              <a:uFillTx/>
              <a:latin typeface="Arial" panose="020B0604020202020204" pitchFamily="34" charset="0"/>
              <a:cs typeface="Arial" panose="020B0604020202020204" pitchFamily="34" charset="0"/>
              <a:sym typeface="Calibri"/>
            </a:endParaRPr>
          </a:p>
          <a:p>
            <a:pPr lvl="0" algn="just"/>
            <a:r>
              <a:rPr lang="es-ES" sz="1600" dirty="0">
                <a:solidFill>
                  <a:srgbClr val="0F1177"/>
                </a:solidFill>
                <a:latin typeface="Arial" panose="020B0604020202020204" pitchFamily="34" charset="0"/>
                <a:cs typeface="Arial" panose="020B0604020202020204" pitchFamily="34" charset="0"/>
              </a:rPr>
              <a:t>+ Breve reseña de la persona natural </a:t>
            </a:r>
            <a:r>
              <a:rPr lang="es-ES" sz="1600" dirty="0" smtClean="0">
                <a:solidFill>
                  <a:srgbClr val="0F1177"/>
                </a:solidFill>
                <a:latin typeface="Arial" panose="020B0604020202020204" pitchFamily="34" charset="0"/>
                <a:cs typeface="Arial" panose="020B0604020202020204" pitchFamily="34" charset="0"/>
              </a:rPr>
              <a:t>asistente (Submodalidad   Agentes).</a:t>
            </a:r>
            <a:endParaRPr kumimoji="0" lang="es-ES" sz="1600" b="0" i="0" u="none" strike="noStrike" kern="0" cap="none" spc="0" normalizeH="0" baseline="0" noProof="0" dirty="0">
              <a:ln>
                <a:noFill/>
              </a:ln>
              <a:solidFill>
                <a:srgbClr val="0F1177"/>
              </a:solidFill>
              <a:effectLst/>
              <a:uLnTx/>
              <a:uFillTx/>
              <a:latin typeface="Arial" panose="020B0604020202020204" pitchFamily="34" charset="0"/>
              <a:cs typeface="Arial" panose="020B0604020202020204" pitchFamily="34" charset="0"/>
              <a:sym typeface="Calibri"/>
            </a:endParaRPr>
          </a:p>
        </p:txBody>
      </p:sp>
      <p:pic>
        <p:nvPicPr>
          <p:cNvPr id="20" name="Imagen 19">
            <a:extLst>
              <a:ext uri="{FF2B5EF4-FFF2-40B4-BE49-F238E27FC236}">
                <a16:creationId xmlns:a16="http://schemas.microsoft.com/office/drawing/2014/main" id="{AE6A2DEC-BE19-9340-8348-3DAC7731D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pic>
        <p:nvPicPr>
          <p:cNvPr id="21" name="Imagen 20">
            <a:extLst>
              <a:ext uri="{FF2B5EF4-FFF2-40B4-BE49-F238E27FC236}">
                <a16:creationId xmlns:a16="http://schemas.microsoft.com/office/drawing/2014/main" id="{CA4C7B22-424F-4A41-9241-86C4B9624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Tree>
    <p:extLst>
      <p:ext uri="{BB962C8B-B14F-4D97-AF65-F5344CB8AC3E}">
        <p14:creationId xmlns:p14="http://schemas.microsoft.com/office/powerpoint/2010/main" val="29440678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id="{6D5E907F-149C-6440-9A5E-1B427D25A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3"/>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r>
              <a:rPr lang="es-CL" sz="1800" spc="300" dirty="0" smtClean="0">
                <a:solidFill>
                  <a:srgbClr val="1C4194"/>
                </a:solidFill>
                <a:latin typeface="Arial" panose="020B0604020202020204" pitchFamily="34" charset="0"/>
                <a:cs typeface="Arial" panose="020B0604020202020204" pitchFamily="34" charset="0"/>
              </a:rPr>
              <a:t>Objetivo de la convocatoria</a:t>
            </a:r>
            <a:endParaRPr sz="1800" spc="300" dirty="0">
              <a:solidFill>
                <a:srgbClr val="1C4194"/>
              </a:solidFill>
              <a:latin typeface="Arial" panose="020B0604020202020204" pitchFamily="34" charset="0"/>
              <a:cs typeface="Arial" panose="020B0604020202020204" pitchFamily="34" charset="0"/>
            </a:endParaRPr>
          </a:p>
        </p:txBody>
      </p:sp>
      <p:sp>
        <p:nvSpPr>
          <p:cNvPr id="23" name="Form">
            <a:extLst>
              <a:ext uri="{FF2B5EF4-FFF2-40B4-BE49-F238E27FC236}">
                <a16:creationId xmlns:a16="http://schemas.microsoft.com/office/drawing/2014/main" id="{A9C48EC5-532F-504F-8997-5E78AC6CF3B8}"/>
              </a:ext>
            </a:extLst>
          </p:cNvPr>
          <p:cNvSpPr/>
          <p:nvPr/>
        </p:nvSpPr>
        <p:spPr>
          <a:xfrm>
            <a:off x="3404940" y="1341431"/>
            <a:ext cx="246310" cy="24631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39" y="0"/>
                  <a:pt x="10793" y="0"/>
                </a:cubicBezTo>
                <a:close/>
                <a:moveTo>
                  <a:pt x="10793" y="1278"/>
                </a:moveTo>
                <a:cubicBezTo>
                  <a:pt x="16073" y="1278"/>
                  <a:pt x="20366" y="5572"/>
                  <a:pt x="20366" y="10852"/>
                </a:cubicBezTo>
                <a:cubicBezTo>
                  <a:pt x="20366" y="16085"/>
                  <a:pt x="16073" y="20411"/>
                  <a:pt x="10793" y="20411"/>
                </a:cubicBezTo>
                <a:cubicBezTo>
                  <a:pt x="5512" y="20411"/>
                  <a:pt x="1234" y="16132"/>
                  <a:pt x="1234" y="10852"/>
                </a:cubicBezTo>
                <a:cubicBezTo>
                  <a:pt x="1234" y="5572"/>
                  <a:pt x="5512" y="1278"/>
                  <a:pt x="10793" y="1278"/>
                </a:cubicBezTo>
                <a:close/>
                <a:moveTo>
                  <a:pt x="12220" y="7611"/>
                </a:moveTo>
                <a:cubicBezTo>
                  <a:pt x="12065" y="7611"/>
                  <a:pt x="11922" y="7671"/>
                  <a:pt x="11803" y="7790"/>
                </a:cubicBezTo>
                <a:cubicBezTo>
                  <a:pt x="11566" y="8028"/>
                  <a:pt x="11566" y="8414"/>
                  <a:pt x="11803" y="8652"/>
                </a:cubicBezTo>
                <a:lnTo>
                  <a:pt x="13468" y="10317"/>
                </a:lnTo>
                <a:lnTo>
                  <a:pt x="7284" y="10317"/>
                </a:lnTo>
                <a:cubicBezTo>
                  <a:pt x="6951" y="10317"/>
                  <a:pt x="6660" y="10593"/>
                  <a:pt x="6660" y="10926"/>
                </a:cubicBezTo>
                <a:cubicBezTo>
                  <a:pt x="6660" y="11259"/>
                  <a:pt x="6951" y="11551"/>
                  <a:pt x="7284" y="11551"/>
                </a:cubicBezTo>
                <a:lnTo>
                  <a:pt x="13468" y="11551"/>
                </a:lnTo>
                <a:lnTo>
                  <a:pt x="11803" y="13216"/>
                </a:lnTo>
                <a:cubicBezTo>
                  <a:pt x="11566" y="13454"/>
                  <a:pt x="11566" y="13885"/>
                  <a:pt x="11803" y="14122"/>
                </a:cubicBezTo>
                <a:cubicBezTo>
                  <a:pt x="12041" y="14360"/>
                  <a:pt x="12413" y="14313"/>
                  <a:pt x="12651" y="14122"/>
                </a:cubicBezTo>
                <a:cubicBezTo>
                  <a:pt x="12794" y="13980"/>
                  <a:pt x="12984" y="13789"/>
                  <a:pt x="13126" y="13647"/>
                </a:cubicBezTo>
                <a:cubicBezTo>
                  <a:pt x="13745" y="13028"/>
                  <a:pt x="14369" y="12404"/>
                  <a:pt x="14940" y="11833"/>
                </a:cubicBezTo>
                <a:cubicBezTo>
                  <a:pt x="15130" y="11595"/>
                  <a:pt x="15410" y="11402"/>
                  <a:pt x="15505" y="11164"/>
                </a:cubicBezTo>
                <a:cubicBezTo>
                  <a:pt x="15600" y="10926"/>
                  <a:pt x="15562" y="10686"/>
                  <a:pt x="15371" y="10495"/>
                </a:cubicBezTo>
                <a:lnTo>
                  <a:pt x="12651" y="7790"/>
                </a:lnTo>
                <a:cubicBezTo>
                  <a:pt x="12532" y="7671"/>
                  <a:pt x="12374" y="7611"/>
                  <a:pt x="12220" y="7611"/>
                </a:cubicBezTo>
                <a:close/>
              </a:path>
            </a:pathLst>
          </a:custGeom>
          <a:solidFill>
            <a:srgbClr val="1C4194"/>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rgbClr val="1C4194"/>
              </a:solidFill>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a:defRPr sz="3200" u="sng">
                <a:solidFill>
                  <a:srgbClr val="000000"/>
                </a:solidFill>
                <a:latin typeface="Helvetica Light"/>
                <a:ea typeface="Helvetica Light"/>
                <a:cs typeface="Helvetica Light"/>
                <a:sym typeface="Helvetica Light"/>
              </a:defRPr>
            </a:pPr>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pic>
        <p:nvPicPr>
          <p:cNvPr id="33" name="Imagen 32">
            <a:extLst>
              <a:ext uri="{FF2B5EF4-FFF2-40B4-BE49-F238E27FC236}">
                <a16:creationId xmlns:a16="http://schemas.microsoft.com/office/drawing/2014/main" id="{085A69D4-8226-AB4C-8D12-0D5CDC7DB3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
        <p:nvSpPr>
          <p:cNvPr id="22" name="Form">
            <a:extLst>
              <a:ext uri="{FF2B5EF4-FFF2-40B4-BE49-F238E27FC236}">
                <a16:creationId xmlns:a16="http://schemas.microsoft.com/office/drawing/2014/main" id="{9E5EB474-3FC0-834A-831D-CAF5A1F54160}"/>
              </a:ext>
            </a:extLst>
          </p:cNvPr>
          <p:cNvSpPr/>
          <p:nvPr/>
        </p:nvSpPr>
        <p:spPr>
          <a:xfrm>
            <a:off x="3404940" y="4346712"/>
            <a:ext cx="246310" cy="24631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39" y="0"/>
                  <a:pt x="10793" y="0"/>
                </a:cubicBezTo>
                <a:close/>
                <a:moveTo>
                  <a:pt x="10793" y="1278"/>
                </a:moveTo>
                <a:cubicBezTo>
                  <a:pt x="16073" y="1278"/>
                  <a:pt x="20366" y="5572"/>
                  <a:pt x="20366" y="10852"/>
                </a:cubicBezTo>
                <a:cubicBezTo>
                  <a:pt x="20366" y="16085"/>
                  <a:pt x="16073" y="20411"/>
                  <a:pt x="10793" y="20411"/>
                </a:cubicBezTo>
                <a:cubicBezTo>
                  <a:pt x="5512" y="20411"/>
                  <a:pt x="1234" y="16132"/>
                  <a:pt x="1234" y="10852"/>
                </a:cubicBezTo>
                <a:cubicBezTo>
                  <a:pt x="1234" y="5572"/>
                  <a:pt x="5512" y="1278"/>
                  <a:pt x="10793" y="1278"/>
                </a:cubicBezTo>
                <a:close/>
                <a:moveTo>
                  <a:pt x="12220" y="7611"/>
                </a:moveTo>
                <a:cubicBezTo>
                  <a:pt x="12065" y="7611"/>
                  <a:pt x="11922" y="7671"/>
                  <a:pt x="11803" y="7790"/>
                </a:cubicBezTo>
                <a:cubicBezTo>
                  <a:pt x="11566" y="8028"/>
                  <a:pt x="11566" y="8414"/>
                  <a:pt x="11803" y="8652"/>
                </a:cubicBezTo>
                <a:lnTo>
                  <a:pt x="13468" y="10317"/>
                </a:lnTo>
                <a:lnTo>
                  <a:pt x="7284" y="10317"/>
                </a:lnTo>
                <a:cubicBezTo>
                  <a:pt x="6951" y="10317"/>
                  <a:pt x="6660" y="10593"/>
                  <a:pt x="6660" y="10926"/>
                </a:cubicBezTo>
                <a:cubicBezTo>
                  <a:pt x="6660" y="11259"/>
                  <a:pt x="6951" y="11551"/>
                  <a:pt x="7284" y="11551"/>
                </a:cubicBezTo>
                <a:lnTo>
                  <a:pt x="13468" y="11551"/>
                </a:lnTo>
                <a:lnTo>
                  <a:pt x="11803" y="13216"/>
                </a:lnTo>
                <a:cubicBezTo>
                  <a:pt x="11566" y="13454"/>
                  <a:pt x="11566" y="13885"/>
                  <a:pt x="11803" y="14122"/>
                </a:cubicBezTo>
                <a:cubicBezTo>
                  <a:pt x="12041" y="14360"/>
                  <a:pt x="12413" y="14313"/>
                  <a:pt x="12651" y="14122"/>
                </a:cubicBezTo>
                <a:cubicBezTo>
                  <a:pt x="12794" y="13980"/>
                  <a:pt x="12984" y="13789"/>
                  <a:pt x="13126" y="13647"/>
                </a:cubicBezTo>
                <a:cubicBezTo>
                  <a:pt x="13745" y="13028"/>
                  <a:pt x="14369" y="12404"/>
                  <a:pt x="14940" y="11833"/>
                </a:cubicBezTo>
                <a:cubicBezTo>
                  <a:pt x="15130" y="11595"/>
                  <a:pt x="15410" y="11402"/>
                  <a:pt x="15505" y="11164"/>
                </a:cubicBezTo>
                <a:cubicBezTo>
                  <a:pt x="15600" y="10926"/>
                  <a:pt x="15562" y="10686"/>
                  <a:pt x="15371" y="10495"/>
                </a:cubicBezTo>
                <a:lnTo>
                  <a:pt x="12651" y="7790"/>
                </a:lnTo>
                <a:cubicBezTo>
                  <a:pt x="12532" y="7671"/>
                  <a:pt x="12374" y="7611"/>
                  <a:pt x="12220" y="7611"/>
                </a:cubicBezTo>
                <a:close/>
              </a:path>
            </a:pathLst>
          </a:custGeom>
          <a:solidFill>
            <a:srgbClr val="1C4194"/>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rgbClr val="1C4194"/>
              </a:solidFill>
            </a:endParaRPr>
          </a:p>
        </p:txBody>
      </p:sp>
      <p:sp>
        <p:nvSpPr>
          <p:cNvPr id="3" name="Rectángulo 2">
            <a:extLst>
              <a:ext uri="{FF2B5EF4-FFF2-40B4-BE49-F238E27FC236}">
                <a16:creationId xmlns:a16="http://schemas.microsoft.com/office/drawing/2014/main" id="{A1B44E64-4349-F846-9288-1D9E99E2009B}"/>
              </a:ext>
            </a:extLst>
          </p:cNvPr>
          <p:cNvSpPr/>
          <p:nvPr/>
        </p:nvSpPr>
        <p:spPr>
          <a:xfrm>
            <a:off x="3856181" y="1252141"/>
            <a:ext cx="4572000" cy="2554545"/>
          </a:xfrm>
          <a:prstGeom prst="rect">
            <a:avLst/>
          </a:prstGeom>
        </p:spPr>
        <p:txBody>
          <a:bodyPr>
            <a:spAutoFit/>
          </a:bodyPr>
          <a:lstStyle/>
          <a:p>
            <a:pPr algn="just"/>
            <a:r>
              <a:rPr lang="es-ES" sz="1600" dirty="0">
                <a:solidFill>
                  <a:srgbClr val="1C4194"/>
                </a:solidFill>
                <a:latin typeface="Arial" panose="020B0604020202020204" pitchFamily="34" charset="0"/>
                <a:cs typeface="Arial" panose="020B0604020202020204" pitchFamily="34" charset="0"/>
              </a:rPr>
              <a:t>Esta convocatoria tiene por objetivo el financiamiento total o parcial de proyectos destinados a contribuir </a:t>
            </a:r>
            <a:r>
              <a:rPr lang="es-ES" sz="1600" b="1" dirty="0">
                <a:solidFill>
                  <a:srgbClr val="1C4194"/>
                </a:solidFill>
                <a:latin typeface="Arial" panose="020B0604020202020204" pitchFamily="34" charset="0"/>
                <a:cs typeface="Arial" panose="020B0604020202020204" pitchFamily="34" charset="0"/>
              </a:rPr>
              <a:t>al posicionamiento de músicos, mediadores/as, investigadores/as y profesionales en los circuitos nacionales o extranjeros</a:t>
            </a:r>
            <a:r>
              <a:rPr lang="es-ES" sz="1600" dirty="0">
                <a:solidFill>
                  <a:srgbClr val="1C4194"/>
                </a:solidFill>
                <a:latin typeface="Arial" panose="020B0604020202020204" pitchFamily="34" charset="0"/>
                <a:cs typeface="Arial" panose="020B0604020202020204" pitchFamily="34" charset="0"/>
              </a:rPr>
              <a:t>, mediante la difusión de su trabajo y el fomento de generación de redes de intercambio en el territorio chileno y en el exterior</a:t>
            </a:r>
            <a:r>
              <a:rPr lang="es-ES" sz="1600" dirty="0" smtClean="0">
                <a:solidFill>
                  <a:srgbClr val="1C4194"/>
                </a:solidFill>
                <a:latin typeface="Arial" panose="020B0604020202020204" pitchFamily="34" charset="0"/>
                <a:cs typeface="Arial" panose="020B0604020202020204" pitchFamily="34" charset="0"/>
              </a:rPr>
              <a:t>.</a:t>
            </a:r>
          </a:p>
          <a:p>
            <a:pPr algn="just"/>
            <a:endParaRPr lang="es-CL" sz="1600" dirty="0">
              <a:solidFill>
                <a:srgbClr val="1C4194"/>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EF1D6DDA-4574-FD45-9F01-21B28D9D3EFA}"/>
              </a:ext>
            </a:extLst>
          </p:cNvPr>
          <p:cNvSpPr/>
          <p:nvPr/>
        </p:nvSpPr>
        <p:spPr>
          <a:xfrm>
            <a:off x="3856181" y="4240820"/>
            <a:ext cx="4572000" cy="830997"/>
          </a:xfrm>
          <a:prstGeom prst="rect">
            <a:avLst/>
          </a:prstGeom>
        </p:spPr>
        <p:txBody>
          <a:bodyPr>
            <a:spAutoFit/>
          </a:bodyPr>
          <a:lstStyle/>
          <a:p>
            <a:pPr algn="just"/>
            <a:r>
              <a:rPr lang="es-ES" sz="1600" dirty="0">
                <a:solidFill>
                  <a:srgbClr val="1C4194"/>
                </a:solidFill>
                <a:latin typeface="Arial" panose="020B0604020202020204" pitchFamily="34" charset="0"/>
                <a:cs typeface="Arial" panose="020B0604020202020204" pitchFamily="34" charset="0"/>
              </a:rPr>
              <a:t>S</a:t>
            </a:r>
            <a:r>
              <a:rPr lang="es-ES" sz="1600" dirty="0" smtClean="0">
                <a:solidFill>
                  <a:srgbClr val="1C4194"/>
                </a:solidFill>
                <a:latin typeface="Arial" panose="020B0604020202020204" pitchFamily="34" charset="0"/>
                <a:cs typeface="Arial" panose="020B0604020202020204" pitchFamily="34" charset="0"/>
              </a:rPr>
              <a:t>itio </a:t>
            </a:r>
            <a:r>
              <a:rPr lang="es-ES" sz="1600" dirty="0">
                <a:solidFill>
                  <a:srgbClr val="1C4194"/>
                </a:solidFill>
                <a:latin typeface="Arial" panose="020B0604020202020204" pitchFamily="34" charset="0"/>
                <a:cs typeface="Arial" panose="020B0604020202020204" pitchFamily="34" charset="0"/>
              </a:rPr>
              <a:t>web </a:t>
            </a:r>
            <a:r>
              <a:rPr lang="es-ES" sz="1600" dirty="0" smtClean="0">
                <a:solidFill>
                  <a:srgbClr val="1C4194"/>
                </a:solidFill>
                <a:latin typeface="Arial" panose="020B0604020202020204" pitchFamily="34" charset="0"/>
                <a:cs typeface="Arial" panose="020B0604020202020204" pitchFamily="34" charset="0"/>
              </a:rPr>
              <a:t>de postulación y publicación de bases en: </a:t>
            </a:r>
            <a:r>
              <a:rPr lang="es-ES" sz="1600" b="1" dirty="0" smtClean="0">
                <a:solidFill>
                  <a:srgbClr val="1C4194"/>
                </a:solidFill>
                <a:latin typeface="Arial" panose="020B0604020202020204" pitchFamily="34" charset="0"/>
                <a:cs typeface="Arial" panose="020B0604020202020204" pitchFamily="34" charset="0"/>
                <a:hlinkClick r:id="rId6"/>
              </a:rPr>
              <a:t>www.fondosdecultura.gob.cl</a:t>
            </a:r>
            <a:endParaRPr lang="es-ES" sz="1600" b="1" dirty="0" smtClean="0">
              <a:solidFill>
                <a:srgbClr val="1C4194"/>
              </a:solidFill>
              <a:latin typeface="Arial" panose="020B0604020202020204" pitchFamily="34" charset="0"/>
              <a:cs typeface="Arial" panose="020B0604020202020204" pitchFamily="34" charset="0"/>
            </a:endParaRPr>
          </a:p>
          <a:p>
            <a:pPr algn="just"/>
            <a:endParaRPr lang="es-CL" sz="1600" dirty="0">
              <a:solidFill>
                <a:srgbClr val="1C41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53692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20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7495059"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es-CL" sz="18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Proxima Nova Semibold"/>
              </a:rPr>
              <a:t>Criterios de evaluación. Submodalidad Agentes</a:t>
            </a:r>
            <a:endParaRPr kumimoji="0" sz="18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Proxima Nova Semibold"/>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451993589"/>
              </p:ext>
            </p:extLst>
          </p:nvPr>
        </p:nvGraphicFramePr>
        <p:xfrm>
          <a:off x="818068" y="1565030"/>
          <a:ext cx="7235687" cy="4751344"/>
        </p:xfrm>
        <a:graphic>
          <a:graphicData uri="http://schemas.openxmlformats.org/drawingml/2006/table">
            <a:tbl>
              <a:tblPr firstRow="1" firstCol="1" lastRow="1" lastCol="1" bandRow="1" bandCol="1">
                <a:tableStyleId>{5940675A-B579-460E-94D1-54222C63F5DA}</a:tableStyleId>
              </a:tblPr>
              <a:tblGrid>
                <a:gridCol w="2752906">
                  <a:extLst>
                    <a:ext uri="{9D8B030D-6E8A-4147-A177-3AD203B41FA5}">
                      <a16:colId xmlns:a16="http://schemas.microsoft.com/office/drawing/2014/main" val="1017003333"/>
                    </a:ext>
                  </a:extLst>
                </a:gridCol>
                <a:gridCol w="3269441">
                  <a:extLst>
                    <a:ext uri="{9D8B030D-6E8A-4147-A177-3AD203B41FA5}">
                      <a16:colId xmlns:a16="http://schemas.microsoft.com/office/drawing/2014/main" val="3924286140"/>
                    </a:ext>
                  </a:extLst>
                </a:gridCol>
                <a:gridCol w="1187940">
                  <a:extLst>
                    <a:ext uri="{9D8B030D-6E8A-4147-A177-3AD203B41FA5}">
                      <a16:colId xmlns:a16="http://schemas.microsoft.com/office/drawing/2014/main" val="2354134661"/>
                    </a:ext>
                  </a:extLst>
                </a:gridCol>
                <a:gridCol w="25400">
                  <a:extLst>
                    <a:ext uri="{9D8B030D-6E8A-4147-A177-3AD203B41FA5}">
                      <a16:colId xmlns:a16="http://schemas.microsoft.com/office/drawing/2014/main" val="4020703109"/>
                    </a:ext>
                  </a:extLst>
                </a:gridCol>
              </a:tblGrid>
              <a:tr h="319534">
                <a:tc>
                  <a:txBody>
                    <a:bodyPr/>
                    <a:lstStyle/>
                    <a:p>
                      <a:pPr marL="92710" algn="ctr">
                        <a:spcAft>
                          <a:spcPts val="0"/>
                        </a:spcAft>
                      </a:pPr>
                      <a:r>
                        <a:rPr lang="es-ES" sz="1100" b="1">
                          <a:solidFill>
                            <a:srgbClr val="0F1177"/>
                          </a:solidFill>
                          <a:effectLst/>
                        </a:rPr>
                        <a:t>CRITERIOS</a:t>
                      </a:r>
                      <a:endParaRPr lang="en-US" sz="1100" b="1">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8420" marR="69850" algn="ctr">
                        <a:spcAft>
                          <a:spcPts val="0"/>
                        </a:spcAft>
                      </a:pPr>
                      <a:r>
                        <a:rPr lang="es-ES" sz="1100" b="1">
                          <a:solidFill>
                            <a:srgbClr val="0F1177"/>
                          </a:solidFill>
                          <a:effectLst/>
                        </a:rPr>
                        <a:t>DIMENSIONES</a:t>
                      </a:r>
                      <a:endParaRPr lang="en-US" sz="1100" b="1">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5880" marR="47625" algn="ctr">
                        <a:spcAft>
                          <a:spcPts val="0"/>
                        </a:spcAft>
                      </a:pPr>
                      <a:r>
                        <a:rPr lang="es-ES" sz="1100" b="1" dirty="0">
                          <a:solidFill>
                            <a:srgbClr val="0F1177"/>
                          </a:solidFill>
                          <a:effectLst/>
                        </a:rPr>
                        <a:t>PONDERACIÓN</a:t>
                      </a:r>
                      <a:endParaRPr lang="en-US" sz="1100" b="1"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05547796"/>
                  </a:ext>
                </a:extLst>
              </a:tr>
              <a:tr h="589911">
                <a:tc rowSpan="3">
                  <a:txBody>
                    <a:bodyPr/>
                    <a:lstStyle/>
                    <a:p>
                      <a:pPr marL="85090" marR="81280" algn="just">
                        <a:spcAft>
                          <a:spcPts val="0"/>
                        </a:spcAft>
                      </a:pPr>
                      <a:endParaRPr lang="es-ES" sz="1100" dirty="0" smtClean="0">
                        <a:solidFill>
                          <a:srgbClr val="0F1177"/>
                        </a:solidFill>
                        <a:effectLst/>
                      </a:endParaRPr>
                    </a:p>
                    <a:p>
                      <a:pPr marL="85090" marR="81280" algn="just">
                        <a:spcAft>
                          <a:spcPts val="0"/>
                        </a:spcAft>
                      </a:pPr>
                      <a:endParaRPr lang="es-ES" sz="1100" dirty="0" smtClean="0">
                        <a:solidFill>
                          <a:srgbClr val="0F1177"/>
                        </a:solidFill>
                        <a:effectLst/>
                      </a:endParaRPr>
                    </a:p>
                    <a:p>
                      <a:pPr marL="85090" marR="81280" algn="just">
                        <a:spcAft>
                          <a:spcPts val="0"/>
                        </a:spcAft>
                      </a:pPr>
                      <a:endParaRPr lang="es-ES" sz="1100" dirty="0" smtClean="0">
                        <a:solidFill>
                          <a:srgbClr val="0F1177"/>
                        </a:solidFill>
                        <a:effectLst/>
                      </a:endParaRPr>
                    </a:p>
                    <a:p>
                      <a:pPr marL="85090" marR="81280" algn="just">
                        <a:spcAft>
                          <a:spcPts val="0"/>
                        </a:spcAft>
                      </a:pPr>
                      <a:r>
                        <a:rPr lang="es-ES" sz="1100" b="1" dirty="0" smtClean="0">
                          <a:solidFill>
                            <a:srgbClr val="0F1177"/>
                          </a:solidFill>
                          <a:effectLst/>
                        </a:rPr>
                        <a:t>Viabilidad</a:t>
                      </a:r>
                      <a:r>
                        <a:rPr lang="es-ES" sz="1100" b="1" dirty="0">
                          <a:solidFill>
                            <a:srgbClr val="0F1177"/>
                          </a:solidFill>
                          <a:effectLst/>
                        </a:rPr>
                        <a:t>:</a:t>
                      </a:r>
                      <a:r>
                        <a:rPr lang="es-ES" sz="1100" b="1" spc="5" dirty="0">
                          <a:solidFill>
                            <a:srgbClr val="0F1177"/>
                          </a:solidFill>
                          <a:effectLst/>
                        </a:rPr>
                        <a:t> </a:t>
                      </a:r>
                      <a:r>
                        <a:rPr lang="es-ES" sz="1100" dirty="0">
                          <a:solidFill>
                            <a:srgbClr val="0F1177"/>
                          </a:solidFill>
                          <a:effectLst/>
                        </a:rPr>
                        <a:t>Evalúa el contenido de todos los antecedentes necesarios de evaluación señalados en bases. Evalúa el aspecto financiero de la propuesta, así como la coherencia de ésta con los objetivos de la Línea.</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58420" marR="69850" indent="2540" algn="just">
                        <a:spcAft>
                          <a:spcPts val="0"/>
                        </a:spcAft>
                      </a:pPr>
                      <a:r>
                        <a:rPr lang="es-ES" sz="1100" b="1" dirty="0" smtClean="0">
                          <a:solidFill>
                            <a:srgbClr val="0F1177"/>
                          </a:solidFill>
                          <a:effectLst/>
                        </a:rPr>
                        <a:t>Viabilidad </a:t>
                      </a:r>
                      <a:r>
                        <a:rPr lang="es-ES" sz="1100" b="1" dirty="0">
                          <a:solidFill>
                            <a:srgbClr val="0F1177"/>
                          </a:solidFill>
                          <a:effectLst/>
                        </a:rPr>
                        <a:t>Técnica: </a:t>
                      </a:r>
                      <a:r>
                        <a:rPr lang="es-ES" sz="1100" dirty="0">
                          <a:solidFill>
                            <a:srgbClr val="0F1177"/>
                          </a:solidFill>
                          <a:effectLst/>
                        </a:rPr>
                        <a:t>Evalúa el cumplimiento de todos los documentos necesarios para la evaluación, según lo establecido en las presentes bases.</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53340" marR="47625" algn="ctr">
                        <a:spcAft>
                          <a:spcPts val="0"/>
                        </a:spcAft>
                      </a:pPr>
                      <a:r>
                        <a:rPr lang="es-ES" sz="1100">
                          <a:solidFill>
                            <a:srgbClr val="0F1177"/>
                          </a:solidFill>
                          <a:effectLst/>
                        </a:rPr>
                        <a:t>10</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4511753"/>
                  </a:ext>
                </a:extLst>
              </a:tr>
              <a:tr h="442433">
                <a:tc vMerge="1">
                  <a:txBody>
                    <a:bodyPr/>
                    <a:lstStyle/>
                    <a:p>
                      <a:endParaRPr lang="en-US"/>
                    </a:p>
                  </a:txBody>
                  <a:tcPr/>
                </a:tc>
                <a:tc>
                  <a:txBody>
                    <a:bodyPr/>
                    <a:lstStyle/>
                    <a:p>
                      <a:pPr marL="58420" marR="69850" algn="just">
                        <a:spcAft>
                          <a:spcPts val="0"/>
                        </a:spcAft>
                      </a:pPr>
                      <a:r>
                        <a:rPr lang="es-ES" sz="1100" b="1" dirty="0">
                          <a:solidFill>
                            <a:srgbClr val="0F1177"/>
                          </a:solidFill>
                          <a:effectLst/>
                        </a:rPr>
                        <a:t>Coherencia en la propuesta: </a:t>
                      </a:r>
                      <a:r>
                        <a:rPr lang="es-ES" sz="1100" dirty="0">
                          <a:solidFill>
                            <a:srgbClr val="0F1177"/>
                          </a:solidFill>
                          <a:effectLst/>
                        </a:rPr>
                        <a:t>Evalúa la coherencia de la postulación con los objetivos de la línea y el planteamiento de la propuesta.</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8890" algn="ctr">
                        <a:spcAft>
                          <a:spcPts val="0"/>
                        </a:spcAft>
                      </a:pPr>
                      <a:r>
                        <a:rPr lang="es-ES" sz="1100">
                          <a:solidFill>
                            <a:srgbClr val="0F1177"/>
                          </a:solidFill>
                          <a:effectLst/>
                        </a:rPr>
                        <a:t>5</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89391235"/>
                  </a:ext>
                </a:extLst>
              </a:tr>
              <a:tr h="884866">
                <a:tc vMerge="1">
                  <a:txBody>
                    <a:bodyPr/>
                    <a:lstStyle/>
                    <a:p>
                      <a:endParaRPr lang="en-US"/>
                    </a:p>
                  </a:txBody>
                  <a:tcPr/>
                </a:tc>
                <a:tc>
                  <a:txBody>
                    <a:bodyPr/>
                    <a:lstStyle/>
                    <a:p>
                      <a:pPr marL="58420" marR="69850" indent="2540" algn="just">
                        <a:spcAft>
                          <a:spcPts val="0"/>
                        </a:spcAft>
                      </a:pPr>
                      <a:endParaRPr lang="es-ES" sz="1100" dirty="0" smtClean="0">
                        <a:solidFill>
                          <a:srgbClr val="0F1177"/>
                        </a:solidFill>
                        <a:effectLst/>
                      </a:endParaRPr>
                    </a:p>
                    <a:p>
                      <a:pPr marL="58420" marR="69850" indent="2540" algn="just">
                        <a:spcAft>
                          <a:spcPts val="0"/>
                        </a:spcAft>
                      </a:pPr>
                      <a:r>
                        <a:rPr lang="es-ES" sz="1100" b="1" dirty="0" smtClean="0">
                          <a:solidFill>
                            <a:srgbClr val="0F1177"/>
                          </a:solidFill>
                          <a:effectLst/>
                        </a:rPr>
                        <a:t>Solicitud </a:t>
                      </a:r>
                      <a:r>
                        <a:rPr lang="es-ES" sz="1100" b="1" dirty="0">
                          <a:solidFill>
                            <a:srgbClr val="0F1177"/>
                          </a:solidFill>
                          <a:effectLst/>
                        </a:rPr>
                        <a:t>financiera: </a:t>
                      </a:r>
                      <a:r>
                        <a:rPr lang="es-ES" sz="1100" dirty="0">
                          <a:solidFill>
                            <a:srgbClr val="0F1177"/>
                          </a:solidFill>
                          <a:effectLst/>
                        </a:rPr>
                        <a:t>La solicitud presupuestaria de la postulación se ajusta a los montos máximos, así como a los valores de mercado de los ítems solicitados. A su vez, el monto solicitado se observa coherente con las actividades a desarrollar.</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8890" algn="ctr">
                        <a:spcAft>
                          <a:spcPts val="0"/>
                        </a:spcAft>
                      </a:pPr>
                      <a:r>
                        <a:rPr lang="es-ES" sz="1100">
                          <a:solidFill>
                            <a:srgbClr val="0F1177"/>
                          </a:solidFill>
                          <a:effectLst/>
                        </a:rPr>
                        <a:t>15</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44595013"/>
                  </a:ext>
                </a:extLst>
              </a:tr>
              <a:tr h="589911">
                <a:tc rowSpan="2">
                  <a:txBody>
                    <a:bodyPr/>
                    <a:lstStyle/>
                    <a:p>
                      <a:pPr marL="85090" marR="83820" algn="just">
                        <a:spcAft>
                          <a:spcPts val="0"/>
                        </a:spcAft>
                      </a:pPr>
                      <a:r>
                        <a:rPr lang="es-ES" sz="1100" b="1" dirty="0">
                          <a:solidFill>
                            <a:srgbClr val="0F1177"/>
                          </a:solidFill>
                          <a:effectLst/>
                        </a:rPr>
                        <a:t>Currículo:</a:t>
                      </a:r>
                      <a:r>
                        <a:rPr lang="es-ES" sz="1100" dirty="0">
                          <a:solidFill>
                            <a:srgbClr val="0F1177"/>
                          </a:solidFill>
                          <a:effectLst/>
                        </a:rPr>
                        <a:t>	Evalúa las competencias y experiencia profesional demostrada por la persona jurídica postulante y la persona asistente al encuentro.</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8420" marR="69850" algn="just">
                        <a:spcAft>
                          <a:spcPts val="0"/>
                        </a:spcAft>
                      </a:pPr>
                      <a:r>
                        <a:rPr lang="es-ES" sz="1100" b="1" dirty="0">
                          <a:solidFill>
                            <a:srgbClr val="0F1177"/>
                          </a:solidFill>
                          <a:effectLst/>
                        </a:rPr>
                        <a:t>Currículo del responsable: </a:t>
                      </a:r>
                      <a:r>
                        <a:rPr lang="es-ES" sz="1100" dirty="0">
                          <a:solidFill>
                            <a:srgbClr val="0F1177"/>
                          </a:solidFill>
                          <a:effectLst/>
                        </a:rPr>
                        <a:t>Evalúa la trayectoria de la persona jurídica responsable del proyecto, sumado a la coherencia de ésta con el encuentro al que asiste.</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gridSpan="2">
                  <a:txBody>
                    <a:bodyPr/>
                    <a:lstStyle/>
                    <a:p>
                      <a:pPr marL="81915" marR="115570" algn="ctr">
                        <a:spcAft>
                          <a:spcPts val="0"/>
                        </a:spcAft>
                      </a:pPr>
                      <a:r>
                        <a:rPr lang="es-ES" sz="1100">
                          <a:solidFill>
                            <a:srgbClr val="0F1177"/>
                          </a:solidFill>
                          <a:effectLst/>
                        </a:rPr>
                        <a:t>15</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323849867"/>
                  </a:ext>
                </a:extLst>
              </a:tr>
              <a:tr h="737388">
                <a:tc vMerge="1">
                  <a:txBody>
                    <a:bodyPr/>
                    <a:lstStyle/>
                    <a:p>
                      <a:endParaRPr lang="en-US"/>
                    </a:p>
                  </a:txBody>
                  <a:tcPr/>
                </a:tc>
                <a:tc>
                  <a:txBody>
                    <a:bodyPr/>
                    <a:lstStyle/>
                    <a:p>
                      <a:pPr marL="58420" marR="69850" algn="just">
                        <a:spcAft>
                          <a:spcPts val="0"/>
                        </a:spcAft>
                      </a:pPr>
                      <a:r>
                        <a:rPr lang="es-ES" sz="1100" b="1" dirty="0">
                          <a:solidFill>
                            <a:srgbClr val="0F1177"/>
                          </a:solidFill>
                          <a:effectLst/>
                        </a:rPr>
                        <a:t>Currículo de la persona asistente: </a:t>
                      </a:r>
                      <a:r>
                        <a:rPr lang="es-ES" sz="1100" dirty="0">
                          <a:solidFill>
                            <a:srgbClr val="0F1177"/>
                          </a:solidFill>
                          <a:effectLst/>
                        </a:rPr>
                        <a:t>Evalúa la experiencia profesional y competencias de la persona que asiste al encuentro para cumplir con las actividades propuestas en la postulación.</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gridSpan="2">
                  <a:txBody>
                    <a:bodyPr/>
                    <a:lstStyle/>
                    <a:p>
                      <a:pPr marL="81915" marR="115570" algn="ctr">
                        <a:spcAft>
                          <a:spcPts val="0"/>
                        </a:spcAft>
                      </a:pPr>
                      <a:r>
                        <a:rPr lang="es-ES" sz="1100">
                          <a:solidFill>
                            <a:srgbClr val="0F1177"/>
                          </a:solidFill>
                          <a:effectLst/>
                        </a:rPr>
                        <a:t>15</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610369046"/>
                  </a:ext>
                </a:extLst>
              </a:tr>
              <a:tr h="442433">
                <a:tc rowSpan="2">
                  <a:txBody>
                    <a:bodyPr/>
                    <a:lstStyle/>
                    <a:p>
                      <a:pPr marL="85090" marR="81280" algn="just">
                        <a:spcAft>
                          <a:spcPts val="0"/>
                        </a:spcAft>
                        <a:tabLst>
                          <a:tab pos="774065" algn="l"/>
                          <a:tab pos="1216025" algn="l"/>
                          <a:tab pos="1273810" algn="l"/>
                        </a:tabLst>
                      </a:pPr>
                      <a:r>
                        <a:rPr lang="es-ES" sz="1100" b="1" dirty="0">
                          <a:solidFill>
                            <a:srgbClr val="0F1177"/>
                          </a:solidFill>
                          <a:effectLst/>
                        </a:rPr>
                        <a:t>Trabajo en la feria o mercado: </a:t>
                      </a:r>
                      <a:r>
                        <a:rPr lang="es-ES" sz="1100" dirty="0">
                          <a:solidFill>
                            <a:srgbClr val="0F1177"/>
                          </a:solidFill>
                          <a:effectLst/>
                        </a:rPr>
                        <a:t>Evalúa las acciones y contenido a promocionar en el encuentro a visitar.</a:t>
                      </a:r>
                      <a:endParaRPr lang="en-US" sz="1100" dirty="0">
                        <a:solidFill>
                          <a:srgbClr val="0F1177"/>
                        </a:solidFill>
                        <a:effectLst/>
                      </a:endParaRPr>
                    </a:p>
                    <a:p>
                      <a:pPr marL="85090" marR="81280" algn="just">
                        <a:spcAft>
                          <a:spcPts val="0"/>
                        </a:spcAft>
                        <a:tabLst>
                          <a:tab pos="774065" algn="l"/>
                          <a:tab pos="1216025" algn="l"/>
                          <a:tab pos="1273810" algn="l"/>
                        </a:tabLst>
                      </a:pPr>
                      <a:r>
                        <a:rPr lang="es-ES" sz="1100" dirty="0">
                          <a:solidFill>
                            <a:srgbClr val="0F1177"/>
                          </a:solidFill>
                          <a:effectLst/>
                        </a:rPr>
                        <a:t> </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8420" marR="69850" algn="just">
                        <a:spcAft>
                          <a:spcPts val="0"/>
                        </a:spcAft>
                      </a:pPr>
                      <a:r>
                        <a:rPr lang="es-ES" sz="1100" b="1" dirty="0">
                          <a:solidFill>
                            <a:srgbClr val="0F1177"/>
                          </a:solidFill>
                          <a:effectLst/>
                        </a:rPr>
                        <a:t>Estrategia de internacionalización:</a:t>
                      </a:r>
                      <a:r>
                        <a:rPr lang="es-ES" sz="1100" b="1" spc="5" dirty="0">
                          <a:solidFill>
                            <a:srgbClr val="0F1177"/>
                          </a:solidFill>
                          <a:effectLst/>
                        </a:rPr>
                        <a:t>    </a:t>
                      </a:r>
                      <a:r>
                        <a:rPr lang="es-ES" sz="1100" dirty="0">
                          <a:solidFill>
                            <a:srgbClr val="0F1177"/>
                          </a:solidFill>
                          <a:effectLst/>
                        </a:rPr>
                        <a:t>Evalúa las acciones a desarrollar en el encuentro dirigidas a la internacionalización de la propuesta.</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gridSpan="2">
                  <a:txBody>
                    <a:bodyPr/>
                    <a:lstStyle/>
                    <a:p>
                      <a:pPr marL="81915" marR="115570" algn="ctr">
                        <a:spcAft>
                          <a:spcPts val="0"/>
                        </a:spcAft>
                      </a:pPr>
                      <a:r>
                        <a:rPr lang="es-ES" sz="1100">
                          <a:solidFill>
                            <a:srgbClr val="0F1177"/>
                          </a:solidFill>
                          <a:effectLst/>
                        </a:rPr>
                        <a:t>20</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621176912"/>
                  </a:ext>
                </a:extLst>
              </a:tr>
              <a:tr h="442433">
                <a:tc vMerge="1">
                  <a:txBody>
                    <a:bodyPr/>
                    <a:lstStyle/>
                    <a:p>
                      <a:endParaRPr lang="en-US"/>
                    </a:p>
                  </a:txBody>
                  <a:tcPr/>
                </a:tc>
                <a:tc>
                  <a:txBody>
                    <a:bodyPr/>
                    <a:lstStyle/>
                    <a:p>
                      <a:pPr marL="58420" marR="69850" algn="just">
                        <a:spcAft>
                          <a:spcPts val="0"/>
                        </a:spcAft>
                        <a:tabLst>
                          <a:tab pos="1602740" algn="l"/>
                        </a:tabLst>
                      </a:pPr>
                      <a:r>
                        <a:rPr lang="es-ES" sz="1100" b="1" dirty="0">
                          <a:solidFill>
                            <a:srgbClr val="0F1177"/>
                          </a:solidFill>
                          <a:effectLst/>
                        </a:rPr>
                        <a:t>Propuesta de contenido:</a:t>
                      </a:r>
                      <a:r>
                        <a:rPr lang="es-ES" sz="1100" b="1" spc="5" dirty="0">
                          <a:solidFill>
                            <a:srgbClr val="0F1177"/>
                          </a:solidFill>
                          <a:effectLst/>
                        </a:rPr>
                        <a:t> </a:t>
                      </a:r>
                      <a:r>
                        <a:rPr lang="es-ES" sz="1100" dirty="0">
                          <a:solidFill>
                            <a:srgbClr val="0F1177"/>
                          </a:solidFill>
                          <a:effectLst/>
                        </a:rPr>
                        <a:t>Evalúa</a:t>
                      </a:r>
                      <a:r>
                        <a:rPr lang="es-ES" sz="1100" spc="5" dirty="0">
                          <a:solidFill>
                            <a:srgbClr val="0F1177"/>
                          </a:solidFill>
                          <a:effectLst/>
                        </a:rPr>
                        <a:t> </a:t>
                      </a:r>
                      <a:r>
                        <a:rPr lang="es-ES" sz="1100" dirty="0">
                          <a:solidFill>
                            <a:srgbClr val="0F1177"/>
                          </a:solidFill>
                          <a:effectLst/>
                        </a:rPr>
                        <a:t>la calidad del contenido objetivo a promocionar o presentar en el encuentro.</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gridSpan="2">
                  <a:txBody>
                    <a:bodyPr/>
                    <a:lstStyle/>
                    <a:p>
                      <a:pPr marL="81915" marR="115570" algn="ctr">
                        <a:spcAft>
                          <a:spcPts val="0"/>
                        </a:spcAft>
                      </a:pPr>
                      <a:r>
                        <a:rPr lang="es-ES" sz="1100" dirty="0">
                          <a:solidFill>
                            <a:srgbClr val="0F1177"/>
                          </a:solidFill>
                          <a:effectLst/>
                        </a:rPr>
                        <a:t>20</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998024703"/>
                  </a:ext>
                </a:extLst>
              </a:tr>
            </a:tbl>
          </a:graphicData>
        </a:graphic>
      </p:graphicFrame>
    </p:spTree>
    <p:extLst>
      <p:ext uri="{BB962C8B-B14F-4D97-AF65-F5344CB8AC3E}">
        <p14:creationId xmlns:p14="http://schemas.microsoft.com/office/powerpoint/2010/main" val="210567417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21</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7495059"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es-CL" sz="18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Proxima Nova Semibold"/>
              </a:rPr>
              <a:t>Criterios de evaluación. Submodalidad Artistas</a:t>
            </a:r>
            <a:endParaRPr kumimoji="0" sz="18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Proxima Nova Semibold"/>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342627701"/>
              </p:ext>
            </p:extLst>
          </p:nvPr>
        </p:nvGraphicFramePr>
        <p:xfrm>
          <a:off x="818068" y="1565030"/>
          <a:ext cx="7235687" cy="4262245"/>
        </p:xfrm>
        <a:graphic>
          <a:graphicData uri="http://schemas.openxmlformats.org/drawingml/2006/table">
            <a:tbl>
              <a:tblPr firstRow="1" firstCol="1" lastRow="1" lastCol="1" bandRow="1" bandCol="1">
                <a:tableStyleId>{5940675A-B579-460E-94D1-54222C63F5DA}</a:tableStyleId>
              </a:tblPr>
              <a:tblGrid>
                <a:gridCol w="2752906">
                  <a:extLst>
                    <a:ext uri="{9D8B030D-6E8A-4147-A177-3AD203B41FA5}">
                      <a16:colId xmlns:a16="http://schemas.microsoft.com/office/drawing/2014/main" val="1017003333"/>
                    </a:ext>
                  </a:extLst>
                </a:gridCol>
                <a:gridCol w="3269441">
                  <a:extLst>
                    <a:ext uri="{9D8B030D-6E8A-4147-A177-3AD203B41FA5}">
                      <a16:colId xmlns:a16="http://schemas.microsoft.com/office/drawing/2014/main" val="3924286140"/>
                    </a:ext>
                  </a:extLst>
                </a:gridCol>
                <a:gridCol w="1187940">
                  <a:extLst>
                    <a:ext uri="{9D8B030D-6E8A-4147-A177-3AD203B41FA5}">
                      <a16:colId xmlns:a16="http://schemas.microsoft.com/office/drawing/2014/main" val="2354134661"/>
                    </a:ext>
                  </a:extLst>
                </a:gridCol>
                <a:gridCol w="25400">
                  <a:extLst>
                    <a:ext uri="{9D8B030D-6E8A-4147-A177-3AD203B41FA5}">
                      <a16:colId xmlns:a16="http://schemas.microsoft.com/office/drawing/2014/main" val="4020703109"/>
                    </a:ext>
                  </a:extLst>
                </a:gridCol>
              </a:tblGrid>
              <a:tr h="319534">
                <a:tc>
                  <a:txBody>
                    <a:bodyPr/>
                    <a:lstStyle/>
                    <a:p>
                      <a:pPr marL="92710" algn="ctr">
                        <a:spcAft>
                          <a:spcPts val="0"/>
                        </a:spcAft>
                      </a:pPr>
                      <a:r>
                        <a:rPr lang="es-ES" sz="1100" dirty="0">
                          <a:solidFill>
                            <a:srgbClr val="0F1177"/>
                          </a:solidFill>
                          <a:effectLst/>
                        </a:rPr>
                        <a:t>CRITERIOS</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8420" marR="69850" algn="ctr">
                        <a:spcAft>
                          <a:spcPts val="0"/>
                        </a:spcAft>
                      </a:pPr>
                      <a:r>
                        <a:rPr lang="es-ES" sz="1100">
                          <a:solidFill>
                            <a:srgbClr val="0F1177"/>
                          </a:solidFill>
                          <a:effectLst/>
                        </a:rPr>
                        <a:t>DIMENSIONES</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5880" marR="47625" algn="ctr">
                        <a:spcAft>
                          <a:spcPts val="0"/>
                        </a:spcAft>
                      </a:pPr>
                      <a:r>
                        <a:rPr lang="es-ES" sz="1100">
                          <a:solidFill>
                            <a:srgbClr val="0F1177"/>
                          </a:solidFill>
                          <a:effectLst/>
                        </a:rPr>
                        <a:t>PONDERACIÓN</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05547796"/>
                  </a:ext>
                </a:extLst>
              </a:tr>
              <a:tr h="589911">
                <a:tc rowSpan="3">
                  <a:txBody>
                    <a:bodyPr/>
                    <a:lstStyle/>
                    <a:p>
                      <a:pPr marL="85090" marR="81280" algn="just">
                        <a:spcAft>
                          <a:spcPts val="0"/>
                        </a:spcAft>
                      </a:pPr>
                      <a:endParaRPr lang="es-ES" sz="1100" dirty="0" smtClean="0">
                        <a:solidFill>
                          <a:srgbClr val="0F1177"/>
                        </a:solidFill>
                        <a:effectLst/>
                      </a:endParaRPr>
                    </a:p>
                    <a:p>
                      <a:pPr marL="85090" marR="81280" algn="just">
                        <a:spcAft>
                          <a:spcPts val="0"/>
                        </a:spcAft>
                      </a:pPr>
                      <a:endParaRPr lang="es-ES" sz="1100" dirty="0" smtClean="0">
                        <a:solidFill>
                          <a:srgbClr val="0F1177"/>
                        </a:solidFill>
                        <a:effectLst/>
                      </a:endParaRPr>
                    </a:p>
                    <a:p>
                      <a:pPr marL="85090" marR="81280" algn="just">
                        <a:spcAft>
                          <a:spcPts val="0"/>
                        </a:spcAft>
                      </a:pPr>
                      <a:endParaRPr lang="es-ES" sz="1100" dirty="0" smtClean="0">
                        <a:solidFill>
                          <a:srgbClr val="0F1177"/>
                        </a:solidFill>
                        <a:effectLst/>
                      </a:endParaRPr>
                    </a:p>
                    <a:p>
                      <a:pPr marL="85090" marR="81280" algn="just">
                        <a:spcAft>
                          <a:spcPts val="0"/>
                        </a:spcAft>
                      </a:pPr>
                      <a:r>
                        <a:rPr lang="es-ES" sz="1100" b="1" dirty="0" smtClean="0">
                          <a:solidFill>
                            <a:srgbClr val="0F1177"/>
                          </a:solidFill>
                          <a:effectLst/>
                        </a:rPr>
                        <a:t>Viabilidad: </a:t>
                      </a:r>
                      <a:r>
                        <a:rPr lang="es-ES" sz="1100" dirty="0" smtClean="0">
                          <a:solidFill>
                            <a:srgbClr val="0F1177"/>
                          </a:solidFill>
                          <a:effectLst/>
                        </a:rPr>
                        <a:t>Evalúa el contenido de todos los antecedentes necesarios de evaluación señalados en bases. Evalúa el aspecto financiero de la propuesta, así como la coherencia de ésta con los objetivos de la Línea.</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58420" marR="69850" indent="2540" algn="just">
                        <a:spcAft>
                          <a:spcPts val="0"/>
                        </a:spcAft>
                      </a:pPr>
                      <a:r>
                        <a:rPr lang="es-ES" sz="1100" b="1" dirty="0" smtClean="0">
                          <a:solidFill>
                            <a:srgbClr val="0F1177"/>
                          </a:solidFill>
                          <a:effectLst/>
                        </a:rPr>
                        <a:t>Viabilidad </a:t>
                      </a:r>
                      <a:r>
                        <a:rPr lang="es-ES" sz="1100" b="1" dirty="0">
                          <a:solidFill>
                            <a:srgbClr val="0F1177"/>
                          </a:solidFill>
                          <a:effectLst/>
                        </a:rPr>
                        <a:t>Técnica: </a:t>
                      </a:r>
                      <a:r>
                        <a:rPr lang="es-ES" sz="1100" dirty="0" smtClean="0">
                          <a:solidFill>
                            <a:srgbClr val="0F1177"/>
                          </a:solidFill>
                          <a:effectLst/>
                        </a:rPr>
                        <a:t>Evalúa el cumplimiento de todos los documentos necesarios para la evaluación, según lo establecido en las presentes bases.</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53340" marR="47625" algn="ctr">
                        <a:spcAft>
                          <a:spcPts val="0"/>
                        </a:spcAft>
                      </a:pPr>
                      <a:r>
                        <a:rPr lang="es-ES" sz="1100">
                          <a:solidFill>
                            <a:srgbClr val="0F1177"/>
                          </a:solidFill>
                          <a:effectLst/>
                        </a:rPr>
                        <a:t>10</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4511753"/>
                  </a:ext>
                </a:extLst>
              </a:tr>
              <a:tr h="442433">
                <a:tc vMerge="1">
                  <a:txBody>
                    <a:bodyPr/>
                    <a:lstStyle/>
                    <a:p>
                      <a:endParaRPr lang="en-US"/>
                    </a:p>
                  </a:txBody>
                  <a:tcPr/>
                </a:tc>
                <a:tc>
                  <a:txBody>
                    <a:bodyPr/>
                    <a:lstStyle/>
                    <a:p>
                      <a:pPr marL="58420" marR="69850" algn="just">
                        <a:spcAft>
                          <a:spcPts val="0"/>
                        </a:spcAft>
                      </a:pPr>
                      <a:r>
                        <a:rPr lang="es-ES" sz="1100" b="1" dirty="0">
                          <a:solidFill>
                            <a:srgbClr val="0F1177"/>
                          </a:solidFill>
                          <a:effectLst/>
                        </a:rPr>
                        <a:t>Coherencia en la propuesta: </a:t>
                      </a:r>
                      <a:r>
                        <a:rPr lang="es-ES" sz="1100" dirty="0" smtClean="0">
                          <a:solidFill>
                            <a:srgbClr val="0F1177"/>
                          </a:solidFill>
                          <a:effectLst/>
                        </a:rPr>
                        <a:t>Evalúa la coherencia de la postulación con los objetivos de la línea y el planteamiento de la propuesta.</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8890" algn="ctr">
                        <a:spcAft>
                          <a:spcPts val="0"/>
                        </a:spcAft>
                      </a:pPr>
                      <a:r>
                        <a:rPr lang="es-ES" sz="1100">
                          <a:solidFill>
                            <a:srgbClr val="0F1177"/>
                          </a:solidFill>
                          <a:effectLst/>
                        </a:rPr>
                        <a:t>5</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89391235"/>
                  </a:ext>
                </a:extLst>
              </a:tr>
              <a:tr h="884866">
                <a:tc vMerge="1">
                  <a:txBody>
                    <a:bodyPr/>
                    <a:lstStyle/>
                    <a:p>
                      <a:endParaRPr lang="en-US"/>
                    </a:p>
                  </a:txBody>
                  <a:tcPr/>
                </a:tc>
                <a:tc>
                  <a:txBody>
                    <a:bodyPr/>
                    <a:lstStyle/>
                    <a:p>
                      <a:pPr marL="58420" marR="69850" indent="2540" algn="just">
                        <a:spcAft>
                          <a:spcPts val="0"/>
                        </a:spcAft>
                      </a:pPr>
                      <a:endParaRPr lang="es-ES" sz="1100" dirty="0" smtClean="0">
                        <a:solidFill>
                          <a:srgbClr val="0F1177"/>
                        </a:solidFill>
                        <a:effectLst/>
                      </a:endParaRPr>
                    </a:p>
                    <a:p>
                      <a:pPr marL="58420" marR="69850" indent="2540" algn="just">
                        <a:spcAft>
                          <a:spcPts val="0"/>
                        </a:spcAft>
                      </a:pPr>
                      <a:r>
                        <a:rPr lang="es-ES" sz="1100" b="1" dirty="0" smtClean="0">
                          <a:solidFill>
                            <a:srgbClr val="0F1177"/>
                          </a:solidFill>
                          <a:effectLst/>
                        </a:rPr>
                        <a:t>Solicitud </a:t>
                      </a:r>
                      <a:r>
                        <a:rPr lang="es-ES" sz="1100" b="1" dirty="0">
                          <a:solidFill>
                            <a:srgbClr val="0F1177"/>
                          </a:solidFill>
                          <a:effectLst/>
                        </a:rPr>
                        <a:t>financiera: </a:t>
                      </a:r>
                      <a:r>
                        <a:rPr lang="es-ES" sz="1100" b="0" dirty="0" smtClean="0">
                          <a:solidFill>
                            <a:srgbClr val="0F1177"/>
                          </a:solidFill>
                          <a:effectLst/>
                        </a:rPr>
                        <a:t>La solicitud presupuestaria de la postulación se ajusta a los montos máximos, así como a los valores de mercado de los ítems solicitados. A su vez, el monto solicitado se observa coherente con las actividades a desarrollar.</a:t>
                      </a:r>
                      <a:endParaRPr lang="en-US" sz="1100" b="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8890" algn="ctr">
                        <a:spcAft>
                          <a:spcPts val="0"/>
                        </a:spcAft>
                      </a:pPr>
                      <a:r>
                        <a:rPr lang="es-ES" sz="1100">
                          <a:solidFill>
                            <a:srgbClr val="0F1177"/>
                          </a:solidFill>
                          <a:effectLst/>
                        </a:rPr>
                        <a:t>15</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44595013"/>
                  </a:ext>
                </a:extLst>
              </a:tr>
              <a:tr h="737388">
                <a:tc>
                  <a:txBody>
                    <a:bodyPr/>
                    <a:lstStyle/>
                    <a:p>
                      <a:pPr marL="85090" marR="83820" algn="just">
                        <a:spcAft>
                          <a:spcPts val="0"/>
                        </a:spcAft>
                      </a:pPr>
                      <a:r>
                        <a:rPr lang="es-ES" sz="1100" b="1" dirty="0" smtClean="0">
                          <a:solidFill>
                            <a:srgbClr val="0F1177"/>
                          </a:solidFill>
                          <a:effectLst/>
                        </a:rPr>
                        <a:t>Currículo: </a:t>
                      </a:r>
                      <a:r>
                        <a:rPr lang="es-ES" sz="1100" b="0" dirty="0" smtClean="0">
                          <a:solidFill>
                            <a:srgbClr val="0F1177"/>
                          </a:solidFill>
                          <a:effectLst/>
                        </a:rPr>
                        <a:t>Evalúa las competencias y experiencia profesional demostrada por la agrupación o solista y equipo de trabajo.</a:t>
                      </a:r>
                      <a:endParaRPr lang="en-US" sz="1100" b="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8420" marR="69850" algn="just">
                        <a:spcAft>
                          <a:spcPts val="0"/>
                        </a:spcAft>
                      </a:pPr>
                      <a:r>
                        <a:rPr lang="es-ES" sz="1100" b="1" dirty="0" smtClean="0">
                          <a:solidFill>
                            <a:srgbClr val="0F1177"/>
                          </a:solidFill>
                          <a:effectLst/>
                        </a:rPr>
                        <a:t>Currículo de la agrupación, solista y equipo de trabajo: </a:t>
                      </a:r>
                      <a:r>
                        <a:rPr lang="es-ES" sz="1100" b="0" dirty="0" smtClean="0">
                          <a:solidFill>
                            <a:srgbClr val="0F1177"/>
                          </a:solidFill>
                          <a:effectLst/>
                        </a:rPr>
                        <a:t>Evalúa las competencias profesionales individuales de las personas que integran el equipo de trabajo, así como de la trayectoria del proyecto artístico.</a:t>
                      </a:r>
                      <a:endParaRPr lang="en-US" sz="1100" b="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gridSpan="2">
                  <a:txBody>
                    <a:bodyPr/>
                    <a:lstStyle/>
                    <a:p>
                      <a:pPr marL="81915" marR="115570" algn="ctr">
                        <a:spcAft>
                          <a:spcPts val="0"/>
                        </a:spcAft>
                      </a:pPr>
                      <a:r>
                        <a:rPr lang="es-ES" sz="1100" dirty="0" smtClean="0">
                          <a:solidFill>
                            <a:srgbClr val="0F1177"/>
                          </a:solidFill>
                          <a:effectLst/>
                          <a:latin typeface="+mn-lt"/>
                          <a:ea typeface="+mn-ea"/>
                          <a:cs typeface="+mn-cs"/>
                        </a:rPr>
                        <a:t>30</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610369046"/>
                  </a:ext>
                </a:extLst>
              </a:tr>
              <a:tr h="442433">
                <a:tc rowSpan="2">
                  <a:txBody>
                    <a:bodyPr/>
                    <a:lstStyle/>
                    <a:p>
                      <a:pPr marL="85090" marR="81280" algn="just">
                        <a:spcAft>
                          <a:spcPts val="0"/>
                        </a:spcAft>
                        <a:tabLst>
                          <a:tab pos="774065" algn="l"/>
                          <a:tab pos="1216025" algn="l"/>
                          <a:tab pos="1273810" algn="l"/>
                        </a:tabLst>
                      </a:pPr>
                      <a:r>
                        <a:rPr lang="es-ES" sz="1100" b="1" dirty="0" smtClean="0">
                          <a:solidFill>
                            <a:srgbClr val="0F1177"/>
                          </a:solidFill>
                          <a:effectLst/>
                        </a:rPr>
                        <a:t>Trabajo en la feria o mercado: </a:t>
                      </a:r>
                      <a:r>
                        <a:rPr lang="es-ES" sz="1100" b="0" dirty="0" smtClean="0">
                          <a:solidFill>
                            <a:srgbClr val="0F1177"/>
                          </a:solidFill>
                          <a:effectLst/>
                        </a:rPr>
                        <a:t>Evalúa las acciones y contenido a promocionar en el encuentro a visitar.</a:t>
                      </a:r>
                      <a:endParaRPr lang="en-US" sz="1100" b="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marL="58420" marR="69850" algn="just">
                        <a:spcAft>
                          <a:spcPts val="0"/>
                        </a:spcAft>
                      </a:pPr>
                      <a:r>
                        <a:rPr lang="es-ES" sz="1100" b="1" spc="5" dirty="0" smtClean="0">
                          <a:solidFill>
                            <a:srgbClr val="0F1177"/>
                          </a:solidFill>
                          <a:effectLst/>
                        </a:rPr>
                        <a:t>Estrategia de internacionalización:    </a:t>
                      </a:r>
                      <a:r>
                        <a:rPr lang="es-ES" sz="1100" b="0" spc="5" dirty="0" smtClean="0">
                          <a:solidFill>
                            <a:srgbClr val="0F1177"/>
                          </a:solidFill>
                          <a:effectLst/>
                        </a:rPr>
                        <a:t>Evalúa las acciones a desarrollar en el encuentro dirigidas a la internacionalización de la agrupación o solista. </a:t>
                      </a:r>
                      <a:endParaRPr lang="en-US" sz="1100" b="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gridSpan="2">
                  <a:txBody>
                    <a:bodyPr/>
                    <a:lstStyle/>
                    <a:p>
                      <a:pPr marL="81915" marR="115570" algn="ctr">
                        <a:spcAft>
                          <a:spcPts val="0"/>
                        </a:spcAft>
                      </a:pPr>
                      <a:r>
                        <a:rPr lang="es-ES" sz="1100">
                          <a:solidFill>
                            <a:srgbClr val="0F1177"/>
                          </a:solidFill>
                          <a:effectLst/>
                        </a:rPr>
                        <a:t>20</a:t>
                      </a:r>
                      <a:endParaRPr lang="en-US" sz="110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621176912"/>
                  </a:ext>
                </a:extLst>
              </a:tr>
              <a:tr h="442433">
                <a:tc vMerge="1">
                  <a:txBody>
                    <a:bodyPr/>
                    <a:lstStyle/>
                    <a:p>
                      <a:endParaRPr lang="en-US"/>
                    </a:p>
                  </a:txBody>
                  <a:tcPr/>
                </a:tc>
                <a:tc>
                  <a:txBody>
                    <a:bodyPr/>
                    <a:lstStyle/>
                    <a:p>
                      <a:pPr marL="58420" marR="69850" algn="just">
                        <a:spcAft>
                          <a:spcPts val="0"/>
                        </a:spcAft>
                        <a:tabLst>
                          <a:tab pos="1602740" algn="l"/>
                        </a:tabLst>
                      </a:pPr>
                      <a:r>
                        <a:rPr lang="es-ES" sz="1100" b="1" dirty="0" smtClean="0">
                          <a:solidFill>
                            <a:srgbClr val="0F1177"/>
                          </a:solidFill>
                          <a:effectLst/>
                        </a:rPr>
                        <a:t>Propuesta de contenido: </a:t>
                      </a:r>
                      <a:r>
                        <a:rPr lang="es-ES" sz="1100" b="0" dirty="0" smtClean="0">
                          <a:solidFill>
                            <a:srgbClr val="0F1177"/>
                          </a:solidFill>
                          <a:effectLst/>
                        </a:rPr>
                        <a:t>Evalúa la calidad del contenido artístico a promocionar o presentar en el encuentro.</a:t>
                      </a:r>
                      <a:endParaRPr lang="en-US" sz="1100" b="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gridSpan="2">
                  <a:txBody>
                    <a:bodyPr/>
                    <a:lstStyle/>
                    <a:p>
                      <a:pPr marL="81915" marR="115570" algn="ctr">
                        <a:spcAft>
                          <a:spcPts val="0"/>
                        </a:spcAft>
                      </a:pPr>
                      <a:r>
                        <a:rPr lang="es-ES" sz="1100" dirty="0">
                          <a:solidFill>
                            <a:srgbClr val="0F1177"/>
                          </a:solidFill>
                          <a:effectLst/>
                        </a:rPr>
                        <a:t>20</a:t>
                      </a:r>
                      <a:endParaRPr lang="en-US" sz="1100" dirty="0">
                        <a:solidFill>
                          <a:srgbClr val="0F1177"/>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998024703"/>
                  </a:ext>
                </a:extLst>
              </a:tr>
            </a:tbl>
          </a:graphicData>
        </a:graphic>
      </p:graphicFrame>
    </p:spTree>
    <p:extLst>
      <p:ext uri="{BB962C8B-B14F-4D97-AF65-F5344CB8AC3E}">
        <p14:creationId xmlns:p14="http://schemas.microsoft.com/office/powerpoint/2010/main" val="52378986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22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es-CL" sz="1800" b="1" i="0" u="none" strike="noStrike" kern="0" cap="none" spc="30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Proxima Nova Semibold"/>
              </a:rPr>
              <a:t>Consideraciones generales</a:t>
            </a:r>
            <a:endParaRPr kumimoji="0" sz="1800" b="1" i="0" u="none" strike="noStrike" kern="0" cap="none" spc="300" normalizeH="0" baseline="0" noProof="0" dirty="0">
              <a:ln>
                <a:noFill/>
              </a:ln>
              <a:solidFill>
                <a:srgbClr val="1C4194"/>
              </a:solidFill>
              <a:effectLst/>
              <a:uLnTx/>
              <a:uFillTx/>
              <a:latin typeface="Arial" panose="020B0604020202020204" pitchFamily="34" charset="0"/>
              <a:cs typeface="Arial" panose="020B0604020202020204" pitchFamily="34" charset="0"/>
              <a:sym typeface="Proxima Nova Semibold"/>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marL="0" marR="0" lvl="0" indent="0" algn="l" defTabSz="457200" rtl="0" eaLnBrk="1" fontAlgn="auto" latinLnBrk="0" hangingPunct="0">
              <a:lnSpc>
                <a:spcPct val="100000"/>
              </a:lnSpc>
              <a:spcBef>
                <a:spcPts val="0"/>
              </a:spcBef>
              <a:spcAft>
                <a:spcPts val="0"/>
              </a:spcAft>
              <a:buClrTx/>
              <a:buSzTx/>
              <a:buFontTx/>
              <a:buNone/>
              <a:tabLst/>
              <a:defRPr sz="3200" u="sng">
                <a:solidFill>
                  <a:srgbClr val="000000"/>
                </a:solidFill>
                <a:latin typeface="Helvetica Light"/>
                <a:ea typeface="Helvetica Light"/>
                <a:cs typeface="Helvetica Light"/>
                <a:sym typeface="Helvetica Light"/>
              </a:defRPr>
            </a:pPr>
            <a:endParaRPr kumimoji="0" sz="3200" b="0" i="0" u="sng" strike="noStrike" kern="0" cap="none" spc="0" normalizeH="0" baseline="0" noProof="0">
              <a:ln>
                <a:noFill/>
              </a:ln>
              <a:solidFill>
                <a:srgbClr val="000000"/>
              </a:solidFill>
              <a:effectLst/>
              <a:uLnTx/>
              <a:uFillTx/>
              <a:latin typeface="Helvetica Light"/>
              <a:sym typeface="Helvetica Light"/>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3" name="Rectángulo 2">
            <a:extLst>
              <a:ext uri="{FF2B5EF4-FFF2-40B4-BE49-F238E27FC236}">
                <a16:creationId xmlns:a16="http://schemas.microsoft.com/office/drawing/2014/main" id="{A1B44E64-4349-F846-9288-1D9E99E2009B}"/>
              </a:ext>
            </a:extLst>
          </p:cNvPr>
          <p:cNvSpPr/>
          <p:nvPr/>
        </p:nvSpPr>
        <p:spPr>
          <a:xfrm>
            <a:off x="3713802" y="1421131"/>
            <a:ext cx="4604698" cy="5324535"/>
          </a:xfrm>
          <a:prstGeom prst="rect">
            <a:avLst/>
          </a:prstGeom>
        </p:spPr>
        <p:txBody>
          <a:bodyPr wrap="square">
            <a:spAutoFit/>
          </a:bodyPr>
          <a:lstStyle/>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1° llamado financiamiento de proyectos que tengan inicio de ejecución a partir del 1° de abril al 30 de junio.</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Actividades previas a la fecha de realización de la presentación no pueden extenderse a mas de un mes.</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a:t>
            </a:r>
            <a:r>
              <a:rPr lang="es-ES" sz="1400" dirty="0">
                <a:solidFill>
                  <a:srgbClr val="1C4194"/>
                </a:solidFill>
                <a:latin typeface="Arial" panose="020B0604020202020204" pitchFamily="34" charset="0"/>
                <a:cs typeface="Arial" panose="020B0604020202020204" pitchFamily="34" charset="0"/>
              </a:rPr>
              <a:t> </a:t>
            </a:r>
            <a:r>
              <a:rPr kumimoji="0" lang="es-ES" sz="1400" b="0" i="0" u="none" strike="noStrike" kern="0" cap="none" spc="0" normalizeH="0" noProof="0" dirty="0" smtClean="0">
                <a:ln>
                  <a:noFill/>
                </a:ln>
                <a:solidFill>
                  <a:srgbClr val="1C4194"/>
                </a:solidFill>
                <a:effectLst/>
                <a:uLnTx/>
                <a:uFillTx/>
                <a:latin typeface="Arial" panose="020B0604020202020204" pitchFamily="34" charset="0"/>
                <a:cs typeface="Arial" panose="020B0604020202020204" pitchFamily="34" charset="0"/>
                <a:sym typeface="Calibri"/>
              </a:rPr>
              <a:t>Carta de invitación al festival o feria deberá presentarse al momento de la firma de convenio.</a:t>
            </a:r>
          </a:p>
          <a:p>
            <a:pPr marL="0" marR="0" lvl="0" indent="0" algn="just" defTabSz="457200" rtl="0" eaLnBrk="1" fontAlgn="auto" latinLnBrk="0" hangingPunct="0">
              <a:lnSpc>
                <a:spcPct val="100000"/>
              </a:lnSpc>
              <a:spcBef>
                <a:spcPts val="0"/>
              </a:spcBef>
              <a:spcAft>
                <a:spcPts val="0"/>
              </a:spcAft>
              <a:buClrTx/>
              <a:buSzTx/>
              <a:buFontTx/>
              <a:buNone/>
              <a:tabLst/>
              <a:defRPr/>
            </a:pPr>
            <a:endParaRPr lang="es-ES" sz="1400" baseline="0" dirty="0">
              <a:solidFill>
                <a:srgbClr val="1C4194"/>
              </a:solidFill>
              <a:latin typeface="Arial" panose="020B0604020202020204" pitchFamily="34" charset="0"/>
              <a:cs typeface="Arial" panose="020B0604020202020204" pitchFamily="34" charset="0"/>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Postulaciones no pueden tener una duración mayor a 3 meses.</a:t>
            </a: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400" b="0" i="0" u="sng"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a:t>
            </a:r>
            <a:r>
              <a:rPr kumimoji="0" lang="es-ES" sz="14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 </a:t>
            </a: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Puntaje de elegibilidad: 95 puntos.</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a:t>
            </a:r>
            <a:r>
              <a:rPr kumimoji="0" lang="es-ES" sz="1400" b="0" i="0" u="none" strike="noStrike" kern="0" cap="none" spc="0" normalizeH="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Recordar que gira exige al menos 3 presentaciones.</a:t>
            </a: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 </a:t>
            </a:r>
            <a:r>
              <a:rPr kumimoji="0" lang="es-ES" sz="1400" b="0" i="0" u="none" strike="noStrike" kern="0" cap="none" spc="0" normalizeH="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a:t>
            </a: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Solo se podrá ser</a:t>
            </a:r>
            <a:r>
              <a:rPr kumimoji="0" lang="es-ES" sz="1400" b="0" i="0" u="none" strike="noStrike" kern="0" cap="none" spc="0" normalizeH="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seleccionado con una sola postulación durante toda la convocatoria 2023</a:t>
            </a: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a:t>
            </a: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rPr>
              <a:t>+</a:t>
            </a:r>
            <a:r>
              <a:rPr kumimoji="0" lang="es-ES" sz="14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rPr>
              <a:t> </a:t>
            </a:r>
            <a:r>
              <a:rPr lang="es-ES" sz="1400" dirty="0" smtClean="0">
                <a:solidFill>
                  <a:srgbClr val="1C4194"/>
                </a:solidFill>
                <a:latin typeface="Arial" panose="020B0604020202020204" pitchFamily="34" charset="0"/>
                <a:cs typeface="Arial" panose="020B0604020202020204" pitchFamily="34" charset="0"/>
              </a:rPr>
              <a:t>Q</a:t>
            </a:r>
            <a:r>
              <a:rPr kumimoji="0" lang="es-ES" sz="1400" b="0" i="0" u="none" strike="noStrike" kern="0" cap="none" spc="0" normalizeH="0" noProof="0" dirty="0" err="1" smtClean="0">
                <a:ln>
                  <a:noFill/>
                </a:ln>
                <a:solidFill>
                  <a:srgbClr val="1C4194"/>
                </a:solidFill>
                <a:effectLst/>
                <a:uLnTx/>
                <a:uFillTx/>
                <a:latin typeface="Arial" panose="020B0604020202020204" pitchFamily="34" charset="0"/>
                <a:cs typeface="Arial" panose="020B0604020202020204" pitchFamily="34" charset="0"/>
                <a:sym typeface="Calibri"/>
              </a:rPr>
              <a:t>uienes</a:t>
            </a:r>
            <a:r>
              <a:rPr kumimoji="0" lang="es-ES" sz="1400" b="0" i="0" u="none" strike="noStrike" kern="0" cap="none" spc="0" normalizeH="0" noProof="0" dirty="0" smtClean="0">
                <a:ln>
                  <a:noFill/>
                </a:ln>
                <a:solidFill>
                  <a:srgbClr val="1C4194"/>
                </a:solidFill>
                <a:effectLst/>
                <a:uLnTx/>
                <a:uFillTx/>
                <a:latin typeface="Arial" panose="020B0604020202020204" pitchFamily="34" charset="0"/>
                <a:cs typeface="Arial" panose="020B0604020202020204" pitchFamily="34" charset="0"/>
                <a:sym typeface="Calibri"/>
              </a:rPr>
              <a:t> hayan resultado seleccionados en una determinada modalidad en la convocatoria del año 2022</a:t>
            </a:r>
            <a:r>
              <a:rPr lang="es-ES" sz="1400" dirty="0" smtClean="0">
                <a:solidFill>
                  <a:srgbClr val="1C4194"/>
                </a:solidFill>
                <a:latin typeface="Arial" panose="020B0604020202020204" pitchFamily="34" charset="0"/>
                <a:cs typeface="Arial" panose="020B0604020202020204" pitchFamily="34" charset="0"/>
              </a:rPr>
              <a:t>, durante el año 2023, no podrán volver a postular.</a:t>
            </a:r>
            <a:endParaRPr kumimoji="0" lang="es-ES" sz="14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1C4194"/>
              </a:solidFill>
              <a:effectLst/>
              <a:uLnTx/>
              <a:uFillTx/>
              <a:latin typeface="Arial" panose="020B0604020202020204" pitchFamily="34" charset="0"/>
              <a:cs typeface="Arial" panose="020B0604020202020204" pitchFamily="34" charset="0"/>
              <a:sym typeface="Calibri"/>
            </a:endParaRPr>
          </a:p>
          <a:p>
            <a:pPr marL="0" marR="0" lvl="0" indent="0" algn="just" defTabSz="457200" rtl="0" eaLnBrk="1" fontAlgn="auto" latinLnBrk="0" hangingPunct="0">
              <a:lnSpc>
                <a:spcPct val="100000"/>
              </a:lnSpc>
              <a:spcBef>
                <a:spcPts val="0"/>
              </a:spcBef>
              <a:spcAft>
                <a:spcPts val="0"/>
              </a:spcAft>
              <a:buClrTx/>
              <a:buSzTx/>
              <a:buFontTx/>
              <a:buNone/>
              <a:tabLst/>
              <a:defRPr/>
            </a:pPr>
            <a:endParaRPr kumimoji="0" lang="es-ES" sz="1600" b="0" i="0" u="none" strike="noStrike" kern="0" cap="none" spc="0" normalizeH="0" baseline="0" noProof="0" dirty="0" smtClean="0">
              <a:ln>
                <a:noFill/>
              </a:ln>
              <a:solidFill>
                <a:srgbClr val="1C4194"/>
              </a:solidFill>
              <a:effectLst/>
              <a:uLnTx/>
              <a:uFillTx/>
              <a:latin typeface="Arial" panose="020B0604020202020204" pitchFamily="34" charset="0"/>
              <a:cs typeface="Arial" panose="020B0604020202020204" pitchFamily="34" charset="0"/>
              <a:sym typeface="Calibri"/>
            </a:endParaRPr>
          </a:p>
        </p:txBody>
      </p:sp>
      <p:pic>
        <p:nvPicPr>
          <p:cNvPr id="20" name="Imagen 19">
            <a:extLst>
              <a:ext uri="{FF2B5EF4-FFF2-40B4-BE49-F238E27FC236}">
                <a16:creationId xmlns:a16="http://schemas.microsoft.com/office/drawing/2014/main" id="{AE6A2DEC-BE19-9340-8348-3DAC7731D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pic>
        <p:nvPicPr>
          <p:cNvPr id="21" name="Imagen 20">
            <a:extLst>
              <a:ext uri="{FF2B5EF4-FFF2-40B4-BE49-F238E27FC236}">
                <a16:creationId xmlns:a16="http://schemas.microsoft.com/office/drawing/2014/main" id="{CA4C7B22-424F-4A41-9241-86C4B9624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Tree>
    <p:extLst>
      <p:ext uri="{BB962C8B-B14F-4D97-AF65-F5344CB8AC3E}">
        <p14:creationId xmlns:p14="http://schemas.microsoft.com/office/powerpoint/2010/main" val="23004187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66042" y="577850"/>
            <a:ext cx="7490664" cy="3000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endParaRPr lang="es-CL" sz="1400" b="1" spc="300" dirty="0" smtClean="0">
              <a:solidFill>
                <a:srgbClr val="1C4194"/>
              </a:solidFill>
              <a:latin typeface="Arial" panose="020B0604020202020204" pitchFamily="34" charset="0"/>
              <a:cs typeface="Arial" panose="020B0604020202020204" pitchFamily="34" charset="0"/>
            </a:endParaRPr>
          </a:p>
          <a:p>
            <a:endParaRPr lang="es-CL" sz="1400" b="1" spc="300" dirty="0">
              <a:solidFill>
                <a:srgbClr val="1C4194"/>
              </a:solidFill>
              <a:latin typeface="Arial" panose="020B0604020202020204" pitchFamily="34" charset="0"/>
              <a:cs typeface="Arial" panose="020B0604020202020204" pitchFamily="34" charset="0"/>
            </a:endParaRPr>
          </a:p>
          <a:p>
            <a:endParaRPr lang="es-CL" sz="1400" b="1" spc="300" dirty="0" smtClean="0">
              <a:solidFill>
                <a:srgbClr val="1C4194"/>
              </a:solidFill>
              <a:latin typeface="Arial" panose="020B0604020202020204" pitchFamily="34" charset="0"/>
              <a:cs typeface="Arial" panose="020B0604020202020204" pitchFamily="34" charset="0"/>
            </a:endParaRPr>
          </a:p>
          <a:p>
            <a:endParaRPr lang="es-CL" sz="1400" b="1" spc="300" dirty="0">
              <a:solidFill>
                <a:srgbClr val="1C4194"/>
              </a:solidFill>
              <a:latin typeface="Arial" panose="020B0604020202020204" pitchFamily="34" charset="0"/>
              <a:cs typeface="Arial" panose="020B0604020202020204" pitchFamily="34" charset="0"/>
            </a:endParaRPr>
          </a:p>
          <a:p>
            <a:endParaRPr lang="es-CL" sz="1400" b="1" spc="300" dirty="0" smtClean="0">
              <a:solidFill>
                <a:srgbClr val="1C4194"/>
              </a:solidFill>
              <a:latin typeface="Arial" panose="020B0604020202020204" pitchFamily="34" charset="0"/>
              <a:cs typeface="Arial" panose="020B0604020202020204" pitchFamily="34" charset="0"/>
            </a:endParaRPr>
          </a:p>
          <a:p>
            <a:endParaRPr lang="es-CL" sz="1400" b="1" spc="300" dirty="0">
              <a:solidFill>
                <a:srgbClr val="1C4194"/>
              </a:solidFill>
              <a:latin typeface="Arial" panose="020B0604020202020204" pitchFamily="34" charset="0"/>
              <a:cs typeface="Arial" panose="020B0604020202020204" pitchFamily="34" charset="0"/>
            </a:endParaRPr>
          </a:p>
          <a:p>
            <a:endParaRPr lang="es-CL" sz="1400" b="1" spc="300" dirty="0" smtClean="0">
              <a:solidFill>
                <a:srgbClr val="1C4194"/>
              </a:solidFill>
              <a:latin typeface="Arial" panose="020B0604020202020204" pitchFamily="34" charset="0"/>
              <a:cs typeface="Arial" panose="020B0604020202020204" pitchFamily="34" charset="0"/>
            </a:endParaRPr>
          </a:p>
          <a:p>
            <a:endParaRPr lang="es-CL" sz="1400" b="1" spc="300" dirty="0">
              <a:solidFill>
                <a:srgbClr val="1C4194"/>
              </a:solidFill>
              <a:latin typeface="Arial" panose="020B0604020202020204" pitchFamily="34" charset="0"/>
              <a:cs typeface="Arial" panose="020B0604020202020204" pitchFamily="34" charset="0"/>
            </a:endParaRPr>
          </a:p>
          <a:p>
            <a:endParaRPr lang="es-CL" sz="1400" b="1" spc="300" dirty="0" smtClean="0">
              <a:solidFill>
                <a:srgbClr val="1C4194"/>
              </a:solidFill>
              <a:latin typeface="Arial" panose="020B0604020202020204" pitchFamily="34" charset="0"/>
              <a:cs typeface="Arial" panose="020B0604020202020204" pitchFamily="34" charset="0"/>
            </a:endParaRPr>
          </a:p>
          <a:p>
            <a:endParaRPr lang="es-CL" sz="1400" b="1" spc="300" dirty="0">
              <a:solidFill>
                <a:srgbClr val="1C4194"/>
              </a:solidFill>
              <a:latin typeface="Arial" panose="020B0604020202020204" pitchFamily="34" charset="0"/>
              <a:cs typeface="Arial" panose="020B0604020202020204" pitchFamily="34" charset="0"/>
            </a:endParaRPr>
          </a:p>
          <a:p>
            <a:endParaRPr lang="es-CL" sz="1400" b="1" spc="300" dirty="0" smtClean="0">
              <a:solidFill>
                <a:srgbClr val="1C4194"/>
              </a:solidFill>
              <a:latin typeface="Arial" panose="020B0604020202020204" pitchFamily="34" charset="0"/>
              <a:cs typeface="Arial" panose="020B0604020202020204" pitchFamily="34" charset="0"/>
            </a:endParaRPr>
          </a:p>
          <a:p>
            <a:endParaRPr lang="es-CL" sz="1400" b="1" spc="300" dirty="0">
              <a:solidFill>
                <a:srgbClr val="1C4194"/>
              </a:solidFill>
              <a:latin typeface="Arial" panose="020B0604020202020204" pitchFamily="34" charset="0"/>
              <a:cs typeface="Arial" panose="020B0604020202020204" pitchFamily="34" charset="0"/>
            </a:endParaRPr>
          </a:p>
          <a:p>
            <a:r>
              <a:rPr lang="es-CL" sz="1400" b="1" spc="300" dirty="0" smtClean="0">
                <a:solidFill>
                  <a:srgbClr val="1C4194"/>
                </a:solidFill>
                <a:latin typeface="Arial" panose="020B0604020202020204" pitchFamily="34" charset="0"/>
                <a:cs typeface="Arial" panose="020B0604020202020204" pitchFamily="34" charset="0"/>
              </a:rPr>
              <a:t>Email de contacto: </a:t>
            </a:r>
            <a:r>
              <a:rPr lang="es-CL" sz="1400" b="1" spc="300" dirty="0" smtClean="0">
                <a:solidFill>
                  <a:srgbClr val="1C4194"/>
                </a:solidFill>
                <a:latin typeface="Arial" panose="020B0604020202020204" pitchFamily="34" charset="0"/>
                <a:cs typeface="Arial" panose="020B0604020202020204" pitchFamily="34" charset="0"/>
                <a:hlinkClick r:id="rId3"/>
              </a:rPr>
              <a:t>carolina.vera@cultura.gob.cl</a:t>
            </a:r>
            <a:endParaRPr lang="es-CL" sz="1400" b="1" spc="300" dirty="0" smtClean="0">
              <a:solidFill>
                <a:srgbClr val="1C4194"/>
              </a:solidFill>
              <a:latin typeface="Arial" panose="020B0604020202020204" pitchFamily="34" charset="0"/>
              <a:cs typeface="Arial" panose="020B0604020202020204" pitchFamily="34" charset="0"/>
            </a:endParaRPr>
          </a:p>
          <a:p>
            <a:endParaRPr lang="es-CL" sz="1400" b="1" spc="300" dirty="0" smtClean="0">
              <a:solidFill>
                <a:srgbClr val="1C4194"/>
              </a:solidFill>
              <a:latin typeface="Arial" panose="020B0604020202020204" pitchFamily="34" charset="0"/>
              <a:cs typeface="Arial" panose="020B0604020202020204" pitchFamily="34" charset="0"/>
            </a:endParaRPr>
          </a:p>
          <a:p>
            <a:r>
              <a:rPr lang="es-CL" sz="1400" b="1" spc="300" dirty="0">
                <a:solidFill>
                  <a:srgbClr val="1C4194"/>
                </a:solidFill>
                <a:latin typeface="Arial" panose="020B0604020202020204" pitchFamily="34" charset="0"/>
                <a:cs typeface="Arial" panose="020B0604020202020204" pitchFamily="34" charset="0"/>
              </a:rPr>
              <a:t> </a:t>
            </a:r>
            <a:r>
              <a:rPr lang="es-CL" sz="1400" b="1" spc="300" dirty="0" smtClean="0">
                <a:solidFill>
                  <a:srgbClr val="1C4194"/>
                </a:solidFill>
                <a:latin typeface="Arial" panose="020B0604020202020204" pitchFamily="34" charset="0"/>
                <a:cs typeface="Arial" panose="020B0604020202020204" pitchFamily="34" charset="0"/>
              </a:rPr>
              <a:t>                          fondodelamusica@cultura.gob.cl</a:t>
            </a:r>
            <a:endParaRPr sz="1400" b="1" spc="300" dirty="0">
              <a:solidFill>
                <a:srgbClr val="1C4194"/>
              </a:solidFill>
              <a:latin typeface="Arial" panose="020B0604020202020204" pitchFamily="34" charset="0"/>
              <a:cs typeface="Arial" panose="020B0604020202020204" pitchFamily="34" charset="0"/>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a:defRPr sz="3200" u="sng">
                <a:solidFill>
                  <a:srgbClr val="000000"/>
                </a:solidFill>
                <a:latin typeface="Helvetica Light"/>
                <a:ea typeface="Helvetica Light"/>
                <a:cs typeface="Helvetica Light"/>
                <a:sym typeface="Helvetica Light"/>
              </a:defRPr>
            </a:pPr>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pic>
        <p:nvPicPr>
          <p:cNvPr id="20" name="Imagen 19">
            <a:extLst>
              <a:ext uri="{FF2B5EF4-FFF2-40B4-BE49-F238E27FC236}">
                <a16:creationId xmlns:a16="http://schemas.microsoft.com/office/drawing/2014/main" id="{AE6A2DEC-BE19-9340-8348-3DAC7731D7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pic>
        <p:nvPicPr>
          <p:cNvPr id="21" name="Imagen 20">
            <a:extLst>
              <a:ext uri="{FF2B5EF4-FFF2-40B4-BE49-F238E27FC236}">
                <a16:creationId xmlns:a16="http://schemas.microsoft.com/office/drawing/2014/main" id="{CA4C7B22-424F-4A41-9241-86C4B96242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Tree>
    <p:extLst>
      <p:ext uri="{BB962C8B-B14F-4D97-AF65-F5344CB8AC3E}">
        <p14:creationId xmlns:p14="http://schemas.microsoft.com/office/powerpoint/2010/main" val="159507451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043078C-26B6-8348-8B0E-00934B0DE3FC}"/>
              </a:ext>
            </a:extLst>
          </p:cNvPr>
          <p:cNvPicPr>
            <a:picLocks noChangeAspect="1"/>
          </p:cNvPicPr>
          <p:nvPr/>
        </p:nvPicPr>
        <p:blipFill>
          <a:blip r:embed="rId2"/>
          <a:stretch>
            <a:fillRect/>
          </a:stretch>
        </p:blipFill>
        <p:spPr>
          <a:xfrm>
            <a:off x="3763962" y="2657130"/>
            <a:ext cx="1685925" cy="1543739"/>
          </a:xfrm>
          <a:prstGeom prst="rect">
            <a:avLst/>
          </a:prstGeom>
        </p:spPr>
      </p:pic>
      <p:pic>
        <p:nvPicPr>
          <p:cNvPr id="7" name="Imagen 6">
            <a:extLst>
              <a:ext uri="{FF2B5EF4-FFF2-40B4-BE49-F238E27FC236}">
                <a16:creationId xmlns:a16="http://schemas.microsoft.com/office/drawing/2014/main" id="{FCCADC45-67C0-A048-9718-C0872BCAB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140" y="2202960"/>
            <a:ext cx="767565" cy="206030"/>
          </a:xfrm>
          <a:prstGeom prst="rect">
            <a:avLst/>
          </a:prstGeom>
        </p:spPr>
      </p:pic>
      <p:pic>
        <p:nvPicPr>
          <p:cNvPr id="11" name="Imagen 10">
            <a:extLst>
              <a:ext uri="{FF2B5EF4-FFF2-40B4-BE49-F238E27FC236}">
                <a16:creationId xmlns:a16="http://schemas.microsoft.com/office/drawing/2014/main" id="{10E83742-B3EF-F541-8DE2-B99EB4F75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139" y="4449009"/>
            <a:ext cx="767565" cy="206030"/>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endParaRPr sz="1800" spc="300" dirty="0">
              <a:solidFill>
                <a:srgbClr val="1C4194"/>
              </a:solidFill>
              <a:latin typeface="Arial" panose="020B0604020202020204" pitchFamily="34" charset="0"/>
              <a:cs typeface="Arial" panose="020B0604020202020204" pitchFamily="34" charset="0"/>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7" name="Rectángulo 6">
            <a:extLst>
              <a:ext uri="{FF2B5EF4-FFF2-40B4-BE49-F238E27FC236}">
                <a16:creationId xmlns:a16="http://schemas.microsoft.com/office/drawing/2014/main" id="{46F6F19C-1C09-E145-8A21-8D5606C8A94E}"/>
              </a:ext>
            </a:extLst>
          </p:cNvPr>
          <p:cNvSpPr/>
          <p:nvPr/>
        </p:nvSpPr>
        <p:spPr>
          <a:xfrm>
            <a:off x="818067" y="319961"/>
            <a:ext cx="6707285" cy="338554"/>
          </a:xfrm>
          <a:prstGeom prst="rect">
            <a:avLst/>
          </a:prstGeom>
        </p:spPr>
        <p:txBody>
          <a:bodyPr wrap="none">
            <a:spAutoFit/>
          </a:bodyPr>
          <a:lstStyle/>
          <a:p>
            <a:r>
              <a:rPr lang="es-ES" sz="1600" b="1" spc="300" dirty="0" smtClean="0">
                <a:solidFill>
                  <a:srgbClr val="1C4194"/>
                </a:solidFill>
                <a:latin typeface="Arial" panose="020B0604020202020204" pitchFamily="34" charset="0"/>
                <a:cs typeface="Arial" panose="020B0604020202020204" pitchFamily="34" charset="0"/>
              </a:rPr>
              <a:t>Proceso de postulación general a todo concurso</a:t>
            </a:r>
            <a:endParaRPr lang="es-ES" sz="1600" b="1" spc="300" dirty="0">
              <a:solidFill>
                <a:srgbClr val="1C419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A1B44E64-4349-F846-9288-1D9E99E2009B}"/>
              </a:ext>
            </a:extLst>
          </p:cNvPr>
          <p:cNvSpPr/>
          <p:nvPr/>
        </p:nvSpPr>
        <p:spPr>
          <a:xfrm>
            <a:off x="905830" y="1562083"/>
            <a:ext cx="4572000" cy="430887"/>
          </a:xfrm>
          <a:prstGeom prst="rect">
            <a:avLst/>
          </a:prstGeom>
        </p:spPr>
        <p:txBody>
          <a:bodyPr>
            <a:spAutoFit/>
          </a:bodyPr>
          <a:lstStyle/>
          <a:p>
            <a:endParaRPr lang="es-CL" sz="1100" dirty="0">
              <a:solidFill>
                <a:srgbClr val="1C4194"/>
              </a:solidFill>
              <a:latin typeface="Arial" panose="020B0604020202020204" pitchFamily="34" charset="0"/>
              <a:cs typeface="Arial" panose="020B0604020202020204" pitchFamily="34" charset="0"/>
            </a:endParaRPr>
          </a:p>
          <a:p>
            <a:pPr marL="171450" indent="-171450">
              <a:buFontTx/>
              <a:buChar char="-"/>
            </a:pPr>
            <a:endParaRPr lang="es-CL" sz="1100" dirty="0" smtClean="0">
              <a:solidFill>
                <a:srgbClr val="1C4194"/>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231F98B6-A50C-0441-B485-C350030A1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53" y="5538415"/>
            <a:ext cx="1016154" cy="1337045"/>
          </a:xfrm>
          <a:prstGeom prst="rect">
            <a:avLst/>
          </a:prstGeom>
        </p:spPr>
      </p:pic>
      <p:pic>
        <p:nvPicPr>
          <p:cNvPr id="16" name="Imagen 15">
            <a:extLst>
              <a:ext uri="{FF2B5EF4-FFF2-40B4-BE49-F238E27FC236}">
                <a16:creationId xmlns:a16="http://schemas.microsoft.com/office/drawing/2014/main" id="{78329A9E-DD98-634D-B6DA-71D274CDC6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907" y="3837088"/>
            <a:ext cx="1465355" cy="3044682"/>
          </a:xfrm>
          <a:prstGeom prst="rect">
            <a:avLst/>
          </a:prstGeom>
        </p:spPr>
      </p:pic>
      <p:pic>
        <p:nvPicPr>
          <p:cNvPr id="4" name="Imagen 3"/>
          <p:cNvPicPr>
            <a:picLocks noChangeAspect="1"/>
          </p:cNvPicPr>
          <p:nvPr/>
        </p:nvPicPr>
        <p:blipFill>
          <a:blip r:embed="rId6"/>
          <a:stretch>
            <a:fillRect/>
          </a:stretch>
        </p:blipFill>
        <p:spPr>
          <a:xfrm>
            <a:off x="1608993" y="1177371"/>
            <a:ext cx="7077808" cy="4550201"/>
          </a:xfrm>
          <a:prstGeom prst="rect">
            <a:avLst/>
          </a:prstGeom>
        </p:spPr>
      </p:pic>
    </p:spTree>
    <p:extLst>
      <p:ext uri="{BB962C8B-B14F-4D97-AF65-F5344CB8AC3E}">
        <p14:creationId xmlns:p14="http://schemas.microsoft.com/office/powerpoint/2010/main" val="277371024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endParaRPr sz="1800" spc="300" dirty="0">
              <a:solidFill>
                <a:srgbClr val="1C4194"/>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6F6F19C-1C09-E145-8A21-8D5606C8A94E}"/>
              </a:ext>
            </a:extLst>
          </p:cNvPr>
          <p:cNvSpPr/>
          <p:nvPr/>
        </p:nvSpPr>
        <p:spPr>
          <a:xfrm>
            <a:off x="818067" y="319961"/>
            <a:ext cx="7776488" cy="338554"/>
          </a:xfrm>
          <a:prstGeom prst="rect">
            <a:avLst/>
          </a:prstGeom>
        </p:spPr>
        <p:txBody>
          <a:bodyPr wrap="none">
            <a:spAutoFit/>
          </a:bodyPr>
          <a:lstStyle/>
          <a:p>
            <a:r>
              <a:rPr lang="es-ES" sz="1600" b="1" spc="300" dirty="0" smtClean="0">
                <a:solidFill>
                  <a:srgbClr val="1C4194"/>
                </a:solidFill>
                <a:latin typeface="Arial" panose="020B0604020202020204" pitchFamily="34" charset="0"/>
                <a:cs typeface="Arial" panose="020B0604020202020204" pitchFamily="34" charset="0"/>
              </a:rPr>
              <a:t>Cronograma de postulación y montos de la convocatoria</a:t>
            </a:r>
            <a:endParaRPr lang="es-ES" sz="1600" b="1" spc="300" dirty="0">
              <a:solidFill>
                <a:srgbClr val="1C419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A1B44E64-4349-F846-9288-1D9E99E2009B}"/>
              </a:ext>
            </a:extLst>
          </p:cNvPr>
          <p:cNvSpPr/>
          <p:nvPr/>
        </p:nvSpPr>
        <p:spPr>
          <a:xfrm>
            <a:off x="905830" y="1562083"/>
            <a:ext cx="4572000" cy="430887"/>
          </a:xfrm>
          <a:prstGeom prst="rect">
            <a:avLst/>
          </a:prstGeom>
        </p:spPr>
        <p:txBody>
          <a:bodyPr>
            <a:spAutoFit/>
          </a:bodyPr>
          <a:lstStyle/>
          <a:p>
            <a:endParaRPr lang="es-CL" sz="1100" dirty="0">
              <a:solidFill>
                <a:srgbClr val="1C4194"/>
              </a:solidFill>
              <a:latin typeface="Arial" panose="020B0604020202020204" pitchFamily="34" charset="0"/>
              <a:cs typeface="Arial" panose="020B0604020202020204" pitchFamily="34" charset="0"/>
            </a:endParaRPr>
          </a:p>
          <a:p>
            <a:pPr marL="171450" indent="-171450">
              <a:buFontTx/>
              <a:buChar char="-"/>
            </a:pPr>
            <a:endParaRPr lang="es-CL" sz="1100" dirty="0" smtClean="0">
              <a:solidFill>
                <a:srgbClr val="1C4194"/>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231F98B6-A50C-0441-B485-C350030A1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53" y="5538415"/>
            <a:ext cx="1016154" cy="1337045"/>
          </a:xfrm>
          <a:prstGeom prst="rect">
            <a:avLst/>
          </a:prstGeom>
        </p:spPr>
      </p:pic>
      <p:pic>
        <p:nvPicPr>
          <p:cNvPr id="16" name="Imagen 15">
            <a:extLst>
              <a:ext uri="{FF2B5EF4-FFF2-40B4-BE49-F238E27FC236}">
                <a16:creationId xmlns:a16="http://schemas.microsoft.com/office/drawing/2014/main" id="{78329A9E-DD98-634D-B6DA-71D274CDC6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3907" y="3837088"/>
            <a:ext cx="1465355" cy="3044682"/>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4254686251"/>
              </p:ext>
            </p:extLst>
          </p:nvPr>
        </p:nvGraphicFramePr>
        <p:xfrm>
          <a:off x="397753" y="1034310"/>
          <a:ext cx="8525654" cy="5004656"/>
        </p:xfrm>
        <a:graphic>
          <a:graphicData uri="http://schemas.openxmlformats.org/drawingml/2006/table">
            <a:tbl>
              <a:tblPr/>
              <a:tblGrid>
                <a:gridCol w="886226">
                  <a:extLst>
                    <a:ext uri="{9D8B030D-6E8A-4147-A177-3AD203B41FA5}">
                      <a16:colId xmlns:a16="http://schemas.microsoft.com/office/drawing/2014/main" val="897691623"/>
                    </a:ext>
                  </a:extLst>
                </a:gridCol>
                <a:gridCol w="880427">
                  <a:extLst>
                    <a:ext uri="{9D8B030D-6E8A-4147-A177-3AD203B41FA5}">
                      <a16:colId xmlns:a16="http://schemas.microsoft.com/office/drawing/2014/main" val="2270627211"/>
                    </a:ext>
                  </a:extLst>
                </a:gridCol>
                <a:gridCol w="724402">
                  <a:extLst>
                    <a:ext uri="{9D8B030D-6E8A-4147-A177-3AD203B41FA5}">
                      <a16:colId xmlns:a16="http://schemas.microsoft.com/office/drawing/2014/main" val="799416493"/>
                    </a:ext>
                  </a:extLst>
                </a:gridCol>
                <a:gridCol w="768980">
                  <a:extLst>
                    <a:ext uri="{9D8B030D-6E8A-4147-A177-3AD203B41FA5}">
                      <a16:colId xmlns:a16="http://schemas.microsoft.com/office/drawing/2014/main" val="1511889677"/>
                    </a:ext>
                  </a:extLst>
                </a:gridCol>
                <a:gridCol w="880427">
                  <a:extLst>
                    <a:ext uri="{9D8B030D-6E8A-4147-A177-3AD203B41FA5}">
                      <a16:colId xmlns:a16="http://schemas.microsoft.com/office/drawing/2014/main" val="3226970864"/>
                    </a:ext>
                  </a:extLst>
                </a:gridCol>
                <a:gridCol w="885355">
                  <a:extLst>
                    <a:ext uri="{9D8B030D-6E8A-4147-A177-3AD203B41FA5}">
                      <a16:colId xmlns:a16="http://schemas.microsoft.com/office/drawing/2014/main" val="3623948378"/>
                    </a:ext>
                  </a:extLst>
                </a:gridCol>
                <a:gridCol w="904900">
                  <a:extLst>
                    <a:ext uri="{9D8B030D-6E8A-4147-A177-3AD203B41FA5}">
                      <a16:colId xmlns:a16="http://schemas.microsoft.com/office/drawing/2014/main" val="3937714545"/>
                    </a:ext>
                  </a:extLst>
                </a:gridCol>
                <a:gridCol w="1042363">
                  <a:extLst>
                    <a:ext uri="{9D8B030D-6E8A-4147-A177-3AD203B41FA5}">
                      <a16:colId xmlns:a16="http://schemas.microsoft.com/office/drawing/2014/main" val="3592364045"/>
                    </a:ext>
                  </a:extLst>
                </a:gridCol>
                <a:gridCol w="1552574">
                  <a:extLst>
                    <a:ext uri="{9D8B030D-6E8A-4147-A177-3AD203B41FA5}">
                      <a16:colId xmlns:a16="http://schemas.microsoft.com/office/drawing/2014/main" val="916792985"/>
                    </a:ext>
                  </a:extLst>
                </a:gridCol>
              </a:tblGrid>
              <a:tr h="339244">
                <a:tc>
                  <a:txBody>
                    <a:bodyPr/>
                    <a:lstStyle/>
                    <a:p>
                      <a:pPr algn="ctr" fontAlgn="ctr"/>
                      <a:r>
                        <a:rPr lang="en-US" sz="900" b="1" i="0" u="none" strike="noStrike" dirty="0">
                          <a:solidFill>
                            <a:srgbClr val="1C4194"/>
                          </a:solidFill>
                          <a:effectLst/>
                          <a:latin typeface="Arial" panose="020B0604020202020204" pitchFamily="34" charset="0"/>
                          <a:cs typeface="Arial" panose="020B0604020202020204" pitchFamily="34" charset="0"/>
                        </a:rPr>
                        <a:t>Convocatoria</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1C4194"/>
                          </a:solidFill>
                          <a:effectLst/>
                          <a:latin typeface="Arial" panose="020B0604020202020204" pitchFamily="34" charset="0"/>
                          <a:cs typeface="Arial" panose="020B0604020202020204" pitchFamily="34" charset="0"/>
                        </a:rPr>
                        <a:t>Postulación</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1C4194"/>
                          </a:solidFill>
                          <a:effectLst/>
                          <a:latin typeface="Arial" panose="020B0604020202020204" pitchFamily="34" charset="0"/>
                          <a:cs typeface="Arial" panose="020B0604020202020204" pitchFamily="34" charset="0"/>
                        </a:rPr>
                        <a:t>Evaluación</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1C4194"/>
                          </a:solidFill>
                          <a:effectLst/>
                          <a:latin typeface="Arial" panose="020B0604020202020204" pitchFamily="34" charset="0"/>
                          <a:cs typeface="Arial" panose="020B0604020202020204" pitchFamily="34" charset="0"/>
                        </a:rPr>
                        <a:t>Resultados</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1C4194"/>
                          </a:solidFill>
                          <a:effectLst/>
                          <a:latin typeface="Arial" panose="020B0604020202020204" pitchFamily="34" charset="0"/>
                          <a:cs typeface="Arial" panose="020B0604020202020204" pitchFamily="34" charset="0"/>
                        </a:rPr>
                        <a:t>Meses de ejecución</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1C4194"/>
                          </a:solidFill>
                          <a:effectLst/>
                          <a:latin typeface="Arial" panose="020B0604020202020204" pitchFamily="34" charset="0"/>
                          <a:cs typeface="Arial" panose="020B0604020202020204" pitchFamily="34" charset="0"/>
                        </a:rPr>
                        <a:t>Monto total</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1C4194"/>
                          </a:solidFill>
                          <a:effectLst/>
                          <a:latin typeface="Arial" panose="020B0604020202020204" pitchFamily="34" charset="0"/>
                          <a:cs typeface="Arial" panose="020B0604020202020204" pitchFamily="34" charset="0"/>
                        </a:rPr>
                        <a:t>Modalidad</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1C4194"/>
                          </a:solidFill>
                          <a:effectLst/>
                          <a:latin typeface="Arial" panose="020B0604020202020204" pitchFamily="34" charset="0"/>
                          <a:cs typeface="Arial" panose="020B0604020202020204" pitchFamily="34" charset="0"/>
                        </a:rPr>
                        <a:t>Total modalidad</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1C4194"/>
                          </a:solidFill>
                          <a:effectLst/>
                          <a:latin typeface="Arial" panose="020B0604020202020204" pitchFamily="34" charset="0"/>
                          <a:cs typeface="Arial" panose="020B0604020202020204" pitchFamily="34" charset="0"/>
                        </a:rPr>
                        <a:t>Montos de resguardo</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843467"/>
                  </a:ext>
                </a:extLst>
              </a:tr>
              <a:tr h="339244">
                <a:tc rowSpan="6">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Primera</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6">
                  <a:txBody>
                    <a:bodyPr/>
                    <a:lstStyle/>
                    <a:p>
                      <a:pPr algn="ctr" fontAlgn="ctr"/>
                      <a:r>
                        <a:rPr lang="en-US" sz="900" b="0" i="0" u="none" strike="noStrike" dirty="0">
                          <a:solidFill>
                            <a:srgbClr val="1C4194"/>
                          </a:solidFill>
                          <a:effectLst/>
                          <a:latin typeface="Arial" panose="020B0604020202020204" pitchFamily="34" charset="0"/>
                          <a:cs typeface="Arial" panose="020B0604020202020204" pitchFamily="34" charset="0"/>
                        </a:rPr>
                        <a:t>Enero - Febrero</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6">
                  <a:txBody>
                    <a:bodyPr/>
                    <a:lstStyle/>
                    <a:p>
                      <a:pPr algn="ctr" fontAlgn="ctr"/>
                      <a:r>
                        <a:rPr lang="en-US" sz="900" b="0" i="0" u="none" strike="noStrike" dirty="0">
                          <a:solidFill>
                            <a:srgbClr val="1C4194"/>
                          </a:solidFill>
                          <a:effectLst/>
                          <a:latin typeface="Arial" panose="020B0604020202020204" pitchFamily="34" charset="0"/>
                          <a:cs typeface="Arial" panose="020B0604020202020204" pitchFamily="34" charset="0"/>
                        </a:rPr>
                        <a:t>Febrero</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6">
                  <a:txBody>
                    <a:bodyPr/>
                    <a:lstStyle/>
                    <a:p>
                      <a:pPr algn="ctr" fontAlgn="ctr"/>
                      <a:r>
                        <a:rPr lang="en-US" sz="900" b="0" i="0" u="none" strike="noStrike" dirty="0">
                          <a:solidFill>
                            <a:srgbClr val="1C4194"/>
                          </a:solidFill>
                          <a:effectLst/>
                          <a:latin typeface="Arial" panose="020B0604020202020204" pitchFamily="34" charset="0"/>
                          <a:cs typeface="Arial" panose="020B0604020202020204" pitchFamily="34" charset="0"/>
                        </a:rPr>
                        <a:t>Marzo </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6">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Abril, mayo, junio</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6">
                  <a:txBody>
                    <a:bodyPr/>
                    <a:lstStyle/>
                    <a:p>
                      <a:pPr algn="ctr" fontAlgn="ctr"/>
                      <a:r>
                        <a:rPr lang="en-US" sz="900" b="0" i="0" u="none" strike="noStrike" dirty="0">
                          <a:solidFill>
                            <a:srgbClr val="1C4194"/>
                          </a:solidFill>
                          <a:effectLst/>
                          <a:latin typeface="Arial" panose="020B0604020202020204" pitchFamily="34" charset="0"/>
                          <a:cs typeface="Arial" panose="020B0604020202020204" pitchFamily="34" charset="0"/>
                        </a:rPr>
                        <a:t> $ 150.000.000 </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US" sz="900" b="0" i="0" u="none" strike="noStrike" dirty="0">
                          <a:solidFill>
                            <a:srgbClr val="1C4194"/>
                          </a:solidFill>
                          <a:effectLst/>
                          <a:latin typeface="Arial" panose="020B0604020202020204" pitchFamily="34" charset="0"/>
                          <a:cs typeface="Arial" panose="020B0604020202020204" pitchFamily="34" charset="0"/>
                        </a:rPr>
                        <a:t>Circulación Internacional</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 $80.000.00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0" i="0" u="none" strike="noStrike" dirty="0">
                          <a:solidFill>
                            <a:srgbClr val="1C4194"/>
                          </a:solidFill>
                          <a:effectLst/>
                          <a:latin typeface="Arial" panose="020B0604020202020204" pitchFamily="34" charset="0"/>
                          <a:cs typeface="Arial" panose="020B0604020202020204" pitchFamily="34" charset="0"/>
                        </a:rPr>
                        <a:t>Regiones: $48.000.000.-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12957333"/>
                  </a:ext>
                </a:extLst>
              </a:tr>
              <a:tr h="1696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1C4194"/>
                          </a:solidFill>
                          <a:effectLst/>
                          <a:latin typeface="Arial" panose="020B0604020202020204" pitchFamily="34" charset="0"/>
                          <a:cs typeface="Arial" panose="020B0604020202020204" pitchFamily="34" charset="0"/>
                        </a:rPr>
                        <a:t>RM: $32.000.000.-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32899721"/>
                  </a:ext>
                </a:extLst>
              </a:tr>
              <a:tr h="31012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b"/>
                      <a:r>
                        <a:rPr lang="en-US" sz="900" b="0" i="0" u="none" strike="noStrike" dirty="0">
                          <a:solidFill>
                            <a:srgbClr val="1C4194"/>
                          </a:solidFill>
                          <a:effectLst/>
                          <a:latin typeface="Arial" panose="020B0604020202020204" pitchFamily="34" charset="0"/>
                          <a:cs typeface="Arial" panose="020B0604020202020204" pitchFamily="34" charset="0"/>
                        </a:rPr>
                        <a:t>Circulación nacional</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$50.000.000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0" i="0" u="none" strike="noStrike" dirty="0">
                          <a:solidFill>
                            <a:srgbClr val="1C4194"/>
                          </a:solidFill>
                          <a:effectLst/>
                          <a:latin typeface="Arial" panose="020B0604020202020204" pitchFamily="34" charset="0"/>
                          <a:cs typeface="Arial" panose="020B0604020202020204" pitchFamily="34" charset="0"/>
                        </a:rPr>
                        <a:t>Regiones: $ 30.000.000.-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95298104"/>
                  </a:ext>
                </a:extLst>
              </a:tr>
              <a:tr h="1696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1C4194"/>
                          </a:solidFill>
                          <a:effectLst/>
                          <a:latin typeface="Arial" panose="020B0604020202020204" pitchFamily="34" charset="0"/>
                          <a:cs typeface="Arial" panose="020B0604020202020204" pitchFamily="34" charset="0"/>
                        </a:rPr>
                        <a:t>RM: $20.000.000.-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43045902"/>
                  </a:ext>
                </a:extLst>
              </a:tr>
              <a:tr h="31012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b"/>
                      <a:r>
                        <a:rPr lang="en-US" sz="900" b="0" i="0" u="none" strike="noStrike">
                          <a:solidFill>
                            <a:srgbClr val="1C4194"/>
                          </a:solidFill>
                          <a:effectLst/>
                          <a:latin typeface="Arial" panose="020B0604020202020204" pitchFamily="34" charset="0"/>
                          <a:cs typeface="Arial" panose="020B0604020202020204" pitchFamily="34" charset="0"/>
                        </a:rPr>
                        <a:t>Asistencia a ferias</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$20.000.000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900" b="0" i="0" u="none" strike="noStrike" dirty="0">
                          <a:solidFill>
                            <a:srgbClr val="1C4194"/>
                          </a:solidFill>
                          <a:effectLst/>
                          <a:latin typeface="Arial" panose="020B0604020202020204" pitchFamily="34" charset="0"/>
                          <a:cs typeface="Arial" panose="020B0604020202020204" pitchFamily="34" charset="0"/>
                        </a:rPr>
                        <a:t>Regiones: $12.000.000.-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05837677"/>
                  </a:ext>
                </a:extLst>
              </a:tr>
              <a:tr h="1696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1C4194"/>
                          </a:solidFill>
                          <a:effectLst/>
                          <a:latin typeface="Arial" panose="020B0604020202020204" pitchFamily="34" charset="0"/>
                          <a:cs typeface="Arial" panose="020B0604020202020204" pitchFamily="34" charset="0"/>
                        </a:rPr>
                        <a:t>RM: $8.000.000.-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7169848"/>
                  </a:ext>
                </a:extLst>
              </a:tr>
              <a:tr h="310121">
                <a:tc rowSpan="6">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Segunda</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6">
                  <a:txBody>
                    <a:bodyPr/>
                    <a:lstStyle/>
                    <a:p>
                      <a:pPr algn="ctr" fontAlgn="ctr"/>
                      <a:r>
                        <a:rPr lang="en-US" sz="900" b="0" i="0" u="none" strike="noStrike" dirty="0">
                          <a:solidFill>
                            <a:srgbClr val="1C4194"/>
                          </a:solidFill>
                          <a:effectLst/>
                          <a:latin typeface="Arial" panose="020B0604020202020204" pitchFamily="34" charset="0"/>
                          <a:cs typeface="Arial" panose="020B0604020202020204" pitchFamily="34" charset="0"/>
                        </a:rPr>
                        <a:t>Marzo - Abril</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6">
                  <a:txBody>
                    <a:bodyPr/>
                    <a:lstStyle/>
                    <a:p>
                      <a:pPr algn="ctr" fontAlgn="ctr"/>
                      <a:r>
                        <a:rPr lang="en-US" sz="900" b="0" i="0" u="none" strike="noStrike" dirty="0">
                          <a:solidFill>
                            <a:srgbClr val="1C4194"/>
                          </a:solidFill>
                          <a:effectLst/>
                          <a:latin typeface="Arial" panose="020B0604020202020204" pitchFamily="34" charset="0"/>
                          <a:cs typeface="Arial" panose="020B0604020202020204" pitchFamily="34" charset="0"/>
                        </a:rPr>
                        <a:t>Abril</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6">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Mayo</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6">
                  <a:txBody>
                    <a:bodyPr/>
                    <a:lstStyle/>
                    <a:p>
                      <a:pPr algn="ctr" fontAlgn="ctr"/>
                      <a:r>
                        <a:rPr lang="en-US" sz="900" b="0" i="0" u="none" strike="noStrike" dirty="0">
                          <a:solidFill>
                            <a:srgbClr val="1C4194"/>
                          </a:solidFill>
                          <a:effectLst/>
                          <a:latin typeface="Arial" panose="020B0604020202020204" pitchFamily="34" charset="0"/>
                          <a:cs typeface="Arial" panose="020B0604020202020204" pitchFamily="34" charset="0"/>
                        </a:rPr>
                        <a:t>Julio, agosto, septiembre</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6">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 $ 200.000.000 </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b"/>
                      <a:r>
                        <a:rPr lang="en-US" sz="900" b="0" i="0" u="none" strike="noStrike" dirty="0">
                          <a:solidFill>
                            <a:srgbClr val="1C4194"/>
                          </a:solidFill>
                          <a:effectLst/>
                          <a:latin typeface="Arial" panose="020B0604020202020204" pitchFamily="34" charset="0"/>
                          <a:cs typeface="Arial" panose="020B0604020202020204" pitchFamily="34" charset="0"/>
                        </a:rPr>
                        <a:t>Circulación Internacional</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b"/>
                      <a:r>
                        <a:rPr lang="en-US" sz="900" b="0" i="0" u="none" strike="noStrike">
                          <a:solidFill>
                            <a:srgbClr val="1C4194"/>
                          </a:solidFill>
                          <a:effectLst/>
                          <a:latin typeface="Arial" panose="020B0604020202020204" pitchFamily="34" charset="0"/>
                          <a:cs typeface="Arial" panose="020B0604020202020204" pitchFamily="34" charset="0"/>
                        </a:rPr>
                        <a:t>$110.000.000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900" b="0" i="0" u="none" strike="noStrike" dirty="0">
                          <a:solidFill>
                            <a:srgbClr val="1C4194"/>
                          </a:solidFill>
                          <a:effectLst/>
                          <a:latin typeface="Arial" panose="020B0604020202020204" pitchFamily="34" charset="0"/>
                          <a:cs typeface="Arial" panose="020B0604020202020204" pitchFamily="34" charset="0"/>
                        </a:rPr>
                        <a:t>Regiones: $66.000.000.-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86109325"/>
                  </a:ext>
                </a:extLst>
              </a:tr>
              <a:tr h="1696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1C4194"/>
                          </a:solidFill>
                          <a:effectLst/>
                          <a:latin typeface="Arial" panose="020B0604020202020204" pitchFamily="34" charset="0"/>
                          <a:cs typeface="Arial" panose="020B0604020202020204" pitchFamily="34" charset="0"/>
                        </a:rPr>
                        <a:t>RM: $44.000.000.-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96652610"/>
                  </a:ext>
                </a:extLst>
              </a:tr>
              <a:tr h="31012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b"/>
                      <a:r>
                        <a:rPr lang="en-US" sz="900" b="0" i="0" u="none" strike="noStrike" dirty="0">
                          <a:solidFill>
                            <a:srgbClr val="1C4194"/>
                          </a:solidFill>
                          <a:effectLst/>
                          <a:latin typeface="Arial" panose="020B0604020202020204" pitchFamily="34" charset="0"/>
                          <a:cs typeface="Arial" panose="020B0604020202020204" pitchFamily="34" charset="0"/>
                        </a:rPr>
                        <a:t>Circulación nacional</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b"/>
                      <a:r>
                        <a:rPr lang="en-US" sz="900" b="0" i="0" u="none" strike="noStrike">
                          <a:solidFill>
                            <a:srgbClr val="1C4194"/>
                          </a:solidFill>
                          <a:effectLst/>
                          <a:latin typeface="Arial" panose="020B0604020202020204" pitchFamily="34" charset="0"/>
                          <a:cs typeface="Arial" panose="020B0604020202020204" pitchFamily="34" charset="0"/>
                        </a:rPr>
                        <a:t>$70.000.000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900" b="0" i="0" u="none" strike="noStrike" dirty="0">
                          <a:solidFill>
                            <a:srgbClr val="1C4194"/>
                          </a:solidFill>
                          <a:effectLst/>
                          <a:latin typeface="Arial" panose="020B0604020202020204" pitchFamily="34" charset="0"/>
                          <a:cs typeface="Arial" panose="020B0604020202020204" pitchFamily="34" charset="0"/>
                        </a:rPr>
                        <a:t>Regiones: $42.000.000.-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46303929"/>
                  </a:ext>
                </a:extLst>
              </a:tr>
              <a:tr h="1696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1C4194"/>
                          </a:solidFill>
                          <a:effectLst/>
                          <a:latin typeface="Arial" panose="020B0604020202020204" pitchFamily="34" charset="0"/>
                          <a:cs typeface="Arial" panose="020B0604020202020204" pitchFamily="34" charset="0"/>
                        </a:rPr>
                        <a:t>RM: $28.000.000.-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54262664"/>
                  </a:ext>
                </a:extLst>
              </a:tr>
              <a:tr h="31012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b"/>
                      <a:r>
                        <a:rPr lang="en-US" sz="900" b="0" i="0" u="none" strike="noStrike">
                          <a:solidFill>
                            <a:srgbClr val="1C4194"/>
                          </a:solidFill>
                          <a:effectLst/>
                          <a:latin typeface="Arial" panose="020B0604020202020204" pitchFamily="34" charset="0"/>
                          <a:cs typeface="Arial" panose="020B0604020202020204" pitchFamily="34" charset="0"/>
                        </a:rPr>
                        <a:t>Asistencia a ferias</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$20.000.000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900" b="0" i="0" u="none" strike="noStrike" dirty="0">
                          <a:solidFill>
                            <a:srgbClr val="1C4194"/>
                          </a:solidFill>
                          <a:effectLst/>
                          <a:latin typeface="Arial" panose="020B0604020202020204" pitchFamily="34" charset="0"/>
                          <a:cs typeface="Arial" panose="020B0604020202020204" pitchFamily="34" charset="0"/>
                        </a:rPr>
                        <a:t>Regiones: $12.000.000.-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137706018"/>
                  </a:ext>
                </a:extLst>
              </a:tr>
              <a:tr h="1696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1C4194"/>
                          </a:solidFill>
                          <a:effectLst/>
                          <a:latin typeface="Arial" panose="020B0604020202020204" pitchFamily="34" charset="0"/>
                          <a:cs typeface="Arial" panose="020B0604020202020204" pitchFamily="34" charset="0"/>
                        </a:rPr>
                        <a:t>RM: $8.000.000.-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82541986"/>
                  </a:ext>
                </a:extLst>
              </a:tr>
              <a:tr h="310121">
                <a:tc rowSpan="6">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Tercera</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6">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Junio - Julio</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6">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Julio</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6">
                  <a:txBody>
                    <a:bodyPr/>
                    <a:lstStyle/>
                    <a:p>
                      <a:pPr algn="ctr" fontAlgn="ctr"/>
                      <a:r>
                        <a:rPr lang="en-US" sz="900" b="0" i="0" u="none" strike="noStrike" dirty="0">
                          <a:solidFill>
                            <a:srgbClr val="1C4194"/>
                          </a:solidFill>
                          <a:effectLst/>
                          <a:latin typeface="Arial" panose="020B0604020202020204" pitchFamily="34" charset="0"/>
                          <a:cs typeface="Arial" panose="020B0604020202020204" pitchFamily="34" charset="0"/>
                        </a:rPr>
                        <a:t>Agosto</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6">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Octubre, noviembre, diciembre</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6">
                  <a:txBody>
                    <a:bodyPr/>
                    <a:lstStyle/>
                    <a:p>
                      <a:pPr algn="ctr" fontAlgn="ctr"/>
                      <a:r>
                        <a:rPr lang="en-US" sz="900" b="0" i="0" u="none" strike="noStrike" dirty="0">
                          <a:solidFill>
                            <a:srgbClr val="1C4194"/>
                          </a:solidFill>
                          <a:effectLst/>
                          <a:latin typeface="Arial" panose="020B0604020202020204" pitchFamily="34" charset="0"/>
                          <a:cs typeface="Arial" panose="020B0604020202020204" pitchFamily="34" charset="0"/>
                        </a:rPr>
                        <a:t> $ 200.000.000 </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2">
                  <a:txBody>
                    <a:bodyPr/>
                    <a:lstStyle/>
                    <a:p>
                      <a:pPr algn="ctr" fontAlgn="b"/>
                      <a:r>
                        <a:rPr lang="en-US" sz="900" b="0" i="0" u="none" strike="noStrike" dirty="0">
                          <a:solidFill>
                            <a:srgbClr val="1C4194"/>
                          </a:solidFill>
                          <a:effectLst/>
                          <a:latin typeface="Arial" panose="020B0604020202020204" pitchFamily="34" charset="0"/>
                          <a:cs typeface="Arial" panose="020B0604020202020204" pitchFamily="34" charset="0"/>
                        </a:rPr>
                        <a:t>Circulación Internacional</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b"/>
                      <a:r>
                        <a:rPr lang="en-US" sz="900" b="0" i="0" u="none" strike="noStrike">
                          <a:solidFill>
                            <a:srgbClr val="1C4194"/>
                          </a:solidFill>
                          <a:effectLst/>
                          <a:latin typeface="Arial" panose="020B0604020202020204" pitchFamily="34" charset="0"/>
                          <a:cs typeface="Arial" panose="020B0604020202020204" pitchFamily="34" charset="0"/>
                        </a:rPr>
                        <a:t>$110.000.000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900" b="0" i="0" u="none" strike="noStrike" dirty="0">
                          <a:solidFill>
                            <a:srgbClr val="1C4194"/>
                          </a:solidFill>
                          <a:effectLst/>
                          <a:latin typeface="Arial" panose="020B0604020202020204" pitchFamily="34" charset="0"/>
                          <a:cs typeface="Arial" panose="020B0604020202020204" pitchFamily="34" charset="0"/>
                        </a:rPr>
                        <a:t>Regiones: $66.000.000.-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725802"/>
                  </a:ext>
                </a:extLst>
              </a:tr>
              <a:tr h="1696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1C4194"/>
                          </a:solidFill>
                          <a:effectLst/>
                          <a:latin typeface="Arial" panose="020B0604020202020204" pitchFamily="34" charset="0"/>
                          <a:cs typeface="Arial" panose="020B0604020202020204" pitchFamily="34" charset="0"/>
                        </a:rPr>
                        <a:t>RM: $44.000.000.-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39897545"/>
                  </a:ext>
                </a:extLst>
              </a:tr>
              <a:tr h="31012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b"/>
                      <a:r>
                        <a:rPr lang="en-US" sz="900" b="0" i="0" u="none" strike="noStrike" dirty="0">
                          <a:solidFill>
                            <a:srgbClr val="1C4194"/>
                          </a:solidFill>
                          <a:effectLst/>
                          <a:latin typeface="Arial" panose="020B0604020202020204" pitchFamily="34" charset="0"/>
                          <a:cs typeface="Arial" panose="020B0604020202020204" pitchFamily="34" charset="0"/>
                        </a:rPr>
                        <a:t>Circulación nacional</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b"/>
                      <a:r>
                        <a:rPr lang="en-US" sz="900" b="0" i="0" u="none" strike="noStrike">
                          <a:solidFill>
                            <a:srgbClr val="1C4194"/>
                          </a:solidFill>
                          <a:effectLst/>
                          <a:latin typeface="Arial" panose="020B0604020202020204" pitchFamily="34" charset="0"/>
                          <a:cs typeface="Arial" panose="020B0604020202020204" pitchFamily="34" charset="0"/>
                        </a:rPr>
                        <a:t>$70.000.000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900" b="0" i="0" u="none" strike="noStrike" dirty="0">
                          <a:solidFill>
                            <a:srgbClr val="1C4194"/>
                          </a:solidFill>
                          <a:effectLst/>
                          <a:latin typeface="Arial" panose="020B0604020202020204" pitchFamily="34" charset="0"/>
                          <a:cs typeface="Arial" panose="020B0604020202020204" pitchFamily="34" charset="0"/>
                        </a:rPr>
                        <a:t>Regiones: $42.000.000.-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53150146"/>
                  </a:ext>
                </a:extLst>
              </a:tr>
              <a:tr h="1696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1C4194"/>
                          </a:solidFill>
                          <a:effectLst/>
                          <a:latin typeface="Arial" panose="020B0604020202020204" pitchFamily="34" charset="0"/>
                          <a:cs typeface="Arial" panose="020B0604020202020204" pitchFamily="34" charset="0"/>
                        </a:rPr>
                        <a:t>RM: $28.000.000.-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98521625"/>
                  </a:ext>
                </a:extLst>
              </a:tr>
              <a:tr h="31012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b"/>
                      <a:r>
                        <a:rPr lang="en-US" sz="900" b="0" i="0" u="none" strike="noStrike">
                          <a:solidFill>
                            <a:srgbClr val="1C4194"/>
                          </a:solidFill>
                          <a:effectLst/>
                          <a:latin typeface="Arial" panose="020B0604020202020204" pitchFamily="34" charset="0"/>
                          <a:cs typeface="Arial" panose="020B0604020202020204" pitchFamily="34" charset="0"/>
                        </a:rPr>
                        <a:t>Asistencia a ferias</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US" sz="900" b="0" i="0" u="none" strike="noStrike">
                          <a:solidFill>
                            <a:srgbClr val="1C4194"/>
                          </a:solidFill>
                          <a:effectLst/>
                          <a:latin typeface="Arial" panose="020B0604020202020204" pitchFamily="34" charset="0"/>
                          <a:cs typeface="Arial" panose="020B0604020202020204" pitchFamily="34" charset="0"/>
                        </a:rPr>
                        <a:t>$20.000.000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900" b="0" i="0" u="none" strike="noStrike" dirty="0">
                          <a:solidFill>
                            <a:srgbClr val="1C4194"/>
                          </a:solidFill>
                          <a:effectLst/>
                          <a:latin typeface="Arial" panose="020B0604020202020204" pitchFamily="34" charset="0"/>
                          <a:cs typeface="Arial" panose="020B0604020202020204" pitchFamily="34" charset="0"/>
                        </a:rPr>
                        <a:t>Regiones: $12.000.000.-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376566787"/>
                  </a:ext>
                </a:extLst>
              </a:tr>
              <a:tr h="1781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1C4194"/>
                          </a:solidFill>
                          <a:effectLst/>
                          <a:latin typeface="Arial" panose="020B0604020202020204" pitchFamily="34" charset="0"/>
                          <a:cs typeface="Arial" panose="020B0604020202020204" pitchFamily="34" charset="0"/>
                        </a:rPr>
                        <a:t>RM: $8.000.000.-</a:t>
                      </a:r>
                    </a:p>
                  </a:txBody>
                  <a:tcPr marL="7713" marR="7713" marT="7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57402819"/>
                  </a:ext>
                </a:extLst>
              </a:tr>
              <a:tr h="310121">
                <a:tc>
                  <a:txBody>
                    <a:bodyPr/>
                    <a:lstStyle/>
                    <a:p>
                      <a:pPr algn="l" fontAlgn="b"/>
                      <a:endParaRPr lang="en-US" sz="900" b="0" i="0" u="none" strike="noStrike" dirty="0">
                        <a:solidFill>
                          <a:srgbClr val="1C4194"/>
                        </a:solidFill>
                        <a:effectLst/>
                        <a:latin typeface="Arial" panose="020B0604020202020204" pitchFamily="34" charset="0"/>
                        <a:cs typeface="Arial" panose="020B0604020202020204" pitchFamily="34" charset="0"/>
                      </a:endParaRPr>
                    </a:p>
                  </a:txBody>
                  <a:tcPr marL="7713" marR="7713" marT="771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1C4194"/>
                        </a:solidFill>
                        <a:effectLst/>
                        <a:latin typeface="Arial" panose="020B0604020202020204" pitchFamily="34" charset="0"/>
                        <a:cs typeface="Arial" panose="020B0604020202020204" pitchFamily="34" charset="0"/>
                      </a:endParaRPr>
                    </a:p>
                  </a:txBody>
                  <a:tcPr marL="7713" marR="7713" marT="771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1C4194"/>
                        </a:solidFill>
                        <a:effectLst/>
                        <a:latin typeface="Arial" panose="020B0604020202020204" pitchFamily="34" charset="0"/>
                        <a:cs typeface="Arial" panose="020B0604020202020204" pitchFamily="34" charset="0"/>
                      </a:endParaRPr>
                    </a:p>
                  </a:txBody>
                  <a:tcPr marL="7713" marR="7713" marT="771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1C4194"/>
                        </a:solidFill>
                        <a:effectLst/>
                        <a:latin typeface="Arial" panose="020B0604020202020204" pitchFamily="34" charset="0"/>
                        <a:cs typeface="Arial" panose="020B0604020202020204" pitchFamily="34" charset="0"/>
                      </a:endParaRPr>
                    </a:p>
                  </a:txBody>
                  <a:tcPr marL="7713" marR="7713" marT="771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1C4194"/>
                        </a:solidFill>
                        <a:effectLst/>
                        <a:latin typeface="Arial" panose="020B0604020202020204" pitchFamily="34" charset="0"/>
                        <a:cs typeface="Arial" panose="020B0604020202020204" pitchFamily="34" charset="0"/>
                      </a:endParaRPr>
                    </a:p>
                  </a:txBody>
                  <a:tcPr marL="7713" marR="7713" marT="77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smtClean="0">
                          <a:solidFill>
                            <a:srgbClr val="1C4194"/>
                          </a:solidFill>
                          <a:effectLst/>
                          <a:latin typeface="Arial" panose="020B0604020202020204" pitchFamily="34" charset="0"/>
                          <a:cs typeface="Arial" panose="020B0604020202020204" pitchFamily="34" charset="0"/>
                        </a:rPr>
                        <a:t>$ 550.000.000</a:t>
                      </a:r>
                      <a:endParaRPr lang="en-US" sz="900" b="1" i="0" u="none" strike="noStrike" dirty="0">
                        <a:solidFill>
                          <a:srgbClr val="1C4194"/>
                        </a:solidFill>
                        <a:effectLst/>
                        <a:latin typeface="Arial" panose="020B0604020202020204" pitchFamily="34" charset="0"/>
                        <a:cs typeface="Arial" panose="020B0604020202020204" pitchFamily="34" charset="0"/>
                      </a:endParaRPr>
                    </a:p>
                  </a:txBody>
                  <a:tcPr marL="7713" marR="7713" marT="77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1C4194"/>
                        </a:solidFill>
                        <a:effectLst/>
                        <a:latin typeface="Arial" panose="020B0604020202020204" pitchFamily="34" charset="0"/>
                        <a:cs typeface="Arial" panose="020B0604020202020204" pitchFamily="34" charset="0"/>
                      </a:endParaRPr>
                    </a:p>
                  </a:txBody>
                  <a:tcPr marL="7713" marR="7713" marT="77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1C4194"/>
                        </a:solidFill>
                        <a:effectLst/>
                        <a:latin typeface="Arial" panose="020B0604020202020204" pitchFamily="34" charset="0"/>
                        <a:cs typeface="Arial" panose="020B0604020202020204" pitchFamily="34" charset="0"/>
                      </a:endParaRPr>
                    </a:p>
                  </a:txBody>
                  <a:tcPr marL="7713" marR="7713" marT="771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1C4194"/>
                        </a:solidFill>
                        <a:effectLst/>
                        <a:latin typeface="Arial" panose="020B0604020202020204" pitchFamily="34" charset="0"/>
                        <a:cs typeface="Arial" panose="020B0604020202020204" pitchFamily="34" charset="0"/>
                      </a:endParaRPr>
                    </a:p>
                  </a:txBody>
                  <a:tcPr marL="7713" marR="7713" marT="7713"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2169400"/>
                  </a:ext>
                </a:extLst>
              </a:tr>
            </a:tbl>
          </a:graphicData>
        </a:graphic>
      </p:graphicFrame>
    </p:spTree>
    <p:extLst>
      <p:ext uri="{BB962C8B-B14F-4D97-AF65-F5344CB8AC3E}">
        <p14:creationId xmlns:p14="http://schemas.microsoft.com/office/powerpoint/2010/main" val="31606201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r>
              <a:rPr lang="es-CL" sz="1800" b="1" spc="300" dirty="0" smtClean="0">
                <a:solidFill>
                  <a:srgbClr val="1C4194"/>
                </a:solidFill>
                <a:latin typeface="Arial" panose="020B0604020202020204" pitchFamily="34" charset="0"/>
                <a:cs typeface="Arial" panose="020B0604020202020204" pitchFamily="34" charset="0"/>
              </a:rPr>
              <a:t>Modalidades de postulación: </a:t>
            </a:r>
            <a:endParaRPr sz="1800" b="1" spc="300" dirty="0">
              <a:solidFill>
                <a:srgbClr val="1C4194"/>
              </a:solidFill>
              <a:latin typeface="Arial" panose="020B0604020202020204" pitchFamily="34" charset="0"/>
              <a:cs typeface="Arial" panose="020B0604020202020204" pitchFamily="34" charset="0"/>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a:defRPr sz="3200" u="sng">
                <a:solidFill>
                  <a:srgbClr val="000000"/>
                </a:solidFill>
                <a:latin typeface="Helvetica Light"/>
                <a:ea typeface="Helvetica Light"/>
                <a:cs typeface="Helvetica Light"/>
                <a:sym typeface="Helvetica Light"/>
              </a:defRPr>
            </a:pPr>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3" name="Rectángulo 2">
            <a:extLst>
              <a:ext uri="{FF2B5EF4-FFF2-40B4-BE49-F238E27FC236}">
                <a16:creationId xmlns:a16="http://schemas.microsoft.com/office/drawing/2014/main" id="{A1B44E64-4349-F846-9288-1D9E99E2009B}"/>
              </a:ext>
            </a:extLst>
          </p:cNvPr>
          <p:cNvSpPr/>
          <p:nvPr/>
        </p:nvSpPr>
        <p:spPr>
          <a:xfrm>
            <a:off x="3856181" y="1252141"/>
            <a:ext cx="4572000" cy="4893647"/>
          </a:xfrm>
          <a:prstGeom prst="rect">
            <a:avLst/>
          </a:prstGeom>
        </p:spPr>
        <p:txBody>
          <a:bodyPr>
            <a:spAutoFit/>
          </a:bodyPr>
          <a:lstStyle/>
          <a:p>
            <a:pPr algn="just"/>
            <a:r>
              <a:rPr lang="es-CL" sz="2400" dirty="0" smtClean="0">
                <a:solidFill>
                  <a:srgbClr val="1C4194"/>
                </a:solidFill>
                <a:latin typeface="Arial" panose="020B0604020202020204" pitchFamily="34" charset="0"/>
                <a:cs typeface="Arial" panose="020B0604020202020204" pitchFamily="34" charset="0"/>
              </a:rPr>
              <a:t>+ Circulación Nacional</a:t>
            </a:r>
          </a:p>
          <a:p>
            <a:pPr algn="just"/>
            <a:endParaRPr lang="es-CL" sz="2400" dirty="0" smtClean="0">
              <a:solidFill>
                <a:srgbClr val="1C4194"/>
              </a:solidFill>
              <a:latin typeface="Arial" panose="020B0604020202020204" pitchFamily="34" charset="0"/>
              <a:cs typeface="Arial" panose="020B0604020202020204" pitchFamily="34" charset="0"/>
            </a:endParaRPr>
          </a:p>
          <a:p>
            <a:pPr algn="just"/>
            <a:endParaRPr lang="es-CL" sz="2400" dirty="0">
              <a:solidFill>
                <a:srgbClr val="1C4194"/>
              </a:solidFill>
              <a:latin typeface="Arial" panose="020B0604020202020204" pitchFamily="34" charset="0"/>
              <a:cs typeface="Arial" panose="020B0604020202020204" pitchFamily="34" charset="0"/>
            </a:endParaRPr>
          </a:p>
          <a:p>
            <a:pPr algn="just"/>
            <a:r>
              <a:rPr lang="es-CL" sz="2400" dirty="0" smtClean="0">
                <a:solidFill>
                  <a:srgbClr val="1C4194"/>
                </a:solidFill>
                <a:latin typeface="Arial" panose="020B0604020202020204" pitchFamily="34" charset="0"/>
                <a:cs typeface="Arial" panose="020B0604020202020204" pitchFamily="34" charset="0"/>
              </a:rPr>
              <a:t>+ Circulación Internacional</a:t>
            </a:r>
          </a:p>
          <a:p>
            <a:pPr algn="just"/>
            <a:endParaRPr lang="es-CL" sz="2400" dirty="0" smtClean="0">
              <a:solidFill>
                <a:srgbClr val="1C4194"/>
              </a:solidFill>
              <a:latin typeface="Arial" panose="020B0604020202020204" pitchFamily="34" charset="0"/>
              <a:cs typeface="Arial" panose="020B0604020202020204" pitchFamily="34" charset="0"/>
            </a:endParaRPr>
          </a:p>
          <a:p>
            <a:pPr algn="just"/>
            <a:endParaRPr lang="es-CL" sz="2400" dirty="0">
              <a:solidFill>
                <a:srgbClr val="1C4194"/>
              </a:solidFill>
              <a:latin typeface="Arial" panose="020B0604020202020204" pitchFamily="34" charset="0"/>
              <a:cs typeface="Arial" panose="020B0604020202020204" pitchFamily="34" charset="0"/>
            </a:endParaRPr>
          </a:p>
          <a:p>
            <a:pPr algn="just"/>
            <a:r>
              <a:rPr lang="es-CL" sz="2400" dirty="0" smtClean="0">
                <a:solidFill>
                  <a:srgbClr val="1C4194"/>
                </a:solidFill>
                <a:latin typeface="Arial" panose="020B0604020202020204" pitchFamily="34" charset="0"/>
                <a:cs typeface="Arial" panose="020B0604020202020204" pitchFamily="34" charset="0"/>
              </a:rPr>
              <a:t>+ Asistencia a ferias y    mercados internacionales:</a:t>
            </a:r>
          </a:p>
          <a:p>
            <a:pPr algn="just"/>
            <a:endParaRPr lang="es-CL" sz="2400" dirty="0" smtClean="0">
              <a:solidFill>
                <a:srgbClr val="1C4194"/>
              </a:solidFill>
              <a:latin typeface="Arial" panose="020B0604020202020204" pitchFamily="34" charset="0"/>
              <a:cs typeface="Arial" panose="020B0604020202020204" pitchFamily="34" charset="0"/>
            </a:endParaRPr>
          </a:p>
          <a:p>
            <a:pPr algn="just"/>
            <a:r>
              <a:rPr lang="es-CL" sz="2400" dirty="0" smtClean="0">
                <a:solidFill>
                  <a:srgbClr val="1C4194"/>
                </a:solidFill>
                <a:latin typeface="Arial" panose="020B0604020202020204" pitchFamily="34" charset="0"/>
                <a:cs typeface="Arial" panose="020B0604020202020204" pitchFamily="34" charset="0"/>
              </a:rPr>
              <a:t>- Submodalidad Artistas</a:t>
            </a:r>
          </a:p>
          <a:p>
            <a:pPr algn="just"/>
            <a:endParaRPr lang="es-CL" sz="2400" dirty="0" smtClean="0">
              <a:solidFill>
                <a:srgbClr val="1C4194"/>
              </a:solidFill>
              <a:latin typeface="Arial" panose="020B0604020202020204" pitchFamily="34" charset="0"/>
              <a:cs typeface="Arial" panose="020B0604020202020204" pitchFamily="34" charset="0"/>
            </a:endParaRPr>
          </a:p>
          <a:p>
            <a:pPr algn="just"/>
            <a:r>
              <a:rPr lang="es-CL" sz="2400" dirty="0" smtClean="0">
                <a:solidFill>
                  <a:srgbClr val="1C4194"/>
                </a:solidFill>
                <a:latin typeface="Arial" panose="020B0604020202020204" pitchFamily="34" charset="0"/>
                <a:cs typeface="Arial" panose="020B0604020202020204" pitchFamily="34" charset="0"/>
              </a:rPr>
              <a:t>- Submodalidad Agentes de la        industria</a:t>
            </a:r>
            <a:endParaRPr lang="es-CL" sz="2400" dirty="0">
              <a:solidFill>
                <a:srgbClr val="1C4194"/>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E5543247-75DC-534B-9CA6-BA1C76D6E8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53" y="5538415"/>
            <a:ext cx="1016154" cy="1337045"/>
          </a:xfrm>
          <a:prstGeom prst="rect">
            <a:avLst/>
          </a:prstGeom>
        </p:spPr>
      </p:pic>
      <p:pic>
        <p:nvPicPr>
          <p:cNvPr id="18" name="Imagen 17">
            <a:extLst>
              <a:ext uri="{FF2B5EF4-FFF2-40B4-BE49-F238E27FC236}">
                <a16:creationId xmlns:a16="http://schemas.microsoft.com/office/drawing/2014/main" id="{28DA8D93-7E0F-7549-B8AE-48112040FC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0466" y="4875872"/>
            <a:ext cx="1369909" cy="2026617"/>
          </a:xfrm>
          <a:prstGeom prst="rect">
            <a:avLst/>
          </a:prstGeom>
        </p:spPr>
      </p:pic>
    </p:spTree>
    <p:extLst>
      <p:ext uri="{BB962C8B-B14F-4D97-AF65-F5344CB8AC3E}">
        <p14:creationId xmlns:p14="http://schemas.microsoft.com/office/powerpoint/2010/main" val="407540478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r>
              <a:rPr lang="es-CL" sz="1800" b="1" spc="300" dirty="0" smtClean="0">
                <a:solidFill>
                  <a:srgbClr val="1C4194"/>
                </a:solidFill>
                <a:latin typeface="Arial" panose="020B0604020202020204" pitchFamily="34" charset="0"/>
                <a:cs typeface="Arial" panose="020B0604020202020204" pitchFamily="34" charset="0"/>
              </a:rPr>
              <a:t>CIRCULACIÓN NACIONAL</a:t>
            </a:r>
            <a:endParaRPr sz="1800" b="1" spc="300" dirty="0">
              <a:solidFill>
                <a:srgbClr val="1C4194"/>
              </a:solidFill>
              <a:latin typeface="Arial" panose="020B0604020202020204" pitchFamily="34" charset="0"/>
              <a:cs typeface="Arial" panose="020B0604020202020204" pitchFamily="34" charset="0"/>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a:defRPr sz="3200" u="sng">
                <a:solidFill>
                  <a:srgbClr val="000000"/>
                </a:solidFill>
                <a:latin typeface="Helvetica Light"/>
                <a:ea typeface="Helvetica Light"/>
                <a:cs typeface="Helvetica Light"/>
                <a:sym typeface="Helvetica Light"/>
              </a:defRPr>
            </a:pPr>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7" name="Rectángulo 6">
            <a:extLst>
              <a:ext uri="{FF2B5EF4-FFF2-40B4-BE49-F238E27FC236}">
                <a16:creationId xmlns:a16="http://schemas.microsoft.com/office/drawing/2014/main" id="{46F6F19C-1C09-E145-8A21-8D5606C8A94E}"/>
              </a:ext>
            </a:extLst>
          </p:cNvPr>
          <p:cNvSpPr/>
          <p:nvPr/>
        </p:nvSpPr>
        <p:spPr>
          <a:xfrm>
            <a:off x="818067" y="1341431"/>
            <a:ext cx="2183611" cy="276999"/>
          </a:xfrm>
          <a:prstGeom prst="rect">
            <a:avLst/>
          </a:prstGeom>
        </p:spPr>
        <p:txBody>
          <a:bodyPr wrap="none">
            <a:spAutoFit/>
          </a:bodyPr>
          <a:lstStyle/>
          <a:p>
            <a:r>
              <a:rPr lang="es-ES" sz="1200" b="1" spc="300" dirty="0" smtClean="0">
                <a:solidFill>
                  <a:srgbClr val="1C4194"/>
                </a:solidFill>
                <a:latin typeface="Arial" panose="020B0604020202020204" pitchFamily="34" charset="0"/>
                <a:cs typeface="Arial" panose="020B0604020202020204" pitchFamily="34" charset="0"/>
              </a:rPr>
              <a:t>Objetivo y montos</a:t>
            </a:r>
            <a:endParaRPr lang="es-ES" sz="1200" b="1" spc="300" dirty="0">
              <a:solidFill>
                <a:srgbClr val="1C419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A1B44E64-4349-F846-9288-1D9E99E2009B}"/>
              </a:ext>
            </a:extLst>
          </p:cNvPr>
          <p:cNvSpPr/>
          <p:nvPr/>
        </p:nvSpPr>
        <p:spPr>
          <a:xfrm>
            <a:off x="3856181" y="1252141"/>
            <a:ext cx="4572000" cy="5262979"/>
          </a:xfrm>
          <a:prstGeom prst="rect">
            <a:avLst/>
          </a:prstGeom>
        </p:spPr>
        <p:txBody>
          <a:bodyPr>
            <a:spAutoFit/>
          </a:bodyPr>
          <a:lstStyle/>
          <a:p>
            <a:pPr algn="just"/>
            <a:r>
              <a:rPr lang="es-ES" sz="1600" dirty="0" smtClean="0">
                <a:solidFill>
                  <a:srgbClr val="1C4194"/>
                </a:solidFill>
                <a:latin typeface="Arial" panose="020B0604020202020204" pitchFamily="34" charset="0"/>
                <a:cs typeface="Arial" panose="020B0604020202020204" pitchFamily="34" charset="0"/>
              </a:rPr>
              <a:t>Modalidad destinada al </a:t>
            </a:r>
            <a:r>
              <a:rPr lang="es-ES" sz="1600" dirty="0">
                <a:solidFill>
                  <a:srgbClr val="1C4194"/>
                </a:solidFill>
                <a:latin typeface="Arial" panose="020B0604020202020204" pitchFamily="34" charset="0"/>
                <a:cs typeface="Arial" panose="020B0604020202020204" pitchFamily="34" charset="0"/>
              </a:rPr>
              <a:t>financiamiento total o parcial destinado a realizar shows en vivo de manera presencial </a:t>
            </a:r>
            <a:r>
              <a:rPr lang="es-ES" sz="1600" b="1" dirty="0">
                <a:solidFill>
                  <a:srgbClr val="1C4194"/>
                </a:solidFill>
                <a:latin typeface="Arial" panose="020B0604020202020204" pitchFamily="34" charset="0"/>
                <a:cs typeface="Arial" panose="020B0604020202020204" pitchFamily="34" charset="0"/>
              </a:rPr>
              <a:t>dentro del territorio nacional </a:t>
            </a:r>
            <a:r>
              <a:rPr lang="es-ES" sz="1600" dirty="0">
                <a:solidFill>
                  <a:srgbClr val="1C4194"/>
                </a:solidFill>
                <a:latin typeface="Arial" panose="020B0604020202020204" pitchFamily="34" charset="0"/>
                <a:cs typeface="Arial" panose="020B0604020202020204" pitchFamily="34" charset="0"/>
              </a:rPr>
              <a:t>de artistas o agrupaciones de cualquier género musical en </a:t>
            </a:r>
            <a:r>
              <a:rPr lang="es-ES" sz="1600" b="1" dirty="0">
                <a:solidFill>
                  <a:srgbClr val="1C4194"/>
                </a:solidFill>
                <a:latin typeface="Arial" panose="020B0604020202020204" pitchFamily="34" charset="0"/>
                <a:cs typeface="Arial" panose="020B0604020202020204" pitchFamily="34" charset="0"/>
              </a:rPr>
              <a:t>festivales, giras, concursos o conciertos</a:t>
            </a:r>
            <a:r>
              <a:rPr lang="es-ES" sz="1600" dirty="0">
                <a:solidFill>
                  <a:srgbClr val="1C4194"/>
                </a:solidFill>
                <a:latin typeface="Arial" panose="020B0604020202020204" pitchFamily="34" charset="0"/>
                <a:cs typeface="Arial" panose="020B0604020202020204" pitchFamily="34" charset="0"/>
              </a:rPr>
              <a:t>. Así como también, la participación de agentes de la música dentro del territorio nacional, en </a:t>
            </a:r>
            <a:r>
              <a:rPr lang="es-ES" sz="1600" b="1" dirty="0">
                <a:solidFill>
                  <a:srgbClr val="1C4194"/>
                </a:solidFill>
                <a:latin typeface="Arial" panose="020B0604020202020204" pitchFamily="34" charset="0"/>
                <a:cs typeface="Arial" panose="020B0604020202020204" pitchFamily="34" charset="0"/>
              </a:rPr>
              <a:t>ferias, mercados, congresos y similares</a:t>
            </a:r>
            <a:r>
              <a:rPr lang="es-ES" sz="1600" dirty="0" smtClean="0">
                <a:solidFill>
                  <a:srgbClr val="1C4194"/>
                </a:solidFill>
                <a:latin typeface="Arial" panose="020B0604020202020204" pitchFamily="34" charset="0"/>
                <a:cs typeface="Arial" panose="020B0604020202020204" pitchFamily="34" charset="0"/>
              </a:rPr>
              <a:t>.</a:t>
            </a:r>
          </a:p>
          <a:p>
            <a:pPr algn="just"/>
            <a:endParaRPr lang="es-ES" sz="1600" dirty="0">
              <a:solidFill>
                <a:srgbClr val="1C4194"/>
              </a:solidFill>
              <a:latin typeface="Arial" panose="020B0604020202020204" pitchFamily="34" charset="0"/>
              <a:cs typeface="Arial" panose="020B0604020202020204" pitchFamily="34" charset="0"/>
            </a:endParaRPr>
          </a:p>
          <a:p>
            <a:pPr algn="just"/>
            <a:r>
              <a:rPr lang="es-CL" sz="1600" dirty="0" smtClean="0">
                <a:solidFill>
                  <a:srgbClr val="1C4194"/>
                </a:solidFill>
                <a:latin typeface="Arial" panose="020B0604020202020204" pitchFamily="34" charset="0"/>
                <a:cs typeface="Arial" panose="020B0604020202020204" pitchFamily="34" charset="0"/>
              </a:rPr>
              <a:t>Montos asociados:</a:t>
            </a:r>
          </a:p>
          <a:p>
            <a:pPr algn="just"/>
            <a:endParaRPr lang="es-CL" sz="1600" dirty="0" smtClean="0">
              <a:solidFill>
                <a:srgbClr val="1C4194"/>
              </a:solidFill>
              <a:latin typeface="Arial" panose="020B0604020202020204" pitchFamily="34" charset="0"/>
              <a:cs typeface="Arial" panose="020B0604020202020204" pitchFamily="34" charset="0"/>
            </a:endParaRPr>
          </a:p>
          <a:p>
            <a:pPr algn="just"/>
            <a:r>
              <a:rPr lang="es-CL" sz="1600" dirty="0" smtClean="0">
                <a:solidFill>
                  <a:srgbClr val="1C4194"/>
                </a:solidFill>
                <a:latin typeface="Arial" panose="020B0604020202020204" pitchFamily="34" charset="0"/>
                <a:cs typeface="Arial" panose="020B0604020202020204" pitchFamily="34" charset="0"/>
              </a:rPr>
              <a:t>+ Monto total de la modalidad: $190.000.000.-</a:t>
            </a:r>
          </a:p>
          <a:p>
            <a:pPr algn="just"/>
            <a:endParaRPr lang="es-CL" sz="1600" dirty="0">
              <a:solidFill>
                <a:srgbClr val="1C4194"/>
              </a:solidFill>
              <a:latin typeface="Arial" panose="020B0604020202020204" pitchFamily="34" charset="0"/>
              <a:cs typeface="Arial" panose="020B0604020202020204" pitchFamily="34" charset="0"/>
            </a:endParaRPr>
          </a:p>
          <a:p>
            <a:pPr algn="just"/>
            <a:r>
              <a:rPr lang="es-CL" sz="1600" dirty="0" smtClean="0">
                <a:solidFill>
                  <a:srgbClr val="1C4194"/>
                </a:solidFill>
                <a:latin typeface="Arial" panose="020B0604020202020204" pitchFamily="34" charset="0"/>
                <a:cs typeface="Arial" panose="020B0604020202020204" pitchFamily="34" charset="0"/>
              </a:rPr>
              <a:t>+ Monto máximo por postulación: $5.600.000.-</a:t>
            </a:r>
          </a:p>
          <a:p>
            <a:pPr algn="just"/>
            <a:endParaRPr lang="es-CL" sz="1600" dirty="0">
              <a:solidFill>
                <a:srgbClr val="1C4194"/>
              </a:solidFill>
              <a:latin typeface="Arial" panose="020B0604020202020204" pitchFamily="34" charset="0"/>
              <a:cs typeface="Arial" panose="020B0604020202020204" pitchFamily="34" charset="0"/>
            </a:endParaRPr>
          </a:p>
          <a:p>
            <a:pPr algn="just"/>
            <a:r>
              <a:rPr lang="es-CL" sz="1600" dirty="0" smtClean="0">
                <a:solidFill>
                  <a:srgbClr val="1C4194"/>
                </a:solidFill>
                <a:latin typeface="Arial" panose="020B0604020202020204" pitchFamily="34" charset="0"/>
                <a:cs typeface="Arial" panose="020B0604020202020204" pitchFamily="34" charset="0"/>
              </a:rPr>
              <a:t>+ Monto máximo por persona: $700.000.-</a:t>
            </a:r>
          </a:p>
          <a:p>
            <a:pPr algn="just"/>
            <a:endParaRPr lang="es-CL" sz="1600" dirty="0">
              <a:solidFill>
                <a:srgbClr val="1C4194"/>
              </a:solidFill>
              <a:latin typeface="Arial" panose="020B0604020202020204" pitchFamily="34" charset="0"/>
              <a:cs typeface="Arial" panose="020B0604020202020204" pitchFamily="34" charset="0"/>
            </a:endParaRPr>
          </a:p>
          <a:p>
            <a:pPr algn="just"/>
            <a:r>
              <a:rPr lang="es-CL" sz="1600" dirty="0" smtClean="0">
                <a:solidFill>
                  <a:srgbClr val="1C4194"/>
                </a:solidFill>
                <a:latin typeface="Arial" panose="020B0604020202020204" pitchFamily="34" charset="0"/>
                <a:cs typeface="Arial" panose="020B0604020202020204" pitchFamily="34" charset="0"/>
              </a:rPr>
              <a:t>+ Monto mínimo a solicitar: $500.000.-</a:t>
            </a:r>
          </a:p>
          <a:p>
            <a:pPr algn="just"/>
            <a:endParaRPr lang="es-CL" sz="1600" dirty="0">
              <a:solidFill>
                <a:srgbClr val="1C4194"/>
              </a:solidFill>
              <a:latin typeface="Arial" panose="020B0604020202020204" pitchFamily="34" charset="0"/>
              <a:cs typeface="Arial" panose="020B0604020202020204" pitchFamily="34" charset="0"/>
            </a:endParaRPr>
          </a:p>
          <a:p>
            <a:pPr algn="just"/>
            <a:r>
              <a:rPr lang="es-CL" sz="1600" dirty="0" smtClean="0">
                <a:solidFill>
                  <a:srgbClr val="1C4194"/>
                </a:solidFill>
                <a:latin typeface="Arial" panose="020B0604020202020204" pitchFamily="34" charset="0"/>
                <a:cs typeface="Arial" panose="020B0604020202020204" pitchFamily="34" charset="0"/>
              </a:rPr>
              <a:t>Quienes pueden postular: </a:t>
            </a:r>
            <a:r>
              <a:rPr lang="es-CL" sz="1600" b="1" dirty="0" smtClean="0">
                <a:solidFill>
                  <a:srgbClr val="1C4194"/>
                </a:solidFill>
                <a:latin typeface="Arial" panose="020B0604020202020204" pitchFamily="34" charset="0"/>
                <a:cs typeface="Arial" panose="020B0604020202020204" pitchFamily="34" charset="0"/>
              </a:rPr>
              <a:t>Personas naturales.</a:t>
            </a:r>
            <a:endParaRPr lang="es-ES" sz="1600" b="1" dirty="0" smtClean="0">
              <a:solidFill>
                <a:srgbClr val="1C4194"/>
              </a:solidFill>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AE6A2DEC-BE19-9340-8348-3DAC7731D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pic>
        <p:nvPicPr>
          <p:cNvPr id="21" name="Imagen 20">
            <a:extLst>
              <a:ext uri="{FF2B5EF4-FFF2-40B4-BE49-F238E27FC236}">
                <a16:creationId xmlns:a16="http://schemas.microsoft.com/office/drawing/2014/main" id="{CA4C7B22-424F-4A41-9241-86C4B9624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Tree>
    <p:extLst>
      <p:ext uri="{BB962C8B-B14F-4D97-AF65-F5344CB8AC3E}">
        <p14:creationId xmlns:p14="http://schemas.microsoft.com/office/powerpoint/2010/main" val="423824554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endParaRPr sz="1800" spc="300" dirty="0">
              <a:solidFill>
                <a:srgbClr val="1C4194"/>
              </a:solidFill>
              <a:latin typeface="Arial" panose="020B0604020202020204" pitchFamily="34" charset="0"/>
              <a:cs typeface="Arial" panose="020B0604020202020204" pitchFamily="34" charset="0"/>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a:defRPr sz="3200" u="sng">
                <a:solidFill>
                  <a:srgbClr val="000000"/>
                </a:solidFill>
                <a:latin typeface="Helvetica Light"/>
                <a:ea typeface="Helvetica Light"/>
                <a:cs typeface="Helvetica Light"/>
                <a:sym typeface="Helvetica Light"/>
              </a:defRPr>
            </a:pPr>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7" name="Rectángulo 6">
            <a:extLst>
              <a:ext uri="{FF2B5EF4-FFF2-40B4-BE49-F238E27FC236}">
                <a16:creationId xmlns:a16="http://schemas.microsoft.com/office/drawing/2014/main" id="{46F6F19C-1C09-E145-8A21-8D5606C8A94E}"/>
              </a:ext>
            </a:extLst>
          </p:cNvPr>
          <p:cNvSpPr/>
          <p:nvPr/>
        </p:nvSpPr>
        <p:spPr>
          <a:xfrm>
            <a:off x="818067" y="1426214"/>
            <a:ext cx="2307042" cy="707886"/>
          </a:xfrm>
          <a:prstGeom prst="rect">
            <a:avLst/>
          </a:prstGeom>
        </p:spPr>
        <p:txBody>
          <a:bodyPr wrap="none">
            <a:spAutoFit/>
          </a:bodyPr>
          <a:lstStyle/>
          <a:p>
            <a:r>
              <a:rPr lang="es-ES" sz="2000" b="1" spc="300" dirty="0" smtClean="0">
                <a:solidFill>
                  <a:srgbClr val="1C4194"/>
                </a:solidFill>
                <a:latin typeface="Arial" panose="020B0604020202020204" pitchFamily="34" charset="0"/>
                <a:cs typeface="Arial" panose="020B0604020202020204" pitchFamily="34" charset="0"/>
              </a:rPr>
              <a:t>Gastos </a:t>
            </a:r>
          </a:p>
          <a:p>
            <a:r>
              <a:rPr lang="es-ES" sz="2000" b="1" spc="300" dirty="0" smtClean="0">
                <a:solidFill>
                  <a:srgbClr val="1C4194"/>
                </a:solidFill>
                <a:latin typeface="Arial" panose="020B0604020202020204" pitchFamily="34" charset="0"/>
                <a:cs typeface="Arial" panose="020B0604020202020204" pitchFamily="34" charset="0"/>
              </a:rPr>
              <a:t>Financiables</a:t>
            </a:r>
            <a:r>
              <a:rPr lang="es-ES" sz="1600" b="1" spc="300" dirty="0" smtClean="0">
                <a:solidFill>
                  <a:srgbClr val="1C4194"/>
                </a:solidFill>
                <a:latin typeface="Arial" panose="020B0604020202020204" pitchFamily="34" charset="0"/>
                <a:cs typeface="Arial" panose="020B0604020202020204" pitchFamily="34" charset="0"/>
              </a:rPr>
              <a:t>:</a:t>
            </a:r>
          </a:p>
        </p:txBody>
      </p:sp>
      <p:sp>
        <p:nvSpPr>
          <p:cNvPr id="3" name="Rectángulo 2">
            <a:extLst>
              <a:ext uri="{FF2B5EF4-FFF2-40B4-BE49-F238E27FC236}">
                <a16:creationId xmlns:a16="http://schemas.microsoft.com/office/drawing/2014/main" id="{A1B44E64-4349-F846-9288-1D9E99E2009B}"/>
              </a:ext>
            </a:extLst>
          </p:cNvPr>
          <p:cNvSpPr/>
          <p:nvPr/>
        </p:nvSpPr>
        <p:spPr>
          <a:xfrm>
            <a:off x="3895416" y="1421132"/>
            <a:ext cx="4572000" cy="4031873"/>
          </a:xfrm>
          <a:prstGeom prst="rect">
            <a:avLst/>
          </a:prstGeom>
        </p:spPr>
        <p:txBody>
          <a:bodyPr>
            <a:spAutoFit/>
          </a:bodyPr>
          <a:lstStyle/>
          <a:p>
            <a:pPr algn="just"/>
            <a:r>
              <a:rPr lang="es-ES" dirty="0" smtClean="0">
                <a:solidFill>
                  <a:srgbClr val="1C4194"/>
                </a:solidFill>
                <a:latin typeface="Arial" panose="020B0604020202020204" pitchFamily="34" charset="0"/>
                <a:cs typeface="Arial" panose="020B0604020202020204" pitchFamily="34" charset="0"/>
              </a:rPr>
              <a:t>+ Traslados: Pasajes </a:t>
            </a:r>
            <a:r>
              <a:rPr lang="es-ES" dirty="0">
                <a:solidFill>
                  <a:srgbClr val="1C4194"/>
                </a:solidFill>
                <a:latin typeface="Arial" panose="020B0604020202020204" pitchFamily="34" charset="0"/>
                <a:cs typeface="Arial" panose="020B0604020202020204" pitchFamily="34" charset="0"/>
              </a:rPr>
              <a:t>aéreos, marítimos o terrestres, arriendo de </a:t>
            </a:r>
            <a:r>
              <a:rPr lang="es-ES" dirty="0" smtClean="0">
                <a:solidFill>
                  <a:srgbClr val="1C4194"/>
                </a:solidFill>
                <a:latin typeface="Arial" panose="020B0604020202020204" pitchFamily="34" charset="0"/>
                <a:cs typeface="Arial" panose="020B0604020202020204" pitchFamily="34" charset="0"/>
              </a:rPr>
              <a:t>vehículos.</a:t>
            </a:r>
          </a:p>
          <a:p>
            <a:pPr algn="just"/>
            <a:endParaRPr lang="es-ES" dirty="0" smtClean="0">
              <a:solidFill>
                <a:srgbClr val="1C4194"/>
              </a:solidFill>
              <a:latin typeface="Arial" panose="020B0604020202020204" pitchFamily="34" charset="0"/>
              <a:cs typeface="Arial" panose="020B0604020202020204" pitchFamily="34" charset="0"/>
            </a:endParaRPr>
          </a:p>
          <a:p>
            <a:pPr algn="just"/>
            <a:r>
              <a:rPr lang="es-ES" dirty="0" smtClean="0">
                <a:solidFill>
                  <a:srgbClr val="1C4194"/>
                </a:solidFill>
                <a:latin typeface="Arial" panose="020B0604020202020204" pitchFamily="34" charset="0"/>
                <a:cs typeface="Arial" panose="020B0604020202020204" pitchFamily="34" charset="0"/>
              </a:rPr>
              <a:t>+ Traslados </a:t>
            </a:r>
            <a:r>
              <a:rPr lang="es-ES" dirty="0">
                <a:solidFill>
                  <a:srgbClr val="1C4194"/>
                </a:solidFill>
                <a:latin typeface="Arial" panose="020B0604020202020204" pitchFamily="34" charset="0"/>
                <a:cs typeface="Arial" panose="020B0604020202020204" pitchFamily="34" charset="0"/>
              </a:rPr>
              <a:t>al aeropuerto dentro de Chile. </a:t>
            </a:r>
          </a:p>
          <a:p>
            <a:pPr algn="just"/>
            <a:endParaRPr lang="es-ES" dirty="0" smtClean="0">
              <a:solidFill>
                <a:srgbClr val="1C4194"/>
              </a:solidFill>
              <a:latin typeface="Arial" panose="020B0604020202020204" pitchFamily="34" charset="0"/>
              <a:cs typeface="Arial" panose="020B0604020202020204" pitchFamily="34" charset="0"/>
            </a:endParaRPr>
          </a:p>
          <a:p>
            <a:pPr algn="just"/>
            <a:r>
              <a:rPr lang="es-ES" dirty="0" smtClean="0">
                <a:solidFill>
                  <a:srgbClr val="1C4194"/>
                </a:solidFill>
                <a:latin typeface="Arial" panose="020B0604020202020204" pitchFamily="34" charset="0"/>
                <a:cs typeface="Arial" panose="020B0604020202020204" pitchFamily="34" charset="0"/>
              </a:rPr>
              <a:t>+ Asignación del o la responsable de la postulación y honorarios a integrantes del equipo de trabajo.</a:t>
            </a:r>
          </a:p>
          <a:p>
            <a:pPr algn="just"/>
            <a:endParaRPr lang="es-ES" dirty="0">
              <a:solidFill>
                <a:srgbClr val="1C4194"/>
              </a:solidFill>
              <a:latin typeface="Arial" panose="020B0604020202020204" pitchFamily="34" charset="0"/>
              <a:cs typeface="Arial" panose="020B0604020202020204" pitchFamily="34" charset="0"/>
            </a:endParaRPr>
          </a:p>
          <a:p>
            <a:pPr algn="just"/>
            <a:r>
              <a:rPr lang="es-ES" dirty="0" smtClean="0">
                <a:solidFill>
                  <a:srgbClr val="1C4194"/>
                </a:solidFill>
                <a:latin typeface="Arial" panose="020B0604020202020204" pitchFamily="34" charset="0"/>
                <a:cs typeface="Arial" panose="020B0604020202020204" pitchFamily="34" charset="0"/>
              </a:rPr>
              <a:t>+ Gastos </a:t>
            </a:r>
            <a:r>
              <a:rPr lang="es-ES" dirty="0">
                <a:solidFill>
                  <a:srgbClr val="1C4194"/>
                </a:solidFill>
                <a:latin typeface="Arial" panose="020B0604020202020204" pitchFamily="34" charset="0"/>
                <a:cs typeface="Arial" panose="020B0604020202020204" pitchFamily="34" charset="0"/>
              </a:rPr>
              <a:t>de inscripción y/o acreditación para exponer en congresos, simposios o similares. </a:t>
            </a:r>
          </a:p>
          <a:p>
            <a:pPr algn="just"/>
            <a:endParaRPr lang="es-ES" dirty="0">
              <a:solidFill>
                <a:srgbClr val="1C4194"/>
              </a:solidFill>
              <a:latin typeface="Arial" panose="020B0604020202020204" pitchFamily="34" charset="0"/>
              <a:cs typeface="Arial" panose="020B0604020202020204" pitchFamily="34" charset="0"/>
            </a:endParaRPr>
          </a:p>
          <a:p>
            <a:endParaRPr lang="es-CL" sz="1100" dirty="0">
              <a:solidFill>
                <a:srgbClr val="1C4194"/>
              </a:solidFill>
              <a:latin typeface="Arial" panose="020B0604020202020204" pitchFamily="34" charset="0"/>
              <a:cs typeface="Arial" panose="020B0604020202020204" pitchFamily="34" charset="0"/>
            </a:endParaRPr>
          </a:p>
          <a:p>
            <a:pPr marL="171450" indent="-171450">
              <a:buFontTx/>
              <a:buChar char="-"/>
            </a:pPr>
            <a:endParaRPr lang="es-CL" sz="1100" dirty="0" smtClean="0">
              <a:solidFill>
                <a:srgbClr val="1C4194"/>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231F98B6-A50C-0441-B485-C350030A1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53" y="5538415"/>
            <a:ext cx="1016154" cy="1337045"/>
          </a:xfrm>
          <a:prstGeom prst="rect">
            <a:avLst/>
          </a:prstGeom>
        </p:spPr>
      </p:pic>
      <p:pic>
        <p:nvPicPr>
          <p:cNvPr id="16" name="Imagen 15">
            <a:extLst>
              <a:ext uri="{FF2B5EF4-FFF2-40B4-BE49-F238E27FC236}">
                <a16:creationId xmlns:a16="http://schemas.microsoft.com/office/drawing/2014/main" id="{78329A9E-DD98-634D-B6DA-71D274CDC6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907" y="3837088"/>
            <a:ext cx="1465355" cy="3044682"/>
          </a:xfrm>
          <a:prstGeom prst="rect">
            <a:avLst/>
          </a:prstGeom>
        </p:spPr>
      </p:pic>
    </p:spTree>
    <p:extLst>
      <p:ext uri="{BB962C8B-B14F-4D97-AF65-F5344CB8AC3E}">
        <p14:creationId xmlns:p14="http://schemas.microsoft.com/office/powerpoint/2010/main" val="57115278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r>
              <a:rPr lang="es-CL" sz="1800" b="1" spc="300" dirty="0" smtClean="0">
                <a:solidFill>
                  <a:srgbClr val="1C4194"/>
                </a:solidFill>
                <a:latin typeface="Arial" panose="020B0604020202020204" pitchFamily="34" charset="0"/>
                <a:cs typeface="Arial" panose="020B0604020202020204" pitchFamily="34" charset="0"/>
              </a:rPr>
              <a:t>Documentos de postulación</a:t>
            </a:r>
            <a:endParaRPr sz="1800" b="1" spc="300" dirty="0">
              <a:solidFill>
                <a:srgbClr val="1C4194"/>
              </a:solidFill>
              <a:latin typeface="Arial" panose="020B0604020202020204" pitchFamily="34" charset="0"/>
              <a:cs typeface="Arial" panose="020B0604020202020204" pitchFamily="34" charset="0"/>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a:defRPr sz="3200" u="sng">
                <a:solidFill>
                  <a:srgbClr val="000000"/>
                </a:solidFill>
                <a:latin typeface="Helvetica Light"/>
                <a:ea typeface="Helvetica Light"/>
                <a:cs typeface="Helvetica Light"/>
                <a:sym typeface="Helvetica Light"/>
              </a:defRPr>
            </a:pPr>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7" name="Rectángulo 6">
            <a:extLst>
              <a:ext uri="{FF2B5EF4-FFF2-40B4-BE49-F238E27FC236}">
                <a16:creationId xmlns:a16="http://schemas.microsoft.com/office/drawing/2014/main" id="{46F6F19C-1C09-E145-8A21-8D5606C8A94E}"/>
              </a:ext>
            </a:extLst>
          </p:cNvPr>
          <p:cNvSpPr/>
          <p:nvPr/>
        </p:nvSpPr>
        <p:spPr>
          <a:xfrm>
            <a:off x="818067" y="1426214"/>
            <a:ext cx="1582484" cy="646331"/>
          </a:xfrm>
          <a:prstGeom prst="rect">
            <a:avLst/>
          </a:prstGeom>
        </p:spPr>
        <p:txBody>
          <a:bodyPr wrap="none">
            <a:spAutoFit/>
          </a:bodyPr>
          <a:lstStyle/>
          <a:p>
            <a:r>
              <a:rPr lang="es-ES" sz="1200" b="1" spc="300" dirty="0" smtClean="0">
                <a:solidFill>
                  <a:srgbClr val="1C4194"/>
                </a:solidFill>
                <a:latin typeface="Arial" panose="020B0604020202020204" pitchFamily="34" charset="0"/>
                <a:cs typeface="Arial" panose="020B0604020202020204" pitchFamily="34" charset="0"/>
              </a:rPr>
              <a:t>Documentos </a:t>
            </a:r>
          </a:p>
          <a:p>
            <a:r>
              <a:rPr lang="es-ES" sz="1200" b="1" spc="300" dirty="0" smtClean="0">
                <a:solidFill>
                  <a:srgbClr val="1C4194"/>
                </a:solidFill>
                <a:latin typeface="Arial" panose="020B0604020202020204" pitchFamily="34" charset="0"/>
                <a:cs typeface="Arial" panose="020B0604020202020204" pitchFamily="34" charset="0"/>
              </a:rPr>
              <a:t>mínimos de </a:t>
            </a:r>
          </a:p>
          <a:p>
            <a:r>
              <a:rPr lang="es-ES" sz="1200" b="1" spc="300" dirty="0" smtClean="0">
                <a:solidFill>
                  <a:srgbClr val="1C4194"/>
                </a:solidFill>
                <a:latin typeface="Arial" panose="020B0604020202020204" pitchFamily="34" charset="0"/>
                <a:cs typeface="Arial" panose="020B0604020202020204" pitchFamily="34" charset="0"/>
              </a:rPr>
              <a:t>postulación:</a:t>
            </a:r>
            <a:endParaRPr lang="es-ES" sz="1200" b="1" spc="300" dirty="0">
              <a:solidFill>
                <a:srgbClr val="1C4194"/>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A1B44E64-4349-F846-9288-1D9E99E2009B}"/>
              </a:ext>
            </a:extLst>
          </p:cNvPr>
          <p:cNvSpPr/>
          <p:nvPr/>
        </p:nvSpPr>
        <p:spPr>
          <a:xfrm>
            <a:off x="3713802" y="1421131"/>
            <a:ext cx="4604698" cy="5755422"/>
          </a:xfrm>
          <a:prstGeom prst="rect">
            <a:avLst/>
          </a:prstGeom>
        </p:spPr>
        <p:txBody>
          <a:bodyPr wrap="square">
            <a:spAutoFit/>
          </a:bodyPr>
          <a:lstStyle/>
          <a:p>
            <a:pPr algn="just"/>
            <a:r>
              <a:rPr lang="es-ES" sz="1600" dirty="0" smtClean="0">
                <a:solidFill>
                  <a:srgbClr val="1C4194"/>
                </a:solidFill>
                <a:latin typeface="Arial" panose="020B0604020202020204" pitchFamily="34" charset="0"/>
                <a:cs typeface="Arial" panose="020B0604020202020204" pitchFamily="34" charset="0"/>
              </a:rPr>
              <a:t>+  Carta de compromiso de los/as integrantes del equipo de trabajo.</a:t>
            </a:r>
          </a:p>
          <a:p>
            <a:pPr algn="just"/>
            <a:endParaRPr lang="es-ES" sz="1600" dirty="0" smtClean="0">
              <a:solidFill>
                <a:srgbClr val="1C4194"/>
              </a:solidFill>
              <a:latin typeface="Arial" panose="020B0604020202020204" pitchFamily="34" charset="0"/>
              <a:cs typeface="Arial" panose="020B0604020202020204" pitchFamily="34" charset="0"/>
            </a:endParaRPr>
          </a:p>
          <a:p>
            <a:pPr algn="just"/>
            <a:r>
              <a:rPr lang="es-ES" sz="1600" dirty="0" smtClean="0">
                <a:solidFill>
                  <a:srgbClr val="1C4194"/>
                </a:solidFill>
                <a:latin typeface="Arial" panose="020B0604020202020204" pitchFamily="34" charset="0"/>
                <a:cs typeface="Arial" panose="020B0604020202020204" pitchFamily="34" charset="0"/>
              </a:rPr>
              <a:t>+ Autorización de derechos de autor si corresponde.</a:t>
            </a:r>
          </a:p>
          <a:p>
            <a:pPr algn="just"/>
            <a:endParaRPr lang="es-ES" sz="1600" dirty="0" smtClean="0">
              <a:solidFill>
                <a:srgbClr val="1C4194"/>
              </a:solidFill>
              <a:latin typeface="Arial" panose="020B0604020202020204" pitchFamily="34" charset="0"/>
              <a:cs typeface="Arial" panose="020B0604020202020204" pitchFamily="34" charset="0"/>
            </a:endParaRPr>
          </a:p>
          <a:p>
            <a:pPr algn="just"/>
            <a:r>
              <a:rPr lang="es-ES" sz="1600" dirty="0">
                <a:solidFill>
                  <a:srgbClr val="1C4194"/>
                </a:solidFill>
                <a:latin typeface="Arial" panose="020B0604020202020204" pitchFamily="34" charset="0"/>
                <a:cs typeface="Arial" panose="020B0604020202020204" pitchFamily="34" charset="0"/>
              </a:rPr>
              <a:t>+ </a:t>
            </a:r>
            <a:r>
              <a:rPr lang="es-ES" sz="1600" dirty="0" smtClean="0">
                <a:solidFill>
                  <a:srgbClr val="1C4194"/>
                </a:solidFill>
                <a:latin typeface="Arial" panose="020B0604020202020204" pitchFamily="34" charset="0"/>
                <a:cs typeface="Arial" panose="020B0604020202020204" pitchFamily="34" charset="0"/>
              </a:rPr>
              <a:t>Carta </a:t>
            </a:r>
            <a:r>
              <a:rPr lang="es-ES" sz="1600" dirty="0">
                <a:solidFill>
                  <a:srgbClr val="1C4194"/>
                </a:solidFill>
                <a:latin typeface="Arial" panose="020B0604020202020204" pitchFamily="34" charset="0"/>
                <a:cs typeface="Arial" panose="020B0604020202020204" pitchFamily="34" charset="0"/>
              </a:rPr>
              <a:t>de consentimiento de comunidad indígena (si corresponde</a:t>
            </a:r>
            <a:r>
              <a:rPr lang="es-ES" sz="1600" dirty="0" smtClean="0">
                <a:solidFill>
                  <a:srgbClr val="1C4194"/>
                </a:solidFill>
                <a:latin typeface="Arial" panose="020B0604020202020204" pitchFamily="34" charset="0"/>
                <a:cs typeface="Arial" panose="020B0604020202020204" pitchFamily="34" charset="0"/>
              </a:rPr>
              <a:t>).</a:t>
            </a:r>
          </a:p>
          <a:p>
            <a:pPr algn="just"/>
            <a:endParaRPr lang="es-ES" sz="1600" dirty="0">
              <a:solidFill>
                <a:srgbClr val="1C4194"/>
              </a:solidFill>
              <a:latin typeface="Arial" panose="020B0604020202020204" pitchFamily="34" charset="0"/>
              <a:cs typeface="Arial" panose="020B0604020202020204" pitchFamily="34" charset="0"/>
            </a:endParaRPr>
          </a:p>
          <a:p>
            <a:pPr algn="just"/>
            <a:endParaRPr lang="es-ES" sz="1600" dirty="0" smtClean="0">
              <a:solidFill>
                <a:srgbClr val="1C4194"/>
              </a:solidFill>
              <a:latin typeface="Arial" panose="020B0604020202020204" pitchFamily="34" charset="0"/>
              <a:cs typeface="Arial" panose="020B0604020202020204" pitchFamily="34" charset="0"/>
            </a:endParaRPr>
          </a:p>
          <a:p>
            <a:pPr algn="just"/>
            <a:r>
              <a:rPr lang="es-ES" sz="1600" dirty="0">
                <a:solidFill>
                  <a:srgbClr val="1C4194"/>
                </a:solidFill>
                <a:latin typeface="Arial" panose="020B0604020202020204" pitchFamily="34" charset="0"/>
                <a:cs typeface="Arial" panose="020B0604020202020204" pitchFamily="34" charset="0"/>
              </a:rPr>
              <a:t>+ </a:t>
            </a:r>
            <a:r>
              <a:rPr lang="es-ES" sz="1600" dirty="0" smtClean="0">
                <a:solidFill>
                  <a:srgbClr val="1C4194"/>
                </a:solidFill>
                <a:latin typeface="Arial" panose="020B0604020202020204" pitchFamily="34" charset="0"/>
                <a:cs typeface="Arial" panose="020B0604020202020204" pitchFamily="34" charset="0"/>
              </a:rPr>
              <a:t>  Book </a:t>
            </a:r>
            <a:r>
              <a:rPr lang="es-ES" sz="1600" dirty="0">
                <a:solidFill>
                  <a:srgbClr val="1C4194"/>
                </a:solidFill>
                <a:latin typeface="Arial" panose="020B0604020202020204" pitchFamily="34" charset="0"/>
                <a:cs typeface="Arial" panose="020B0604020202020204" pitchFamily="34" charset="0"/>
              </a:rPr>
              <a:t>de presentación del artista, agrupación, agente o profesional postulante.</a:t>
            </a:r>
            <a:endParaRPr lang="es-ES" sz="1600" dirty="0" smtClean="0">
              <a:solidFill>
                <a:srgbClr val="1C4194"/>
              </a:solidFill>
              <a:latin typeface="Arial" panose="020B0604020202020204" pitchFamily="34" charset="0"/>
              <a:cs typeface="Arial" panose="020B0604020202020204" pitchFamily="34" charset="0"/>
            </a:endParaRPr>
          </a:p>
          <a:p>
            <a:pPr algn="just"/>
            <a:endParaRPr lang="es-ES" sz="1600" dirty="0" smtClean="0">
              <a:solidFill>
                <a:srgbClr val="1C4194"/>
              </a:solidFill>
              <a:latin typeface="Arial" panose="020B0604020202020204" pitchFamily="34" charset="0"/>
              <a:cs typeface="Arial" panose="020B0604020202020204" pitchFamily="34" charset="0"/>
            </a:endParaRPr>
          </a:p>
          <a:p>
            <a:pPr algn="just"/>
            <a:r>
              <a:rPr lang="es-ES" sz="1600" dirty="0" smtClean="0">
                <a:solidFill>
                  <a:srgbClr val="1C4194"/>
                </a:solidFill>
                <a:latin typeface="Arial" panose="020B0604020202020204" pitchFamily="34" charset="0"/>
                <a:cs typeface="Arial" panose="020B0604020202020204" pitchFamily="34" charset="0"/>
              </a:rPr>
              <a:t>+  Cartas </a:t>
            </a:r>
            <a:r>
              <a:rPr lang="es-ES" sz="1600" dirty="0">
                <a:solidFill>
                  <a:srgbClr val="1C4194"/>
                </a:solidFill>
                <a:latin typeface="Arial" panose="020B0604020202020204" pitchFamily="34" charset="0"/>
                <a:cs typeface="Arial" panose="020B0604020202020204" pitchFamily="34" charset="0"/>
              </a:rPr>
              <a:t>de compromiso del uso de los espacios y/o cartas de invitación si el evento postulado corresponde a una gira.</a:t>
            </a:r>
            <a:endParaRPr lang="es-ES" sz="1600" dirty="0" smtClean="0">
              <a:solidFill>
                <a:srgbClr val="1C4194"/>
              </a:solidFill>
              <a:latin typeface="Arial" panose="020B0604020202020204" pitchFamily="34" charset="0"/>
              <a:cs typeface="Arial" panose="020B0604020202020204" pitchFamily="34" charset="0"/>
            </a:endParaRPr>
          </a:p>
          <a:p>
            <a:pPr algn="just"/>
            <a:endParaRPr lang="es-ES" sz="1600" dirty="0" smtClean="0">
              <a:solidFill>
                <a:srgbClr val="1C4194"/>
              </a:solidFill>
              <a:latin typeface="Arial" panose="020B0604020202020204" pitchFamily="34" charset="0"/>
              <a:cs typeface="Arial" panose="020B0604020202020204" pitchFamily="34" charset="0"/>
            </a:endParaRPr>
          </a:p>
          <a:p>
            <a:pPr algn="just"/>
            <a:r>
              <a:rPr lang="es-ES" sz="1600" dirty="0">
                <a:solidFill>
                  <a:srgbClr val="1C4194"/>
                </a:solidFill>
                <a:latin typeface="Arial" panose="020B0604020202020204" pitchFamily="34" charset="0"/>
                <a:cs typeface="Arial" panose="020B0604020202020204" pitchFamily="34" charset="0"/>
              </a:rPr>
              <a:t>+  </a:t>
            </a:r>
            <a:r>
              <a:rPr lang="es-ES" sz="1600" dirty="0" smtClean="0">
                <a:solidFill>
                  <a:srgbClr val="1C4194"/>
                </a:solidFill>
                <a:latin typeface="Arial" panose="020B0604020202020204" pitchFamily="34" charset="0"/>
                <a:cs typeface="Arial" panose="020B0604020202020204" pitchFamily="34" charset="0"/>
              </a:rPr>
              <a:t> Registro </a:t>
            </a:r>
            <a:r>
              <a:rPr lang="es-ES" sz="1600" dirty="0">
                <a:solidFill>
                  <a:srgbClr val="1C4194"/>
                </a:solidFill>
                <a:latin typeface="Arial" panose="020B0604020202020204" pitchFamily="34" charset="0"/>
                <a:cs typeface="Arial" panose="020B0604020202020204" pitchFamily="34" charset="0"/>
              </a:rPr>
              <a:t>audiovisual en vivo del proyecto a </a:t>
            </a:r>
            <a:r>
              <a:rPr lang="es-ES" sz="1600" dirty="0" smtClean="0">
                <a:solidFill>
                  <a:srgbClr val="1C4194"/>
                </a:solidFill>
                <a:latin typeface="Arial" panose="020B0604020202020204" pitchFamily="34" charset="0"/>
                <a:cs typeface="Arial" panose="020B0604020202020204" pitchFamily="34" charset="0"/>
              </a:rPr>
              <a:t>circular. Si es compositor </a:t>
            </a:r>
            <a:r>
              <a:rPr lang="es-ES" sz="1600" dirty="0">
                <a:solidFill>
                  <a:srgbClr val="1C4194"/>
                </a:solidFill>
                <a:latin typeface="Arial" panose="020B0604020202020204" pitchFamily="34" charset="0"/>
                <a:cs typeface="Arial" panose="020B0604020202020204" pitchFamily="34" charset="0"/>
              </a:rPr>
              <a:t>docto, </a:t>
            </a:r>
            <a:r>
              <a:rPr lang="es-ES" sz="1600" dirty="0" smtClean="0">
                <a:solidFill>
                  <a:srgbClr val="1C4194"/>
                </a:solidFill>
                <a:latin typeface="Arial" panose="020B0604020202020204" pitchFamily="34" charset="0"/>
                <a:cs typeface="Arial" panose="020B0604020202020204" pitchFamily="34" charset="0"/>
              </a:rPr>
              <a:t>partituras </a:t>
            </a:r>
            <a:r>
              <a:rPr lang="es-ES" sz="1600" dirty="0">
                <a:solidFill>
                  <a:srgbClr val="1C4194"/>
                </a:solidFill>
                <a:latin typeface="Arial" panose="020B0604020202020204" pitchFamily="34" charset="0"/>
                <a:cs typeface="Arial" panose="020B0604020202020204" pitchFamily="34" charset="0"/>
              </a:rPr>
              <a:t>de la o las obras a presentar. Si </a:t>
            </a:r>
            <a:r>
              <a:rPr lang="es-ES" sz="1600" dirty="0" smtClean="0">
                <a:solidFill>
                  <a:srgbClr val="1C4194"/>
                </a:solidFill>
                <a:latin typeface="Arial" panose="020B0604020202020204" pitchFamily="34" charset="0"/>
                <a:cs typeface="Arial" panose="020B0604020202020204" pitchFamily="34" charset="0"/>
              </a:rPr>
              <a:t>es exposición </a:t>
            </a:r>
            <a:r>
              <a:rPr lang="es-ES" sz="1600" dirty="0">
                <a:solidFill>
                  <a:srgbClr val="1C4194"/>
                </a:solidFill>
                <a:latin typeface="Arial" panose="020B0604020202020204" pitchFamily="34" charset="0"/>
                <a:cs typeface="Arial" panose="020B0604020202020204" pitchFamily="34" charset="0"/>
              </a:rPr>
              <a:t>en </a:t>
            </a:r>
            <a:r>
              <a:rPr lang="es-ES" sz="1600" dirty="0" smtClean="0">
                <a:solidFill>
                  <a:srgbClr val="1C4194"/>
                </a:solidFill>
                <a:latin typeface="Arial" panose="020B0604020202020204" pitchFamily="34" charset="0"/>
                <a:cs typeface="Arial" panose="020B0604020202020204" pitchFamily="34" charset="0"/>
              </a:rPr>
              <a:t>congreso, </a:t>
            </a:r>
            <a:r>
              <a:rPr lang="es-ES" sz="1600" dirty="0" err="1" smtClean="0">
                <a:solidFill>
                  <a:srgbClr val="1C4194"/>
                </a:solidFill>
                <a:latin typeface="Arial" panose="020B0604020202020204" pitchFamily="34" charset="0"/>
                <a:cs typeface="Arial" panose="020B0604020202020204" pitchFamily="34" charset="0"/>
              </a:rPr>
              <a:t>abstract</a:t>
            </a:r>
            <a:r>
              <a:rPr lang="es-ES" sz="1600" dirty="0" smtClean="0">
                <a:solidFill>
                  <a:srgbClr val="1C4194"/>
                </a:solidFill>
                <a:latin typeface="Arial" panose="020B0604020202020204" pitchFamily="34" charset="0"/>
                <a:cs typeface="Arial" panose="020B0604020202020204" pitchFamily="34" charset="0"/>
              </a:rPr>
              <a:t> </a:t>
            </a:r>
            <a:r>
              <a:rPr lang="es-ES" sz="1600" dirty="0">
                <a:solidFill>
                  <a:srgbClr val="1C4194"/>
                </a:solidFill>
                <a:latin typeface="Arial" panose="020B0604020202020204" pitchFamily="34" charset="0"/>
                <a:cs typeface="Arial" panose="020B0604020202020204" pitchFamily="34" charset="0"/>
              </a:rPr>
              <a:t>o ponencia a </a:t>
            </a:r>
            <a:r>
              <a:rPr lang="es-ES" sz="1600" dirty="0" smtClean="0">
                <a:solidFill>
                  <a:srgbClr val="1C4194"/>
                </a:solidFill>
                <a:latin typeface="Arial" panose="020B0604020202020204" pitchFamily="34" charset="0"/>
                <a:cs typeface="Arial" panose="020B0604020202020204" pitchFamily="34" charset="0"/>
              </a:rPr>
              <a:t>exponer.</a:t>
            </a:r>
          </a:p>
          <a:p>
            <a:pPr algn="just"/>
            <a:endParaRPr lang="es-ES" sz="1600" dirty="0">
              <a:solidFill>
                <a:srgbClr val="1C4194"/>
              </a:solidFill>
              <a:latin typeface="Arial" panose="020B0604020202020204" pitchFamily="34" charset="0"/>
              <a:cs typeface="Arial" panose="020B0604020202020204" pitchFamily="34" charset="0"/>
            </a:endParaRPr>
          </a:p>
          <a:p>
            <a:pPr algn="just"/>
            <a:endParaRPr lang="es-ES" sz="1600" dirty="0" smtClean="0">
              <a:solidFill>
                <a:srgbClr val="1C4194"/>
              </a:solidFill>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AE6A2DEC-BE19-9340-8348-3DAC7731D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pic>
        <p:nvPicPr>
          <p:cNvPr id="21" name="Imagen 20">
            <a:extLst>
              <a:ext uri="{FF2B5EF4-FFF2-40B4-BE49-F238E27FC236}">
                <a16:creationId xmlns:a16="http://schemas.microsoft.com/office/drawing/2014/main" id="{CA4C7B22-424F-4A41-9241-86C4B9624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
        <p:nvSpPr>
          <p:cNvPr id="16" name="Rectángulo 15">
            <a:extLst>
              <a:ext uri="{FF2B5EF4-FFF2-40B4-BE49-F238E27FC236}">
                <a16:creationId xmlns:a16="http://schemas.microsoft.com/office/drawing/2014/main" id="{46F6F19C-1C09-E145-8A21-8D5606C8A94E}"/>
              </a:ext>
            </a:extLst>
          </p:cNvPr>
          <p:cNvSpPr/>
          <p:nvPr/>
        </p:nvSpPr>
        <p:spPr>
          <a:xfrm>
            <a:off x="866042" y="3641145"/>
            <a:ext cx="2013693" cy="646331"/>
          </a:xfrm>
          <a:prstGeom prst="rect">
            <a:avLst/>
          </a:prstGeom>
        </p:spPr>
        <p:txBody>
          <a:bodyPr wrap="none">
            <a:spAutoFit/>
          </a:bodyPr>
          <a:lstStyle/>
          <a:p>
            <a:r>
              <a:rPr lang="es-ES" sz="1200" b="1" spc="300" dirty="0" smtClean="0">
                <a:solidFill>
                  <a:srgbClr val="1C4194"/>
                </a:solidFill>
                <a:latin typeface="Arial" panose="020B0604020202020204" pitchFamily="34" charset="0"/>
                <a:cs typeface="Arial" panose="020B0604020202020204" pitchFamily="34" charset="0"/>
              </a:rPr>
              <a:t>Documentos </a:t>
            </a:r>
          </a:p>
          <a:p>
            <a:r>
              <a:rPr lang="es-ES" sz="1200" b="1" spc="300" dirty="0">
                <a:solidFill>
                  <a:srgbClr val="1C4194"/>
                </a:solidFill>
                <a:latin typeface="Arial" panose="020B0604020202020204" pitchFamily="34" charset="0"/>
                <a:cs typeface="Arial" panose="020B0604020202020204" pitchFamily="34" charset="0"/>
              </a:rPr>
              <a:t>n</a:t>
            </a:r>
            <a:r>
              <a:rPr lang="es-ES" sz="1200" b="1" spc="300" dirty="0" smtClean="0">
                <a:solidFill>
                  <a:srgbClr val="1C4194"/>
                </a:solidFill>
                <a:latin typeface="Arial" panose="020B0604020202020204" pitchFamily="34" charset="0"/>
                <a:cs typeface="Arial" panose="020B0604020202020204" pitchFamily="34" charset="0"/>
              </a:rPr>
              <a:t>ecesarios</a:t>
            </a:r>
          </a:p>
          <a:p>
            <a:r>
              <a:rPr lang="es-ES" sz="1200" b="1" spc="300" dirty="0">
                <a:solidFill>
                  <a:srgbClr val="1C4194"/>
                </a:solidFill>
                <a:latin typeface="Arial" panose="020B0604020202020204" pitchFamily="34" charset="0"/>
                <a:cs typeface="Arial" panose="020B0604020202020204" pitchFamily="34" charset="0"/>
              </a:rPr>
              <a:t>p</a:t>
            </a:r>
            <a:r>
              <a:rPr lang="es-ES" sz="1200" b="1" spc="300" dirty="0" smtClean="0">
                <a:solidFill>
                  <a:srgbClr val="1C4194"/>
                </a:solidFill>
                <a:latin typeface="Arial" panose="020B0604020202020204" pitchFamily="34" charset="0"/>
                <a:cs typeface="Arial" panose="020B0604020202020204" pitchFamily="34" charset="0"/>
              </a:rPr>
              <a:t>ara evaluación:</a:t>
            </a:r>
            <a:endParaRPr lang="es-ES" sz="1200" b="1" spc="300" dirty="0">
              <a:solidFill>
                <a:srgbClr val="1C41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97777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Marcador de número de diapositiva 3"/>
          <p:cNvSpPr txBox="1">
            <a:spLocks noGrp="1"/>
          </p:cNvSpPr>
          <p:nvPr>
            <p:ph type="sldNum" sz="quarter" idx="4294967295"/>
          </p:nvPr>
        </p:nvSpPr>
        <p:spPr>
          <a:xfrm>
            <a:off x="8428181" y="6414762"/>
            <a:ext cx="258620" cy="248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pic>
        <p:nvPicPr>
          <p:cNvPr id="6" name="Imagen 5">
            <a:extLst>
              <a:ext uri="{FF2B5EF4-FFF2-40B4-BE49-F238E27FC236}">
                <a16:creationId xmlns:a16="http://schemas.microsoft.com/office/drawing/2014/main" id="{C7641033-0A14-D043-B0EE-55615F92E8B7}"/>
              </a:ext>
            </a:extLst>
          </p:cNvPr>
          <p:cNvPicPr>
            <a:picLocks noChangeAspect="1"/>
          </p:cNvPicPr>
          <p:nvPr/>
        </p:nvPicPr>
        <p:blipFill>
          <a:blip r:embed="rId2"/>
          <a:stretch>
            <a:fillRect/>
          </a:stretch>
        </p:blipFill>
        <p:spPr>
          <a:xfrm>
            <a:off x="818067" y="0"/>
            <a:ext cx="1041400" cy="76200"/>
          </a:xfrm>
          <a:prstGeom prst="rect">
            <a:avLst/>
          </a:prstGeom>
        </p:spPr>
      </p:pic>
      <p:sp>
        <p:nvSpPr>
          <p:cNvPr id="15" name="Rectangle 27">
            <a:extLst>
              <a:ext uri="{FF2B5EF4-FFF2-40B4-BE49-F238E27FC236}">
                <a16:creationId xmlns:a16="http://schemas.microsoft.com/office/drawing/2014/main" id="{53416CB6-EA9B-A44B-B91F-DE952927AAB8}"/>
              </a:ext>
            </a:extLst>
          </p:cNvPr>
          <p:cNvSpPr txBox="1"/>
          <p:nvPr/>
        </p:nvSpPr>
        <p:spPr>
          <a:xfrm>
            <a:off x="818067" y="577850"/>
            <a:ext cx="6036817" cy="341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a:lnSpc>
                <a:spcPct val="90000"/>
              </a:lnSpc>
              <a:defRPr sz="7600">
                <a:solidFill>
                  <a:srgbClr val="222222"/>
                </a:solidFill>
                <a:latin typeface="+mj-lt"/>
                <a:ea typeface="+mj-ea"/>
                <a:cs typeface="+mj-cs"/>
                <a:sym typeface="Proxima Nova Semibold"/>
              </a:defRPr>
            </a:lvl1pPr>
          </a:lstStyle>
          <a:p>
            <a:r>
              <a:rPr lang="es-CL" sz="1800" b="1" spc="300" dirty="0" smtClean="0">
                <a:solidFill>
                  <a:srgbClr val="1C4194"/>
                </a:solidFill>
                <a:latin typeface="Arial" panose="020B0604020202020204" pitchFamily="34" charset="0"/>
                <a:cs typeface="Arial" panose="020B0604020202020204" pitchFamily="34" charset="0"/>
              </a:rPr>
              <a:t>Contenido de la postulación en FUP:</a:t>
            </a:r>
            <a:endParaRPr sz="1800" b="1" spc="300" dirty="0">
              <a:solidFill>
                <a:srgbClr val="1C4194"/>
              </a:solidFill>
              <a:latin typeface="Arial" panose="020B0604020202020204" pitchFamily="34" charset="0"/>
              <a:cs typeface="Arial" panose="020B0604020202020204" pitchFamily="34" charset="0"/>
            </a:endParaRPr>
          </a:p>
        </p:txBody>
      </p:sp>
      <p:sp>
        <p:nvSpPr>
          <p:cNvPr id="30" name="Linie">
            <a:extLst>
              <a:ext uri="{FF2B5EF4-FFF2-40B4-BE49-F238E27FC236}">
                <a16:creationId xmlns:a16="http://schemas.microsoft.com/office/drawing/2014/main" id="{E0730884-20FB-4A44-A63C-B699E9F697FA}"/>
              </a:ext>
            </a:extLst>
          </p:cNvPr>
          <p:cNvSpPr/>
          <p:nvPr/>
        </p:nvSpPr>
        <p:spPr>
          <a:xfrm flipV="1">
            <a:off x="3149668" y="1341431"/>
            <a:ext cx="0" cy="6133781"/>
          </a:xfrm>
          <a:prstGeom prst="line">
            <a:avLst/>
          </a:prstGeom>
          <a:ln w="6350">
            <a:solidFill>
              <a:srgbClr val="1C4194"/>
            </a:solidFill>
            <a:miter lim="400000"/>
            <a:headEnd type="arrow" w="sm" len="sm"/>
            <a:tailEnd type="arrow" w="sm" len="sm"/>
          </a:ln>
        </p:spPr>
        <p:txBody>
          <a:bodyPr lIns="50800" tIns="50800" rIns="50800" bIns="50800" anchor="ctr"/>
          <a:lstStyle/>
          <a:p>
            <a:pPr>
              <a:defRPr sz="3200" u="sng">
                <a:solidFill>
                  <a:srgbClr val="000000"/>
                </a:solidFill>
                <a:latin typeface="Helvetica Light"/>
                <a:ea typeface="Helvetica Light"/>
                <a:cs typeface="Helvetica Light"/>
                <a:sym typeface="Helvetica Light"/>
              </a:defRPr>
            </a:pPr>
            <a:endParaRPr/>
          </a:p>
        </p:txBody>
      </p:sp>
      <p:pic>
        <p:nvPicPr>
          <p:cNvPr id="32" name="Imagen 31">
            <a:extLst>
              <a:ext uri="{FF2B5EF4-FFF2-40B4-BE49-F238E27FC236}">
                <a16:creationId xmlns:a16="http://schemas.microsoft.com/office/drawing/2014/main" id="{113A9091-C3FA-C442-9D95-BB1E11999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42" y="967022"/>
            <a:ext cx="547865" cy="147058"/>
          </a:xfrm>
          <a:prstGeom prst="rect">
            <a:avLst/>
          </a:prstGeom>
        </p:spPr>
      </p:pic>
      <p:sp>
        <p:nvSpPr>
          <p:cNvPr id="3" name="Rectángulo 2">
            <a:extLst>
              <a:ext uri="{FF2B5EF4-FFF2-40B4-BE49-F238E27FC236}">
                <a16:creationId xmlns:a16="http://schemas.microsoft.com/office/drawing/2014/main" id="{A1B44E64-4349-F846-9288-1D9E99E2009B}"/>
              </a:ext>
            </a:extLst>
          </p:cNvPr>
          <p:cNvSpPr/>
          <p:nvPr/>
        </p:nvSpPr>
        <p:spPr>
          <a:xfrm>
            <a:off x="3856181" y="1252141"/>
            <a:ext cx="4572000" cy="4185761"/>
          </a:xfrm>
          <a:prstGeom prst="rect">
            <a:avLst/>
          </a:prstGeom>
        </p:spPr>
        <p:txBody>
          <a:bodyPr>
            <a:spAutoFit/>
          </a:bodyPr>
          <a:lstStyle/>
          <a:p>
            <a:pPr algn="just"/>
            <a:r>
              <a:rPr lang="es-ES" sz="1400" dirty="0" smtClean="0">
                <a:solidFill>
                  <a:srgbClr val="1C4194"/>
                </a:solidFill>
                <a:latin typeface="Arial" panose="020B0604020202020204" pitchFamily="34" charset="0"/>
                <a:cs typeface="Arial" panose="020B0604020202020204" pitchFamily="34" charset="0"/>
              </a:rPr>
              <a:t>+ </a:t>
            </a:r>
            <a:r>
              <a:rPr lang="es-ES" sz="1400" u="sng" dirty="0" smtClean="0">
                <a:solidFill>
                  <a:schemeClr val="accent1">
                    <a:lumMod val="50000"/>
                  </a:schemeClr>
                </a:solidFill>
                <a:latin typeface="Arial" panose="020B0604020202020204" pitchFamily="34" charset="0"/>
                <a:cs typeface="Arial" panose="020B0604020202020204" pitchFamily="34" charset="0"/>
              </a:rPr>
              <a:t>Descripción de la postulación:</a:t>
            </a:r>
            <a:r>
              <a:rPr lang="es-ES" sz="1400" dirty="0" smtClean="0">
                <a:solidFill>
                  <a:schemeClr val="accent1">
                    <a:lumMod val="50000"/>
                  </a:schemeClr>
                </a:solidFill>
                <a:latin typeface="Arial" panose="020B0604020202020204" pitchFamily="34" charset="0"/>
                <a:cs typeface="Arial" panose="020B0604020202020204" pitchFamily="34" charset="0"/>
              </a:rPr>
              <a:t> </a:t>
            </a:r>
            <a:r>
              <a:rPr lang="es-ES" sz="1400" dirty="0" smtClean="0">
                <a:solidFill>
                  <a:srgbClr val="0F1177"/>
                </a:solidFill>
                <a:latin typeface="Arial" panose="020B0604020202020204" pitchFamily="34" charset="0"/>
                <a:cs typeface="Arial" panose="020B0604020202020204" pitchFamily="34" charset="0"/>
              </a:rPr>
              <a:t>Se solicita describir </a:t>
            </a:r>
            <a:r>
              <a:rPr lang="es-ES" sz="1400" dirty="0">
                <a:solidFill>
                  <a:srgbClr val="0F1177"/>
                </a:solidFill>
                <a:latin typeface="Arial" panose="020B0604020202020204" pitchFamily="34" charset="0"/>
                <a:cs typeface="Arial" panose="020B0604020202020204" pitchFamily="34" charset="0"/>
              </a:rPr>
              <a:t>las acciones que involucra el proyecto, en qué consiste, duración, actividades de difusión, personas que participan o colaboran que no forman parte del equipo de trabajo y toda aquella información relevante que permita evaluar la postulación</a:t>
            </a:r>
            <a:r>
              <a:rPr lang="es-ES" sz="1400" dirty="0" smtClean="0">
                <a:solidFill>
                  <a:srgbClr val="0F1177"/>
                </a:solidFill>
                <a:latin typeface="Arial" panose="020B0604020202020204" pitchFamily="34" charset="0"/>
                <a:cs typeface="Arial" panose="020B0604020202020204" pitchFamily="34" charset="0"/>
              </a:rPr>
              <a:t>.</a:t>
            </a:r>
          </a:p>
          <a:p>
            <a:pPr algn="just"/>
            <a:endParaRPr lang="es-ES" sz="1400" dirty="0" smtClean="0">
              <a:solidFill>
                <a:srgbClr val="0F1177"/>
              </a:solidFill>
              <a:latin typeface="Arial" panose="020B0604020202020204" pitchFamily="34" charset="0"/>
              <a:cs typeface="Arial" panose="020B0604020202020204" pitchFamily="34" charset="0"/>
            </a:endParaRPr>
          </a:p>
          <a:p>
            <a:pPr algn="just"/>
            <a:r>
              <a:rPr lang="es-ES" sz="1400" dirty="0">
                <a:solidFill>
                  <a:srgbClr val="0F1177"/>
                </a:solidFill>
                <a:latin typeface="Arial" panose="020B0604020202020204" pitchFamily="34" charset="0"/>
                <a:cs typeface="Arial" panose="020B0604020202020204" pitchFamily="34" charset="0"/>
              </a:rPr>
              <a:t>+ </a:t>
            </a:r>
            <a:r>
              <a:rPr lang="es-ES" sz="1400" u="sng" dirty="0">
                <a:solidFill>
                  <a:srgbClr val="0F1177"/>
                </a:solidFill>
                <a:latin typeface="Arial" panose="020B0604020202020204" pitchFamily="34" charset="0"/>
                <a:cs typeface="Arial" panose="020B0604020202020204" pitchFamily="34" charset="0"/>
              </a:rPr>
              <a:t>Calidad de la(s) instancia(s</a:t>
            </a:r>
            <a:r>
              <a:rPr lang="es-ES" sz="1400" u="sng" dirty="0" smtClean="0">
                <a:solidFill>
                  <a:srgbClr val="0F1177"/>
                </a:solidFill>
                <a:latin typeface="Arial" panose="020B0604020202020204" pitchFamily="34" charset="0"/>
                <a:cs typeface="Arial" panose="020B0604020202020204" pitchFamily="34" charset="0"/>
              </a:rPr>
              <a:t>):</a:t>
            </a:r>
            <a:r>
              <a:rPr lang="es-ES" sz="1400" dirty="0" smtClean="0">
                <a:solidFill>
                  <a:srgbClr val="0F1177"/>
                </a:solidFill>
                <a:latin typeface="Arial" panose="020B0604020202020204" pitchFamily="34" charset="0"/>
                <a:cs typeface="Arial" panose="020B0604020202020204" pitchFamily="34" charset="0"/>
              </a:rPr>
              <a:t> Detallar </a:t>
            </a:r>
            <a:r>
              <a:rPr lang="es-ES" sz="1400" dirty="0">
                <a:solidFill>
                  <a:srgbClr val="0F1177"/>
                </a:solidFill>
                <a:latin typeface="Arial" panose="020B0604020202020204" pitchFamily="34" charset="0"/>
                <a:cs typeface="Arial" panose="020B0604020202020204" pitchFamily="34" charset="0"/>
              </a:rPr>
              <a:t>y </a:t>
            </a:r>
            <a:r>
              <a:rPr lang="es-ES" sz="1400" dirty="0" smtClean="0">
                <a:solidFill>
                  <a:srgbClr val="0F1177"/>
                </a:solidFill>
                <a:latin typeface="Arial" panose="020B0604020202020204" pitchFamily="34" charset="0"/>
                <a:cs typeface="Arial" panose="020B0604020202020204" pitchFamily="34" charset="0"/>
              </a:rPr>
              <a:t>describir </a:t>
            </a:r>
            <a:r>
              <a:rPr lang="es-ES" sz="1400" dirty="0">
                <a:solidFill>
                  <a:srgbClr val="0F1177"/>
                </a:solidFill>
                <a:latin typeface="Arial" panose="020B0604020202020204" pitchFamily="34" charset="0"/>
                <a:cs typeface="Arial" panose="020B0604020202020204" pitchFamily="34" charset="0"/>
              </a:rPr>
              <a:t>el o los lugares de presentación, tipo y cantidad de público aproximado y toda aquella información de la o las instancias, que resulte relevante para evaluar </a:t>
            </a:r>
            <a:r>
              <a:rPr lang="es-ES" sz="1400" dirty="0" smtClean="0">
                <a:solidFill>
                  <a:srgbClr val="0F1177"/>
                </a:solidFill>
                <a:latin typeface="Arial" panose="020B0604020202020204" pitchFamily="34" charset="0"/>
                <a:cs typeface="Arial" panose="020B0604020202020204" pitchFamily="34" charset="0"/>
              </a:rPr>
              <a:t>el </a:t>
            </a:r>
            <a:r>
              <a:rPr lang="es-ES" sz="1400" dirty="0">
                <a:solidFill>
                  <a:srgbClr val="0F1177"/>
                </a:solidFill>
                <a:latin typeface="Arial" panose="020B0604020202020204" pitchFamily="34" charset="0"/>
                <a:cs typeface="Arial" panose="020B0604020202020204" pitchFamily="34" charset="0"/>
              </a:rPr>
              <a:t>proyecto, ya sea éste consista en una presentación musical, congreso, feria, etc</a:t>
            </a:r>
            <a:r>
              <a:rPr lang="es-ES" sz="1400" dirty="0" smtClean="0">
                <a:solidFill>
                  <a:srgbClr val="0F1177"/>
                </a:solidFill>
                <a:latin typeface="Arial" panose="020B0604020202020204" pitchFamily="34" charset="0"/>
                <a:cs typeface="Arial" panose="020B0604020202020204" pitchFamily="34" charset="0"/>
              </a:rPr>
              <a:t>.</a:t>
            </a:r>
          </a:p>
          <a:p>
            <a:pPr algn="just"/>
            <a:endParaRPr lang="es-ES" sz="1400" dirty="0" smtClean="0">
              <a:solidFill>
                <a:srgbClr val="0F1177"/>
              </a:solidFill>
              <a:latin typeface="Arial" panose="020B0604020202020204" pitchFamily="34" charset="0"/>
              <a:cs typeface="Arial" panose="020B0604020202020204" pitchFamily="34" charset="0"/>
            </a:endParaRPr>
          </a:p>
          <a:p>
            <a:pPr algn="just"/>
            <a:r>
              <a:rPr lang="es-ES" sz="1400" dirty="0">
                <a:solidFill>
                  <a:srgbClr val="0F1177"/>
                </a:solidFill>
                <a:latin typeface="Arial" panose="020B0604020202020204" pitchFamily="34" charset="0"/>
                <a:cs typeface="Arial" panose="020B0604020202020204" pitchFamily="34" charset="0"/>
              </a:rPr>
              <a:t>+ </a:t>
            </a:r>
            <a:r>
              <a:rPr lang="es-ES" sz="1400" u="sng" dirty="0" smtClean="0">
                <a:solidFill>
                  <a:srgbClr val="0F1177"/>
                </a:solidFill>
                <a:latin typeface="Arial" panose="020B0604020202020204" pitchFamily="34" charset="0"/>
                <a:cs typeface="Arial" panose="020B0604020202020204" pitchFamily="34" charset="0"/>
              </a:rPr>
              <a:t>Trabajo de difusión</a:t>
            </a:r>
            <a:r>
              <a:rPr lang="es-ES" sz="1400" dirty="0" smtClean="0">
                <a:solidFill>
                  <a:srgbClr val="0F1177"/>
                </a:solidFill>
                <a:latin typeface="Arial" panose="020B0604020202020204" pitchFamily="34" charset="0"/>
                <a:cs typeface="Arial" panose="020B0604020202020204" pitchFamily="34" charset="0"/>
              </a:rPr>
              <a:t>: Describir </a:t>
            </a:r>
            <a:r>
              <a:rPr lang="es-ES" sz="1400" dirty="0">
                <a:solidFill>
                  <a:srgbClr val="0F1177"/>
                </a:solidFill>
                <a:latin typeface="Arial" panose="020B0604020202020204" pitchFamily="34" charset="0"/>
                <a:cs typeface="Arial" panose="020B0604020202020204" pitchFamily="34" charset="0"/>
              </a:rPr>
              <a:t>las acciones de comunicación de la actividad en las ciudades o localidades a visitar dirigidas a convocar a público y a generar conexiones con otros agentes del sector, así como con sus pares.</a:t>
            </a:r>
          </a:p>
        </p:txBody>
      </p:sp>
      <p:pic>
        <p:nvPicPr>
          <p:cNvPr id="20" name="Imagen 19">
            <a:extLst>
              <a:ext uri="{FF2B5EF4-FFF2-40B4-BE49-F238E27FC236}">
                <a16:creationId xmlns:a16="http://schemas.microsoft.com/office/drawing/2014/main" id="{AE6A2DEC-BE19-9340-8348-3DAC7731D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74" y="5526958"/>
            <a:ext cx="1824711" cy="1370010"/>
          </a:xfrm>
          <a:prstGeom prst="rect">
            <a:avLst/>
          </a:prstGeom>
        </p:spPr>
      </p:pic>
      <p:pic>
        <p:nvPicPr>
          <p:cNvPr id="21" name="Imagen 20">
            <a:extLst>
              <a:ext uri="{FF2B5EF4-FFF2-40B4-BE49-F238E27FC236}">
                <a16:creationId xmlns:a16="http://schemas.microsoft.com/office/drawing/2014/main" id="{CA4C7B22-424F-4A41-9241-86C4B9624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53" y="5930900"/>
            <a:ext cx="717865" cy="944560"/>
          </a:xfrm>
          <a:prstGeom prst="rect">
            <a:avLst/>
          </a:prstGeom>
        </p:spPr>
      </p:pic>
    </p:spTree>
    <p:extLst>
      <p:ext uri="{BB962C8B-B14F-4D97-AF65-F5344CB8AC3E}">
        <p14:creationId xmlns:p14="http://schemas.microsoft.com/office/powerpoint/2010/main" val="298175426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RESENTACION CNCA">
  <a:themeElements>
    <a:clrScheme name="PRESENTACION CNC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RESENTACION CNCA">
      <a:majorFont>
        <a:latin typeface="Helvetica"/>
        <a:ea typeface="Helvetica"/>
        <a:cs typeface="Helvetica"/>
      </a:majorFont>
      <a:minorFont>
        <a:latin typeface="Calibri"/>
        <a:ea typeface="Calibri"/>
        <a:cs typeface="Calibri"/>
      </a:minorFont>
    </a:fontScheme>
    <a:fmtScheme name="PRESENTACION CNC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ESENTACION CNCA">
  <a:themeElements>
    <a:clrScheme name="PRESENTACION CNC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RESENTACION CNCA">
      <a:majorFont>
        <a:latin typeface="Helvetica"/>
        <a:ea typeface="Helvetica"/>
        <a:cs typeface="Helvetica"/>
      </a:majorFont>
      <a:minorFont>
        <a:latin typeface="Calibri"/>
        <a:ea typeface="Calibri"/>
        <a:cs typeface="Calibri"/>
      </a:minorFont>
    </a:fontScheme>
    <a:fmtScheme name="PRESENTACION CNC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2810</TotalTime>
  <Words>2705</Words>
  <Application>Microsoft Office PowerPoint</Application>
  <PresentationFormat>Presentación en pantalla (4:3)</PresentationFormat>
  <Paragraphs>431</Paragraphs>
  <Slides>24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Calibri</vt:lpstr>
      <vt:lpstr>Gill Sans</vt:lpstr>
      <vt:lpstr>Helvetica</vt:lpstr>
      <vt:lpstr>Helvetica Light</vt:lpstr>
      <vt:lpstr>Proxima Nova Semibold</vt:lpstr>
      <vt:lpstr>Times New Roman</vt:lpstr>
      <vt:lpstr>Verdana</vt:lpstr>
      <vt:lpstr>PRESENTACION CNCA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Rodríguez Alvarez</dc:creator>
  <cp:lastModifiedBy>Carolina Vera Cortesi</cp:lastModifiedBy>
  <cp:revision>136</cp:revision>
  <cp:lastPrinted>2020-08-11T22:17:02Z</cp:lastPrinted>
  <dcterms:modified xsi:type="dcterms:W3CDTF">2023-04-04T19:27:53Z</dcterms:modified>
</cp:coreProperties>
</file>