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7D3C7-9087-4C95-A132-BC27FFEB7CEF}" v="2" dt="2024-05-07T19:06:43.43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336" autoAdjust="0"/>
    <p:restoredTop sz="94660"/>
  </p:normalViewPr>
  <p:slideViewPr>
    <p:cSldViewPr>
      <p:cViewPr varScale="1">
        <p:scale>
          <a:sx n="112" d="100"/>
          <a:sy n="112" d="100"/>
        </p:scale>
        <p:origin x="223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3F19524-EEC9-4EF7-BEF8-465AB79EB8D2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5/7/2024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7CAA59C-671E-4C62-BF03-66A90F7FC91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932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0CE60-B68C-4CE8-A425-4FA3F2EC150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D05A3F-167B-487B-A010-8FE152FD7B32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54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ea typeface="ヒラギノ角ゴ Pro W3" charset="-128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D23432-52D8-4ADC-B4DF-05BAFA80785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78DBD7C-9967-4A2B-A9FD-9D5B624F9E95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5/7/2024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E72703-1648-4BB8-ABD8-5D24C19BED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424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D8F61D38-9370-43DA-BE29-1EF1D7F2FEAB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5/7/2024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5A50090-7A97-4482-A4CB-E04A5A39FAF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94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mtClean="0">
                <a:latin typeface="Calibri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0D78715-5DAD-49AC-BA7B-3B9BBEAC545C}" type="datetime1">
              <a:rPr lang="en-US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5/7/2024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312458-8F31-419E-A099-130ED8A1B1C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4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222142-A225-417D-8B5D-8526D79A9D7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4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C16955-3AA4-44B7-B009-F88BC8C30AA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3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E7848B4-341D-46CA-8D58-EA205B562899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253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5F343D6-6AB7-4126-9BDA-CAB5F585E60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2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 smtClean="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1E44A145-2866-4648-9E84-7A431D0303AB}" type="slidenum">
              <a:rPr lang="en-US"/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2700000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2700000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>
            <a:noFill/>
          </a:ln>
          <a:effectLst>
            <a:outerShdw blurRad="254000" dist="38100" dir="12899965" algn="br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>
            <a:noFill/>
          </a:ln>
          <a:effectLst>
            <a:outerShdw blurRad="254000" dist="38100" dir="12899965" rotWithShape="0">
              <a:srgbClr val="808080">
                <a:alpha val="25000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s-ES_tradnl">
              <a:solidFill>
                <a:srgbClr val="FFFFFF"/>
              </a:solidFill>
              <a:cs typeface="ヒラギノ角ゴ Pro W3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0083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MS PGothic" pitchFamily="34" charset="-128"/>
          <a:cs typeface="ＭＳ Ｐゴシック" charset="-128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463964"/>
              </p:ext>
            </p:extLst>
          </p:nvPr>
        </p:nvGraphicFramePr>
        <p:xfrm>
          <a:off x="1619672" y="476672"/>
          <a:ext cx="6696745" cy="6221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352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77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3602">
                <a:tc gridSpan="3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Nombre</a:t>
                      </a:r>
                      <a:r>
                        <a:rPr lang="es-CL" baseline="0" dirty="0">
                          <a:solidFill>
                            <a:schemeClr val="bg1"/>
                          </a:solidFill>
                        </a:rPr>
                        <a:t> del Proyecto</a:t>
                      </a:r>
                      <a:endParaRPr lang="es-CL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165">
                <a:tc gridSpan="3">
                  <a:txBody>
                    <a:bodyPr/>
                    <a:lstStyle/>
                    <a:p>
                      <a:r>
                        <a:rPr lang="es-CL" sz="1600" b="1" kern="12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Escriba</a:t>
                      </a:r>
                      <a:r>
                        <a:rPr lang="es-CL" sz="1600" b="1" kern="1200" baseline="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aquí el nombre del proyecto …</a:t>
                      </a:r>
                      <a:endParaRPr lang="es-CL" sz="1600" b="1" kern="1200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Línea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 fachada principal]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Costo total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Monto solicitado </a:t>
                      </a:r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al Ministerio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Cofinanciamiento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Costo por </a:t>
                      </a:r>
                      <a:r>
                        <a:rPr lang="es-CL" sz="1200" b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m2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Comuna</a:t>
                      </a:r>
                      <a:r>
                        <a:rPr lang="es-CL" sz="1200" b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/ Región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 contexto]</a:t>
                      </a:r>
                    </a:p>
                    <a:p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Postulante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Propietario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343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Protección PRC/</a:t>
                      </a:r>
                      <a:r>
                        <a:rPr lang="es-CL" sz="1200" b="1" kern="1200" dirty="0" err="1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CMN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CL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[Indicar categoría</a:t>
                      </a:r>
                      <a:r>
                        <a:rPr lang="es-CL" sz="120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y decreto</a:t>
                      </a:r>
                      <a:r>
                        <a:rPr lang="es-CL" sz="12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cuando aplique]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Destino actual del inmueble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 detalle]</a:t>
                      </a:r>
                    </a:p>
                    <a:p>
                      <a:endParaRPr lang="es-CL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163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CL" sz="1200" b="1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Plazo</a:t>
                      </a:r>
                      <a:r>
                        <a:rPr lang="es-CL" sz="1200" b="1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ejecución proyecto</a:t>
                      </a:r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86310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CL" sz="1200" b="1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CL" sz="12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4" y="1412776"/>
            <a:ext cx="7546972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5" name="14 Grupo"/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65538" name="5 CuadroTexto"/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14" name="5 CuadroTexto"/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Infraestructura Cultural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2024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00527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1835696" y="3938280"/>
            <a:ext cx="38164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  ]</a:t>
            </a:r>
          </a:p>
        </p:txBody>
      </p:sp>
      <p:sp>
        <p:nvSpPr>
          <p:cNvPr id="2" name="1 CuadroTexto"/>
          <p:cNvSpPr txBox="1"/>
          <p:nvPr/>
        </p:nvSpPr>
        <p:spPr>
          <a:xfrm>
            <a:off x="2267744" y="1556792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]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601485"/>
              </p:ext>
            </p:extLst>
          </p:nvPr>
        </p:nvGraphicFramePr>
        <p:xfrm>
          <a:off x="1691680" y="662506"/>
          <a:ext cx="6696745" cy="571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027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Características del Inmueble o contexto a intervenir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49">
                <a:tc>
                  <a:txBody>
                    <a:bodyPr/>
                    <a:lstStyle/>
                    <a:p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Contexto Arquitectónico</a:t>
                      </a:r>
                      <a:r>
                        <a:rPr lang="es-CL" sz="1600" b="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Urbano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1097">
                <a:tc>
                  <a:txBody>
                    <a:bodyPr/>
                    <a:lstStyle/>
                    <a:p>
                      <a:pPr algn="ctr"/>
                      <a:r>
                        <a:rPr lang="es-CL" sz="1200" b="0" kern="1200" baseline="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 Configuración Geomorfológica,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Riesgos Naturales y Antrópicos,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Análisis urbano, 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Espacios urbanos de conexión,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Relaciones contextuales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 - Identidad urbana</a:t>
                      </a:r>
                    </a:p>
                    <a:p>
                      <a:pPr algn="ctr"/>
                      <a:r>
                        <a:rPr lang="es-CL" sz="12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Contexto Socio-Cultural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689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Identidad socio-cultural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Relación con grupos sociales prioritarios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y/o con capacidades diferentes.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(infancia, adulto mayor, pueblos originarios, mujeres, etc.)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Relación con </a:t>
                      </a: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zonas </a:t>
                      </a: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afectadas</a:t>
                      </a: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por catástrofes.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  <a:endParaRPr kumimoji="0" lang="es-CL" sz="12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3" y="1412776"/>
            <a:ext cx="7618983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14 Grupo">
            <a:extLst>
              <a:ext uri="{FF2B5EF4-FFF2-40B4-BE49-F238E27FC236}">
                <a16:creationId xmlns:a16="http://schemas.microsoft.com/office/drawing/2014/main" id="{1681B52E-4ADA-24B9-EAAE-BC5963B63837}"/>
              </a:ext>
            </a:extLst>
          </p:cNvPr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5" name="5 CuadroTexto">
              <a:extLst>
                <a:ext uri="{FF2B5EF4-FFF2-40B4-BE49-F238E27FC236}">
                  <a16:creationId xmlns:a16="http://schemas.microsoft.com/office/drawing/2014/main" id="{6592BB20-A0AE-70E0-BA20-79EB6CA6BF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6" name="5 CuadroTexto">
              <a:extLst>
                <a:ext uri="{FF2B5EF4-FFF2-40B4-BE49-F238E27FC236}">
                  <a16:creationId xmlns:a16="http://schemas.microsoft.com/office/drawing/2014/main" id="{3BEA609C-5BBB-7EC8-C263-BBB6736178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Infraestructura Cultural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2024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813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2339752" y="1628800"/>
            <a:ext cx="3384376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30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]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267744" y="393828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0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 Narrow" pitchFamily="34" charset="0"/>
              </a:rPr>
              <a:t>[      ]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0" y="0"/>
            <a:ext cx="1200475" cy="685800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5863627"/>
              </p:ext>
            </p:extLst>
          </p:nvPr>
        </p:nvGraphicFramePr>
        <p:xfrm>
          <a:off x="1691680" y="662506"/>
          <a:ext cx="6696745" cy="5718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2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50270">
                <a:tc gridSpan="2"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dirty="0">
                          <a:solidFill>
                            <a:schemeClr val="bg1"/>
                          </a:solidFill>
                        </a:rPr>
                        <a:t>Propuesta Arquitectónica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149">
                <a:tc>
                  <a:txBody>
                    <a:bodyPr/>
                    <a:lstStyle/>
                    <a:p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Propuesta técnica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es-CL" sz="140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s-CL" sz="140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1097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Criterios generales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Emplazamiento,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Volumetría,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Espacialidad,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Materialidad,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Sistema constructivo,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- Visibilidad,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etc.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21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1600" b="0" kern="1200" dirty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Propuesta Programática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endParaRPr lang="es-CL" dirty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[imagen]</a:t>
                      </a:r>
                    </a:p>
                    <a:p>
                      <a:endParaRPr lang="es-CL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6895">
                <a:tc>
                  <a:txBody>
                    <a:bodyPr/>
                    <a:lstStyle/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s-CL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Programa propuesto, 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CL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[coherencia/pertinencia]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Público objetivo,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Contexto programático,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Plan de Gestión, </a:t>
                      </a:r>
                    </a:p>
                    <a:p>
                      <a:pPr marL="171450" marR="0" lvl="0" indent="-17145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s-CL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etc.</a:t>
                      </a:r>
                      <a:endParaRPr lang="es-CL" sz="1600" b="0" kern="1200" dirty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9" name="8 Conector recto"/>
          <p:cNvCxnSpPr/>
          <p:nvPr/>
        </p:nvCxnSpPr>
        <p:spPr>
          <a:xfrm flipH="1">
            <a:off x="769443" y="1412776"/>
            <a:ext cx="7618983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14 Grupo">
            <a:extLst>
              <a:ext uri="{FF2B5EF4-FFF2-40B4-BE49-F238E27FC236}">
                <a16:creationId xmlns:a16="http://schemas.microsoft.com/office/drawing/2014/main" id="{609659CA-6239-5CFE-DB1C-213EA55DEDDD}"/>
              </a:ext>
            </a:extLst>
          </p:cNvPr>
          <p:cNvGrpSpPr/>
          <p:nvPr/>
        </p:nvGrpSpPr>
        <p:grpSpPr>
          <a:xfrm>
            <a:off x="86599" y="421889"/>
            <a:ext cx="1006154" cy="6436111"/>
            <a:chOff x="123112" y="255089"/>
            <a:chExt cx="1006154" cy="6607511"/>
          </a:xfrm>
        </p:grpSpPr>
        <p:sp>
          <p:nvSpPr>
            <p:cNvPr id="3" name="5 CuadroTexto">
              <a:extLst>
                <a:ext uri="{FF2B5EF4-FFF2-40B4-BE49-F238E27FC236}">
                  <a16:creationId xmlns:a16="http://schemas.microsoft.com/office/drawing/2014/main" id="{F349CFBA-5DC5-1BDF-7948-68572C64EE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919034" y="3297235"/>
              <a:ext cx="6607511" cy="52322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ctr" defTabSz="457200" eaLnBrk="1" fontAlgn="base" hangingPunct="1">
                <a:spcBef>
                  <a:spcPct val="0"/>
                </a:spcBef>
                <a:spcAft>
                  <a:spcPct val="0"/>
                </a:spcAf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Programa de F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</a:t>
              </a: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nanciamiento de</a:t>
              </a:r>
              <a:endParaRPr lang="es-CL" sz="2800" b="1" dirty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</a:endParaRPr>
            </a:p>
          </p:txBody>
        </p:sp>
        <p:sp>
          <p:nvSpPr>
            <p:cNvPr id="5" name="5 CuadroTexto">
              <a:extLst>
                <a:ext uri="{FF2B5EF4-FFF2-40B4-BE49-F238E27FC236}">
                  <a16:creationId xmlns:a16="http://schemas.microsoft.com/office/drawing/2014/main" id="{E8849E48-1D8B-6AB7-4A01-94D48128D6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16200000">
              <a:off x="-2448710" y="3284624"/>
              <a:ext cx="6601953" cy="55399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ea typeface="ヒラギノ角ゴ Pro W3" charset="-128"/>
                </a:defRPr>
              </a:lvl9pPr>
            </a:lstStyle>
            <a:p>
              <a:pPr algn="r" defTabSz="457200" eaLnBrk="1" fontAlgn="base" hangingPunct="1">
                <a:spcBef>
                  <a:spcPct val="0"/>
                </a:spcBef>
                <a:spcAft>
                  <a:spcPct val="0"/>
                </a:spcAft>
                <a:tabLst>
                  <a:tab pos="3321050" algn="l"/>
                </a:tabLst>
              </a:pPr>
              <a:r>
                <a:rPr lang="es-CL" sz="24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Infraestructura Cultural                </a:t>
              </a:r>
              <a:r>
                <a:rPr lang="es-CL" sz="3000" b="1" dirty="0">
                  <a:solidFill>
                    <a:schemeClr val="accent5">
                      <a:lumMod val="60000"/>
                      <a:lumOff val="40000"/>
                    </a:schemeClr>
                  </a:solidFill>
                  <a:latin typeface="+mn-lt"/>
                </a:rPr>
                <a:t>2024</a:t>
              </a:r>
              <a:r>
                <a:rPr lang="es-CL" sz="2800" b="1" dirty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+mn-lt"/>
                </a:rPr>
                <a:t>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085767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</TotalTime>
  <Words>234</Words>
  <Application>Microsoft Office PowerPoint</Application>
  <PresentationFormat>Presentación en pantalla (4:3)</PresentationFormat>
  <Paragraphs>97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Arial Narrow</vt:lpstr>
      <vt:lpstr>Calibri</vt:lpstr>
      <vt:lpstr>Verdana</vt:lpstr>
      <vt:lpstr>ヒラギノ角ゴ Pro W3</vt:lpstr>
      <vt:lpstr>1_Office Theme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 Ahlers Narvaez</dc:creator>
  <cp:lastModifiedBy>Loreto Cisternas Natho</cp:lastModifiedBy>
  <cp:revision>38</cp:revision>
  <dcterms:created xsi:type="dcterms:W3CDTF">2012-09-02T19:57:58Z</dcterms:created>
  <dcterms:modified xsi:type="dcterms:W3CDTF">2024-05-07T19:07:18Z</dcterms:modified>
</cp:coreProperties>
</file>