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1"/>
  </p:notesMasterIdLst>
  <p:sldIdLst>
    <p:sldId id="286" r:id="rId2"/>
    <p:sldId id="285"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embeddedFontLst>
    <p:embeddedFont>
      <p:font typeface="Nunito Medium" panose="020B0604020202020204" charset="0"/>
      <p:regular r:id="rId32"/>
      <p:bold r:id="rId33"/>
      <p:italic r:id="rId34"/>
      <p:boldItalic r:id="rId35"/>
    </p:embeddedFont>
    <p:embeddedFont>
      <p:font typeface="Calibri" panose="020F0502020204030204" pitchFamily="34" charset="0"/>
      <p:regular r:id="rId36"/>
      <p:bold r:id="rId37"/>
      <p:italic r:id="rId38"/>
      <p:boldItalic r:id="rId39"/>
    </p:embeddedFont>
    <p:embeddedFont>
      <p:font typeface="Nunito" panose="020B0604020202020204" charset="0"/>
      <p:regular r:id="rId40"/>
      <p:bold r:id="rId41"/>
      <p:italic r:id="rId42"/>
      <p:boldItalic r:id="rId43"/>
    </p:embeddedFont>
    <p:embeddedFont>
      <p:font typeface="Verdana" panose="020B0604030504040204" pitchFamily="3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8" roundtripDataSignature="AMtx7mi9S9K7p3haMCkHW8jcCg6x/EA5G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EB"/>
    <a:srgbClr val="E94861"/>
    <a:srgbClr val="E9E9E9"/>
    <a:srgbClr val="193176"/>
    <a:srgbClr val="234381"/>
    <a:srgbClr val="172D74"/>
    <a:srgbClr val="1733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35" autoAdjust="0"/>
  </p:normalViewPr>
  <p:slideViewPr>
    <p:cSldViewPr snapToGrid="0">
      <p:cViewPr varScale="1">
        <p:scale>
          <a:sx n="135" d="100"/>
          <a:sy n="135" d="100"/>
        </p:scale>
        <p:origin x="126" y="18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customschemas.google.com/relationships/presentationmetadata" Target="metadata"/><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58" name="Google Shape;55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8562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5ae4263dc7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g25ae4263dc7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25ae4263dc7_0_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g25ae4263dc7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5ae4263dc7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2" name="Google Shape;272;g25ae4263dc7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25b69c75db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6" name="Google Shape;286;g25b69c75db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25b69c75db7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7" name="Google Shape;307;g25b69c75db7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25b69c75db7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0" name="Google Shape;320;g25b69c75db7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25b69c75db7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4" name="Google Shape;344;g25b69c75db7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25b69c75db7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1" name="Google Shape;361;g25b69c75db7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25b69c75db7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4" name="Google Shape;384;g25b69c75db7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25b69c75db7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0" name="Google Shape;400;g25b69c75db7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15455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25b69c75db7_0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4" name="Google Shape;424;g25b69c75db7_0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25b69c75db7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9" name="Google Shape;439;g25b69c75db7_0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25b69c75db7_0_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4" name="Google Shape;454;g25b69c75db7_0_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25b69c75db7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6" name="Google Shape;466;g25b69c75db7_0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25b69c75db7_0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8" name="Google Shape;488;g25b69c75db7_0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25b69c75db7_0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4" name="Google Shape;504;g25b69c75db7_0_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25b69c75db7_0_3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8" name="Google Shape;518;g25b69c75db7_0_3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25b69c75db7_0_4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4" name="Google Shape;534;g25b69c75db7_0_4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25b69c75db7_0_4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7" name="Google Shape;547;g25b69c75db7_0_4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58" name="Google Shape;55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37a41a7918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g237a41a7918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37a41a7918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g237a41a7918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5ae4263dc7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g25ae4263dc7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5ae4263dc7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g25ae4263dc7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5ae4263dc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g25ae4263dc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5ae4263dc7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g25ae4263dc7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10"/>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0"/>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4" name="Google Shape;14;p1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19"/>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9"/>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20"/>
          <p:cNvSpPr txBox="1">
            <a:spLocks noGrp="1"/>
          </p:cNvSpPr>
          <p:nvPr>
            <p:ph type="title"/>
          </p:nvPr>
        </p:nvSpPr>
        <p:spPr>
          <a:xfrm rot="5400000">
            <a:off x="6012656" y="771525"/>
            <a:ext cx="3290888"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0"/>
          <p:cNvSpPr txBox="1">
            <a:spLocks noGrp="1"/>
          </p:cNvSpPr>
          <p:nvPr>
            <p:ph type="body" idx="1"/>
          </p:nvPr>
        </p:nvSpPr>
        <p:spPr>
          <a:xfrm rot="5400000">
            <a:off x="1821656" y="-1209675"/>
            <a:ext cx="3290888"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2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7"/>
        <p:cNvGrpSpPr/>
        <p:nvPr/>
      </p:nvGrpSpPr>
      <p:grpSpPr>
        <a:xfrm>
          <a:off x="0" y="0"/>
          <a:ext cx="0" cy="0"/>
          <a:chOff x="0" y="0"/>
          <a:chExt cx="0" cy="0"/>
        </a:xfrm>
      </p:grpSpPr>
      <p:sp>
        <p:nvSpPr>
          <p:cNvPr id="18" name="Google Shape;18;p1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1"/>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1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3"/>
        <p:cNvGrpSpPr/>
        <p:nvPr/>
      </p:nvGrpSpPr>
      <p:grpSpPr>
        <a:xfrm>
          <a:off x="0" y="0"/>
          <a:ext cx="0" cy="0"/>
          <a:chOff x="0" y="0"/>
          <a:chExt cx="0" cy="0"/>
        </a:xfrm>
      </p:grpSpPr>
      <p:sp>
        <p:nvSpPr>
          <p:cNvPr id="24" name="Google Shape;24;p12"/>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2"/>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6" name="Google Shape;26;p1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9"/>
        <p:cNvGrpSpPr/>
        <p:nvPr/>
      </p:nvGrpSpPr>
      <p:grpSpPr>
        <a:xfrm>
          <a:off x="0" y="0"/>
          <a:ext cx="0" cy="0"/>
          <a:chOff x="0" y="0"/>
          <a:chExt cx="0" cy="0"/>
        </a:xfrm>
      </p:grpSpPr>
      <p:sp>
        <p:nvSpPr>
          <p:cNvPr id="30" name="Google Shape;30;p1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3"/>
          <p:cNvSpPr txBox="1">
            <a:spLocks noGrp="1"/>
          </p:cNvSpPr>
          <p:nvPr>
            <p:ph type="body" idx="1"/>
          </p:nvPr>
        </p:nvSpPr>
        <p:spPr>
          <a:xfrm>
            <a:off x="457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 name="Google Shape;32;p13"/>
          <p:cNvSpPr txBox="1">
            <a:spLocks noGrp="1"/>
          </p:cNvSpPr>
          <p:nvPr>
            <p:ph type="body" idx="2"/>
          </p:nvPr>
        </p:nvSpPr>
        <p:spPr>
          <a:xfrm>
            <a:off x="4648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3" name="Google Shape;33;p1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6"/>
        <p:cNvGrpSpPr/>
        <p:nvPr/>
      </p:nvGrpSpPr>
      <p:grpSpPr>
        <a:xfrm>
          <a:off x="0" y="0"/>
          <a:ext cx="0" cy="0"/>
          <a:chOff x="0" y="0"/>
          <a:chExt cx="0" cy="0"/>
        </a:xfrm>
      </p:grpSpPr>
      <p:sp>
        <p:nvSpPr>
          <p:cNvPr id="37" name="Google Shape;37;p14"/>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4"/>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9" name="Google Shape;39;p14"/>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0" name="Google Shape;40;p14"/>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1" name="Google Shape;41;p14"/>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2" name="Google Shape;42;p1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45"/>
        <p:cNvGrpSpPr/>
        <p:nvPr/>
      </p:nvGrpSpPr>
      <p:grpSpPr>
        <a:xfrm>
          <a:off x="0" y="0"/>
          <a:ext cx="0" cy="0"/>
          <a:chOff x="0" y="0"/>
          <a:chExt cx="0" cy="0"/>
        </a:xfrm>
      </p:grpSpPr>
      <p:sp>
        <p:nvSpPr>
          <p:cNvPr id="46" name="Google Shape;46;p1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0"/>
        <p:cNvGrpSpPr/>
        <p:nvPr/>
      </p:nvGrpSpPr>
      <p:grpSpPr>
        <a:xfrm>
          <a:off x="0" y="0"/>
          <a:ext cx="0" cy="0"/>
          <a:chOff x="0" y="0"/>
          <a:chExt cx="0" cy="0"/>
        </a:xfrm>
      </p:grpSpPr>
      <p:sp>
        <p:nvSpPr>
          <p:cNvPr id="51" name="Google Shape;51;p1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17"/>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7"/>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17"/>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1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18"/>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8"/>
          <p:cNvSpPr>
            <a:spLocks noGrp="1"/>
          </p:cNvSpPr>
          <p:nvPr>
            <p:ph type="pic" idx="2"/>
          </p:nvPr>
        </p:nvSpPr>
        <p:spPr>
          <a:xfrm>
            <a:off x="1792288" y="459581"/>
            <a:ext cx="5486400" cy="3086100"/>
          </a:xfrm>
          <a:prstGeom prst="rect">
            <a:avLst/>
          </a:prstGeom>
          <a:noFill/>
          <a:ln>
            <a:noFill/>
          </a:ln>
        </p:spPr>
      </p:sp>
      <p:sp>
        <p:nvSpPr>
          <p:cNvPr id="64" name="Google Shape;64;p18"/>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9"/>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9.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20.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21.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22.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23.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7.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5.png"/><Relationship Id="rId7"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www.fondosdecultura.cl" TargetMode="External"/><Relationship Id="rId5" Type="http://schemas.openxmlformats.org/officeDocument/2006/relationships/image" Target="../media/image28.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30.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clave.fondosdecultura.cl/" TargetMode="Externa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hyperlink" Target="http://www.fondosdecultura.cl" TargetMode="Externa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30.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30.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34.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3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36.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5.png"/><Relationship Id="rId7" Type="http://schemas.openxmlformats.org/officeDocument/2006/relationships/hyperlink" Target="https://siac.cultura.gob.cl/formulariosiac"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mailto:fondodelamusica@cultura.gob.cl" TargetMode="External"/><Relationship Id="rId5" Type="http://schemas.openxmlformats.org/officeDocument/2006/relationships/hyperlink" Target="http://www.fondosdecultura.cl" TargetMode="Externa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clave.fondosdecultura.cl/"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pic>
        <p:nvPicPr>
          <p:cNvPr id="560" name="Google Shape;560;p8" descr="pptes-fondos-07.png"/>
          <p:cNvPicPr preferRelativeResize="0"/>
          <p:nvPr/>
        </p:nvPicPr>
        <p:blipFill rotWithShape="1">
          <a:blip r:embed="rId3">
            <a:alphaModFix/>
          </a:blip>
          <a:srcRect/>
          <a:stretch/>
        </p:blipFill>
        <p:spPr>
          <a:xfrm>
            <a:off x="0" y="0"/>
            <a:ext cx="9144000" cy="5143500"/>
          </a:xfrm>
          <a:prstGeom prst="rect">
            <a:avLst/>
          </a:prstGeom>
          <a:noFill/>
          <a:ln>
            <a:noFill/>
          </a:ln>
        </p:spPr>
      </p:pic>
      <p:pic>
        <p:nvPicPr>
          <p:cNvPr id="561" name="Google Shape;561;p8"/>
          <p:cNvPicPr preferRelativeResize="0"/>
          <p:nvPr/>
        </p:nvPicPr>
        <p:blipFill rotWithShape="1">
          <a:blip r:embed="rId4">
            <a:alphaModFix/>
          </a:blip>
          <a:srcRect/>
          <a:stretch/>
        </p:blipFill>
        <p:spPr>
          <a:xfrm>
            <a:off x="504874" y="3663424"/>
            <a:ext cx="1140246" cy="1042023"/>
          </a:xfrm>
          <a:prstGeom prst="rect">
            <a:avLst/>
          </a:prstGeom>
          <a:noFill/>
          <a:ln>
            <a:noFill/>
          </a:ln>
        </p:spPr>
      </p:pic>
      <p:pic>
        <p:nvPicPr>
          <p:cNvPr id="562" name="Google Shape;562;p8"/>
          <p:cNvPicPr preferRelativeResize="0"/>
          <p:nvPr/>
        </p:nvPicPr>
        <p:blipFill rotWithShape="1">
          <a:blip r:embed="rId5">
            <a:alphaModFix/>
          </a:blip>
          <a:srcRect/>
          <a:stretch/>
        </p:blipFill>
        <p:spPr>
          <a:xfrm>
            <a:off x="1935130" y="3847037"/>
            <a:ext cx="3050527" cy="708700"/>
          </a:xfrm>
          <a:prstGeom prst="rect">
            <a:avLst/>
          </a:prstGeom>
          <a:noFill/>
          <a:ln>
            <a:noFill/>
          </a:ln>
        </p:spPr>
      </p:pic>
      <p:pic>
        <p:nvPicPr>
          <p:cNvPr id="563" name="Google Shape;563;p8"/>
          <p:cNvPicPr preferRelativeResize="0"/>
          <p:nvPr/>
        </p:nvPicPr>
        <p:blipFill rotWithShape="1">
          <a:blip r:embed="rId6">
            <a:alphaModFix/>
          </a:blip>
          <a:srcRect/>
          <a:stretch/>
        </p:blipFill>
        <p:spPr>
          <a:xfrm>
            <a:off x="3682859" y="5026458"/>
            <a:ext cx="1778283" cy="117042"/>
          </a:xfrm>
          <a:prstGeom prst="rect">
            <a:avLst/>
          </a:prstGeom>
          <a:noFill/>
          <a:ln>
            <a:noFill/>
          </a:ln>
        </p:spPr>
      </p:pic>
      <p:sp>
        <p:nvSpPr>
          <p:cNvPr id="2" name="Rectángulo 1"/>
          <p:cNvSpPr/>
          <p:nvPr/>
        </p:nvSpPr>
        <p:spPr>
          <a:xfrm>
            <a:off x="3586717" y="4258880"/>
            <a:ext cx="1460204" cy="446567"/>
          </a:xfrm>
          <a:prstGeom prst="rect">
            <a:avLst/>
          </a:prstGeom>
          <a:solidFill>
            <a:srgbClr val="E9E9E9"/>
          </a:solidFill>
          <a:ln>
            <a:solidFill>
              <a:srgbClr val="E9E9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redondeado 5"/>
          <p:cNvSpPr/>
          <p:nvPr/>
        </p:nvSpPr>
        <p:spPr>
          <a:xfrm>
            <a:off x="609600" y="1168924"/>
            <a:ext cx="4376057" cy="411126"/>
          </a:xfrm>
          <a:prstGeom prst="roundRect">
            <a:avLst/>
          </a:prstGeom>
          <a:solidFill>
            <a:srgbClr val="E94861"/>
          </a:solidFill>
          <a:ln>
            <a:solidFill>
              <a:srgbClr val="E948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solidFill>
                  <a:srgbClr val="FFFFEB"/>
                </a:solidFill>
                <a:latin typeface="Verdana" panose="020B0604030504040204" pitchFamily="34" charset="0"/>
                <a:ea typeface="Verdana" panose="020B0604030504040204" pitchFamily="34" charset="0"/>
              </a:rPr>
              <a:t>Fondo de la Música</a:t>
            </a:r>
            <a:endParaRPr lang="es-ES" sz="2000" b="1" dirty="0">
              <a:solidFill>
                <a:srgbClr val="FFFFEB"/>
              </a:solidFill>
              <a:latin typeface="Verdana" panose="020B0604030504040204" pitchFamily="34" charset="0"/>
              <a:ea typeface="Verdana" panose="020B0604030504040204" pitchFamily="34" charset="0"/>
            </a:endParaRPr>
          </a:p>
        </p:txBody>
      </p:sp>
      <p:sp>
        <p:nvSpPr>
          <p:cNvPr id="7" name="Rectángulo 6"/>
          <p:cNvSpPr/>
          <p:nvPr/>
        </p:nvSpPr>
        <p:spPr>
          <a:xfrm>
            <a:off x="609600" y="1695498"/>
            <a:ext cx="4851542" cy="584775"/>
          </a:xfrm>
          <a:prstGeom prst="rect">
            <a:avLst/>
          </a:prstGeom>
        </p:spPr>
        <p:txBody>
          <a:bodyPr wrap="square">
            <a:spAutoFit/>
          </a:bodyPr>
          <a:lstStyle/>
          <a:p>
            <a:r>
              <a:rPr lang="es-ES" sz="1600" b="1" dirty="0">
                <a:solidFill>
                  <a:srgbClr val="1A325C"/>
                </a:solidFill>
                <a:latin typeface="Verdana" panose="020B0604030504040204" pitchFamily="34" charset="0"/>
              </a:rPr>
              <a:t>Recomendaciones para completar el FUP</a:t>
            </a:r>
            <a:endParaRPr lang="es-ES" sz="1600" dirty="0"/>
          </a:p>
          <a:p>
            <a:r>
              <a:rPr lang="es-ES" sz="1600" dirty="0" smtClean="0">
                <a:solidFill>
                  <a:srgbClr val="1A325C"/>
                </a:solidFill>
                <a:latin typeface="Verdana" panose="020B0604030504040204" pitchFamily="34" charset="0"/>
              </a:rPr>
              <a:t>Junio 2024</a:t>
            </a:r>
            <a:endParaRPr lang="es-ES" sz="1600" dirty="0"/>
          </a:p>
        </p:txBody>
      </p:sp>
    </p:spTree>
    <p:extLst>
      <p:ext uri="{BB962C8B-B14F-4D97-AF65-F5344CB8AC3E}">
        <p14:creationId xmlns:p14="http://schemas.microsoft.com/office/powerpoint/2010/main" val="1331334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4" name="Google Shape;244;g25ae4263dc7_0_199" descr="pptes-fondos-10.png"/>
          <p:cNvPicPr preferRelativeResize="0"/>
          <p:nvPr/>
        </p:nvPicPr>
        <p:blipFill rotWithShape="1">
          <a:blip r:embed="rId3">
            <a:alphaModFix/>
          </a:blip>
          <a:srcRect/>
          <a:stretch/>
        </p:blipFill>
        <p:spPr>
          <a:xfrm>
            <a:off x="0" y="0"/>
            <a:ext cx="9144002" cy="5143501"/>
          </a:xfrm>
          <a:prstGeom prst="rect">
            <a:avLst/>
          </a:prstGeom>
          <a:noFill/>
          <a:ln>
            <a:noFill/>
          </a:ln>
        </p:spPr>
      </p:pic>
      <p:pic>
        <p:nvPicPr>
          <p:cNvPr id="245" name="Google Shape;245;g25ae4263dc7_0_199"/>
          <p:cNvPicPr preferRelativeResize="0"/>
          <p:nvPr/>
        </p:nvPicPr>
        <p:blipFill rotWithShape="1">
          <a:blip r:embed="rId4">
            <a:alphaModFix/>
          </a:blip>
          <a:srcRect/>
          <a:stretch/>
        </p:blipFill>
        <p:spPr>
          <a:xfrm>
            <a:off x="3682859" y="5026458"/>
            <a:ext cx="1778281" cy="117042"/>
          </a:xfrm>
          <a:prstGeom prst="rect">
            <a:avLst/>
          </a:prstGeom>
          <a:noFill/>
          <a:ln>
            <a:noFill/>
          </a:ln>
        </p:spPr>
      </p:pic>
      <p:sp>
        <p:nvSpPr>
          <p:cNvPr id="246" name="Google Shape;246;g25ae4263dc7_0_199"/>
          <p:cNvSpPr txBox="1"/>
          <p:nvPr/>
        </p:nvSpPr>
        <p:spPr>
          <a:xfrm>
            <a:off x="721800" y="273674"/>
            <a:ext cx="5715000" cy="369300"/>
          </a:xfrm>
          <a:prstGeom prst="rect">
            <a:avLst/>
          </a:prstGeom>
          <a:solidFill>
            <a:srgbClr val="DF375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b="1">
                <a:solidFill>
                  <a:srgbClr val="EEE0D1"/>
                </a:solidFill>
                <a:latin typeface="Verdana"/>
                <a:ea typeface="Verdana"/>
                <a:cs typeface="Verdana"/>
                <a:sym typeface="Verdana"/>
              </a:rPr>
              <a:t>PASOS A SEGUIR</a:t>
            </a:r>
            <a:endParaRPr>
              <a:solidFill>
                <a:srgbClr val="EEE0D1"/>
              </a:solidFill>
            </a:endParaRPr>
          </a:p>
        </p:txBody>
      </p:sp>
      <p:pic>
        <p:nvPicPr>
          <p:cNvPr id="247" name="Google Shape;247;g25ae4263dc7_0_199"/>
          <p:cNvPicPr preferRelativeResize="0"/>
          <p:nvPr/>
        </p:nvPicPr>
        <p:blipFill>
          <a:blip r:embed="rId5">
            <a:alphaModFix/>
          </a:blip>
          <a:stretch>
            <a:fillRect/>
          </a:stretch>
        </p:blipFill>
        <p:spPr>
          <a:xfrm>
            <a:off x="472250" y="1627131"/>
            <a:ext cx="5249624" cy="1406247"/>
          </a:xfrm>
          <a:prstGeom prst="rect">
            <a:avLst/>
          </a:prstGeom>
          <a:noFill/>
          <a:ln>
            <a:noFill/>
          </a:ln>
        </p:spPr>
      </p:pic>
      <p:sp>
        <p:nvSpPr>
          <p:cNvPr id="248" name="Google Shape;248;g25ae4263dc7_0_199"/>
          <p:cNvSpPr txBox="1"/>
          <p:nvPr/>
        </p:nvSpPr>
        <p:spPr>
          <a:xfrm>
            <a:off x="472250" y="765600"/>
            <a:ext cx="7598700" cy="646500"/>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None/>
            </a:pPr>
            <a:r>
              <a:rPr lang="es-ES" sz="1200">
                <a:solidFill>
                  <a:srgbClr val="000000"/>
                </a:solidFill>
                <a:latin typeface="Verdana"/>
                <a:ea typeface="Verdana"/>
                <a:cs typeface="Verdana"/>
                <a:sym typeface="Verdana"/>
              </a:rPr>
              <a:t>8. En el ítem de </a:t>
            </a:r>
            <a:r>
              <a:rPr lang="es-ES" sz="1200" b="1">
                <a:solidFill>
                  <a:srgbClr val="000000"/>
                </a:solidFill>
                <a:latin typeface="Verdana"/>
                <a:ea typeface="Verdana"/>
                <a:cs typeface="Verdana"/>
                <a:sym typeface="Verdana"/>
              </a:rPr>
              <a:t>Territorio y Notificación</a:t>
            </a:r>
            <a:r>
              <a:rPr lang="es-ES" sz="1200">
                <a:solidFill>
                  <a:srgbClr val="000000"/>
                </a:solidFill>
                <a:latin typeface="Verdana"/>
                <a:ea typeface="Verdana"/>
                <a:cs typeface="Verdana"/>
                <a:sym typeface="Verdana"/>
              </a:rPr>
              <a:t> deberás ingresar dos direcciones de correo electrónico (o una dirección física), en las cuales recibirás todas las notificaciones del proceso (por ejemplo, si quedaste seleccionado/a/e).  </a:t>
            </a:r>
            <a:endParaRPr sz="1200">
              <a:solidFill>
                <a:srgbClr val="000000"/>
              </a:solidFill>
              <a:latin typeface="Verdana"/>
              <a:ea typeface="Verdana"/>
              <a:cs typeface="Verdana"/>
              <a:sym typeface="Verdana"/>
            </a:endParaRPr>
          </a:p>
        </p:txBody>
      </p:sp>
      <p:sp>
        <p:nvSpPr>
          <p:cNvPr id="249" name="Google Shape;249;g25ae4263dc7_0_199"/>
          <p:cNvSpPr/>
          <p:nvPr/>
        </p:nvSpPr>
        <p:spPr>
          <a:xfrm>
            <a:off x="504675" y="2049600"/>
            <a:ext cx="1509900" cy="804600"/>
          </a:xfrm>
          <a:prstGeom prst="ellipse">
            <a:avLst/>
          </a:prstGeom>
          <a:noFill/>
          <a:ln w="28575" cap="flat" cmpd="sng">
            <a:solidFill>
              <a:srgbClr val="0E397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0" name="Google Shape;250;g25ae4263dc7_0_199"/>
          <p:cNvCxnSpPr>
            <a:stCxn id="249" idx="6"/>
            <a:endCxn id="251" idx="1"/>
          </p:cNvCxnSpPr>
          <p:nvPr/>
        </p:nvCxnSpPr>
        <p:spPr>
          <a:xfrm>
            <a:off x="2014575" y="2451900"/>
            <a:ext cx="2604000" cy="112500"/>
          </a:xfrm>
          <a:prstGeom prst="straightConnector1">
            <a:avLst/>
          </a:prstGeom>
          <a:noFill/>
          <a:ln w="28575" cap="flat" cmpd="sng">
            <a:solidFill>
              <a:srgbClr val="0E397E"/>
            </a:solidFill>
            <a:prstDash val="solid"/>
            <a:round/>
            <a:headEnd type="none" w="med" len="med"/>
            <a:tailEnd type="none" w="med" len="med"/>
          </a:ln>
        </p:spPr>
      </p:cxnSp>
      <p:pic>
        <p:nvPicPr>
          <p:cNvPr id="252" name="Google Shape;252;g25ae4263dc7_0_199"/>
          <p:cNvPicPr preferRelativeResize="0"/>
          <p:nvPr/>
        </p:nvPicPr>
        <p:blipFill>
          <a:blip r:embed="rId6">
            <a:alphaModFix/>
          </a:blip>
          <a:stretch>
            <a:fillRect/>
          </a:stretch>
        </p:blipFill>
        <p:spPr>
          <a:xfrm>
            <a:off x="543382" y="3504598"/>
            <a:ext cx="5257189" cy="1385362"/>
          </a:xfrm>
          <a:prstGeom prst="rect">
            <a:avLst/>
          </a:prstGeom>
          <a:noFill/>
          <a:ln>
            <a:noFill/>
          </a:ln>
        </p:spPr>
      </p:pic>
      <p:sp>
        <p:nvSpPr>
          <p:cNvPr id="253" name="Google Shape;253;g25ae4263dc7_0_199"/>
          <p:cNvSpPr/>
          <p:nvPr/>
        </p:nvSpPr>
        <p:spPr>
          <a:xfrm>
            <a:off x="472250" y="3907100"/>
            <a:ext cx="3071100" cy="856200"/>
          </a:xfrm>
          <a:prstGeom prst="ellipse">
            <a:avLst/>
          </a:prstGeom>
          <a:noFill/>
          <a:ln w="28575" cap="flat" cmpd="sng">
            <a:solidFill>
              <a:srgbClr val="0E397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4" name="Google Shape;254;g25ae4263dc7_0_199"/>
          <p:cNvCxnSpPr>
            <a:stCxn id="253" idx="6"/>
            <a:endCxn id="255" idx="1"/>
          </p:cNvCxnSpPr>
          <p:nvPr/>
        </p:nvCxnSpPr>
        <p:spPr>
          <a:xfrm rot="10800000" flipH="1">
            <a:off x="3543350" y="4124000"/>
            <a:ext cx="1075200" cy="211200"/>
          </a:xfrm>
          <a:prstGeom prst="straightConnector1">
            <a:avLst/>
          </a:prstGeom>
          <a:noFill/>
          <a:ln w="28575" cap="flat" cmpd="sng">
            <a:solidFill>
              <a:srgbClr val="0E397E"/>
            </a:solidFill>
            <a:prstDash val="solid"/>
            <a:round/>
            <a:headEnd type="none" w="med" len="med"/>
            <a:tailEnd type="none" w="med" len="med"/>
          </a:ln>
        </p:spPr>
      </p:cxnSp>
      <p:sp>
        <p:nvSpPr>
          <p:cNvPr id="255" name="Google Shape;255;g25ae4263dc7_0_199"/>
          <p:cNvSpPr txBox="1"/>
          <p:nvPr/>
        </p:nvSpPr>
        <p:spPr>
          <a:xfrm>
            <a:off x="4618675" y="3754700"/>
            <a:ext cx="3539100" cy="738900"/>
          </a:xfrm>
          <a:prstGeom prst="rect">
            <a:avLst/>
          </a:prstGeom>
          <a:solidFill>
            <a:srgbClr val="DF3752"/>
          </a:solidFill>
          <a:ln w="9525" cap="flat" cmpd="sng">
            <a:solidFill>
              <a:srgbClr val="0E397E"/>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s-ES" sz="1200">
                <a:solidFill>
                  <a:srgbClr val="EEE0D1"/>
                </a:solidFill>
                <a:latin typeface="Verdana"/>
                <a:ea typeface="Verdana"/>
                <a:cs typeface="Verdana"/>
                <a:sym typeface="Verdana"/>
              </a:rPr>
              <a:t>En caso de seleccionar la opción de “Notificación por Carta Certificada”, recuerda ingresar tu dirección actualizada.</a:t>
            </a:r>
            <a:endParaRPr sz="1200">
              <a:solidFill>
                <a:srgbClr val="EEE0D1"/>
              </a:solidFill>
              <a:latin typeface="Verdana"/>
              <a:ea typeface="Verdana"/>
              <a:cs typeface="Verdana"/>
              <a:sym typeface="Verdana"/>
            </a:endParaRPr>
          </a:p>
        </p:txBody>
      </p:sp>
      <p:sp>
        <p:nvSpPr>
          <p:cNvPr id="251" name="Google Shape;251;g25ae4263dc7_0_199"/>
          <p:cNvSpPr txBox="1"/>
          <p:nvPr/>
        </p:nvSpPr>
        <p:spPr>
          <a:xfrm>
            <a:off x="4618675" y="1917975"/>
            <a:ext cx="3539100" cy="1293000"/>
          </a:xfrm>
          <a:prstGeom prst="rect">
            <a:avLst/>
          </a:prstGeom>
          <a:solidFill>
            <a:srgbClr val="DF3752"/>
          </a:solidFill>
          <a:ln w="9525" cap="flat" cmpd="sng">
            <a:solidFill>
              <a:srgbClr val="0E397E"/>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s-ES" sz="1200">
                <a:solidFill>
                  <a:srgbClr val="EEE0D1"/>
                </a:solidFill>
                <a:latin typeface="Verdana"/>
                <a:ea typeface="Verdana"/>
                <a:cs typeface="Verdana"/>
                <a:sym typeface="Verdana"/>
              </a:rPr>
              <a:t>En caso de seleccionar la opción de “Notificación por Correo Electrónico”, recuerda ingresar tu correo actualizado y asegúrate que sea uno que revises constantemente. </a:t>
            </a:r>
            <a:endParaRPr sz="1200">
              <a:solidFill>
                <a:srgbClr val="EEE0D1"/>
              </a:solidFill>
              <a:latin typeface="Verdana"/>
              <a:ea typeface="Verdana"/>
              <a:cs typeface="Verdana"/>
              <a:sym typeface="Verdana"/>
            </a:endParaRPr>
          </a:p>
          <a:p>
            <a:pPr marL="0" lvl="0" indent="0" algn="l" rtl="0">
              <a:spcBef>
                <a:spcPts val="0"/>
              </a:spcBef>
              <a:spcAft>
                <a:spcPts val="0"/>
              </a:spcAft>
              <a:buNone/>
            </a:pPr>
            <a:r>
              <a:rPr lang="es-ES" sz="1200" u="sng">
                <a:solidFill>
                  <a:srgbClr val="EEE0D1"/>
                </a:solidFill>
                <a:latin typeface="Verdana"/>
                <a:ea typeface="Verdana"/>
                <a:cs typeface="Verdana"/>
                <a:sym typeface="Verdana"/>
              </a:rPr>
              <a:t>Recomendamos seleccionar esta opción.</a:t>
            </a:r>
            <a:endParaRPr sz="1200" u="sng">
              <a:solidFill>
                <a:srgbClr val="EEE0D1"/>
              </a:solidFill>
              <a:latin typeface="Verdana"/>
              <a:ea typeface="Verdana"/>
              <a:cs typeface="Verdana"/>
              <a:sym typeface="Verdana"/>
            </a:endParaRPr>
          </a:p>
        </p:txBody>
      </p:sp>
      <p:pic>
        <p:nvPicPr>
          <p:cNvPr id="256" name="Google Shape;256;g25ae4263dc7_0_199"/>
          <p:cNvPicPr preferRelativeResize="0"/>
          <p:nvPr/>
        </p:nvPicPr>
        <p:blipFill rotWithShape="1">
          <a:blip r:embed="rId7">
            <a:alphaModFix/>
          </a:blip>
          <a:srcRect/>
          <a:stretch/>
        </p:blipFill>
        <p:spPr>
          <a:xfrm>
            <a:off x="154350" y="65225"/>
            <a:ext cx="423701" cy="5777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g25ae4263dc7_0_235" descr="pptes-fondos-10.png"/>
          <p:cNvPicPr preferRelativeResize="0"/>
          <p:nvPr/>
        </p:nvPicPr>
        <p:blipFill rotWithShape="1">
          <a:blip r:embed="rId3">
            <a:alphaModFix/>
          </a:blip>
          <a:srcRect/>
          <a:stretch/>
        </p:blipFill>
        <p:spPr>
          <a:xfrm>
            <a:off x="0" y="0"/>
            <a:ext cx="9144002" cy="5143501"/>
          </a:xfrm>
          <a:prstGeom prst="rect">
            <a:avLst/>
          </a:prstGeom>
          <a:noFill/>
          <a:ln>
            <a:noFill/>
          </a:ln>
        </p:spPr>
      </p:pic>
      <p:sp>
        <p:nvSpPr>
          <p:cNvPr id="262" name="Google Shape;262;g25ae4263dc7_0_235"/>
          <p:cNvSpPr txBox="1"/>
          <p:nvPr/>
        </p:nvSpPr>
        <p:spPr>
          <a:xfrm>
            <a:off x="765050" y="273674"/>
            <a:ext cx="5715000" cy="369300"/>
          </a:xfrm>
          <a:prstGeom prst="rect">
            <a:avLst/>
          </a:prstGeom>
          <a:solidFill>
            <a:srgbClr val="1A325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b="1">
                <a:solidFill>
                  <a:srgbClr val="60BBC7"/>
                </a:solidFill>
                <a:latin typeface="Verdana"/>
                <a:ea typeface="Verdana"/>
                <a:cs typeface="Verdana"/>
                <a:sym typeface="Verdana"/>
              </a:rPr>
              <a:t>PASOS A SEGUIR</a:t>
            </a:r>
            <a:endParaRPr/>
          </a:p>
        </p:txBody>
      </p:sp>
      <p:pic>
        <p:nvPicPr>
          <p:cNvPr id="263" name="Google Shape;263;g25ae4263dc7_0_235"/>
          <p:cNvPicPr preferRelativeResize="0"/>
          <p:nvPr/>
        </p:nvPicPr>
        <p:blipFill rotWithShape="1">
          <a:blip r:embed="rId4">
            <a:alphaModFix/>
          </a:blip>
          <a:srcRect/>
          <a:stretch/>
        </p:blipFill>
        <p:spPr>
          <a:xfrm>
            <a:off x="3682859" y="5026458"/>
            <a:ext cx="1778281" cy="117042"/>
          </a:xfrm>
          <a:prstGeom prst="rect">
            <a:avLst/>
          </a:prstGeom>
          <a:noFill/>
          <a:ln>
            <a:noFill/>
          </a:ln>
        </p:spPr>
      </p:pic>
      <p:pic>
        <p:nvPicPr>
          <p:cNvPr id="264" name="Google Shape;264;g25ae4263dc7_0_235"/>
          <p:cNvPicPr preferRelativeResize="0"/>
          <p:nvPr/>
        </p:nvPicPr>
        <p:blipFill>
          <a:blip r:embed="rId5">
            <a:alphaModFix/>
          </a:blip>
          <a:stretch>
            <a:fillRect/>
          </a:stretch>
        </p:blipFill>
        <p:spPr>
          <a:xfrm>
            <a:off x="806724" y="2124300"/>
            <a:ext cx="5817826" cy="2819947"/>
          </a:xfrm>
          <a:prstGeom prst="rect">
            <a:avLst/>
          </a:prstGeom>
          <a:noFill/>
          <a:ln>
            <a:noFill/>
          </a:ln>
        </p:spPr>
      </p:pic>
      <p:sp>
        <p:nvSpPr>
          <p:cNvPr id="265" name="Google Shape;265;g25ae4263dc7_0_235"/>
          <p:cNvSpPr txBox="1"/>
          <p:nvPr/>
        </p:nvSpPr>
        <p:spPr>
          <a:xfrm>
            <a:off x="407625" y="767888"/>
            <a:ext cx="7800300" cy="1231500"/>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None/>
            </a:pPr>
            <a:r>
              <a:rPr lang="es-ES" sz="1200">
                <a:solidFill>
                  <a:srgbClr val="000000"/>
                </a:solidFill>
                <a:latin typeface="Verdana"/>
                <a:ea typeface="Verdana"/>
                <a:cs typeface="Verdana"/>
                <a:sym typeface="Verdana"/>
              </a:rPr>
              <a:t>9. En el ítem de </a:t>
            </a:r>
            <a:r>
              <a:rPr lang="es-ES" sz="1200" b="1">
                <a:solidFill>
                  <a:srgbClr val="000000"/>
                </a:solidFill>
                <a:latin typeface="Verdana"/>
                <a:ea typeface="Verdana"/>
                <a:cs typeface="Verdana"/>
                <a:sym typeface="Verdana"/>
              </a:rPr>
              <a:t>Formulación Principal,</a:t>
            </a:r>
            <a:r>
              <a:rPr lang="es-ES" sz="1200">
                <a:solidFill>
                  <a:srgbClr val="000000"/>
                </a:solidFill>
                <a:latin typeface="Verdana"/>
                <a:ea typeface="Verdana"/>
                <a:cs typeface="Verdana"/>
                <a:sym typeface="Verdana"/>
              </a:rPr>
              <a:t> debes completar los campos necesarios para el desarrollo de tu proyecto. Ten presente que al marcar la opción “Sí” en algunas preguntas, la plataforma te pedirá adjuntar documentación de respaldo para dicha pregunta. </a:t>
            </a:r>
            <a:endParaRPr sz="1200">
              <a:solidFill>
                <a:srgbClr val="000000"/>
              </a:solidFill>
              <a:latin typeface="Verdana"/>
              <a:ea typeface="Verdana"/>
              <a:cs typeface="Verdana"/>
              <a:sym typeface="Verdana"/>
            </a:endParaRPr>
          </a:p>
          <a:p>
            <a:pPr marL="0" lvl="0" indent="0" algn="just" rtl="0">
              <a:spcBef>
                <a:spcPts val="0"/>
              </a:spcBef>
              <a:spcAft>
                <a:spcPts val="0"/>
              </a:spcAft>
              <a:buNone/>
            </a:pPr>
            <a:endParaRPr sz="1200">
              <a:latin typeface="Verdana"/>
              <a:ea typeface="Verdana"/>
              <a:cs typeface="Verdana"/>
              <a:sym typeface="Verdana"/>
            </a:endParaRPr>
          </a:p>
          <a:p>
            <a:pPr marL="0" lvl="0" indent="0" algn="just" rtl="0">
              <a:spcBef>
                <a:spcPts val="0"/>
              </a:spcBef>
              <a:spcAft>
                <a:spcPts val="0"/>
              </a:spcAft>
              <a:buNone/>
            </a:pPr>
            <a:r>
              <a:rPr lang="es-ES" sz="1200">
                <a:solidFill>
                  <a:srgbClr val="000000"/>
                </a:solidFill>
                <a:latin typeface="Verdana"/>
                <a:ea typeface="Verdana"/>
                <a:cs typeface="Verdana"/>
                <a:sym typeface="Verdana"/>
              </a:rPr>
              <a:t>10. Ten presente que en el ítem </a:t>
            </a:r>
            <a:r>
              <a:rPr lang="es-ES" sz="1200" b="1">
                <a:solidFill>
                  <a:srgbClr val="000000"/>
                </a:solidFill>
                <a:latin typeface="Verdana"/>
                <a:ea typeface="Verdana"/>
                <a:cs typeface="Verdana"/>
                <a:sym typeface="Verdana"/>
              </a:rPr>
              <a:t>Cuestionario</a:t>
            </a:r>
            <a:r>
              <a:rPr lang="es-ES" sz="1200">
                <a:solidFill>
                  <a:srgbClr val="000000"/>
                </a:solidFill>
                <a:latin typeface="Verdana"/>
                <a:ea typeface="Verdana"/>
                <a:cs typeface="Verdana"/>
                <a:sym typeface="Verdana"/>
              </a:rPr>
              <a:t>, las respuestas que selecciones determinarán si debes o no adjuntar los documentos mínimos para la postulación.</a:t>
            </a:r>
            <a:r>
              <a:rPr lang="es-ES">
                <a:solidFill>
                  <a:srgbClr val="000000"/>
                </a:solidFill>
                <a:latin typeface="Verdana"/>
                <a:ea typeface="Verdana"/>
                <a:cs typeface="Verdana"/>
                <a:sym typeface="Verdana"/>
              </a:rPr>
              <a:t> </a:t>
            </a:r>
            <a:endParaRPr>
              <a:solidFill>
                <a:srgbClr val="000000"/>
              </a:solidFill>
              <a:latin typeface="Verdana"/>
              <a:ea typeface="Verdana"/>
              <a:cs typeface="Verdana"/>
              <a:sym typeface="Verdana"/>
            </a:endParaRPr>
          </a:p>
        </p:txBody>
      </p:sp>
      <p:sp>
        <p:nvSpPr>
          <p:cNvPr id="266" name="Google Shape;266;g25ae4263dc7_0_235"/>
          <p:cNvSpPr txBox="1"/>
          <p:nvPr/>
        </p:nvSpPr>
        <p:spPr>
          <a:xfrm>
            <a:off x="5602751" y="2697225"/>
            <a:ext cx="2660400" cy="1662300"/>
          </a:xfrm>
          <a:prstGeom prst="rect">
            <a:avLst/>
          </a:prstGeom>
          <a:solidFill>
            <a:srgbClr val="DF3752"/>
          </a:solidFill>
          <a:ln w="9525" cap="flat" cmpd="sng">
            <a:solidFill>
              <a:srgbClr val="0E397E"/>
            </a:solidFill>
            <a:prstDash val="solid"/>
            <a:round/>
            <a:headEnd type="none" w="sm" len="sm"/>
            <a:tailEnd type="none" w="sm" len="sm"/>
          </a:ln>
        </p:spPr>
        <p:txBody>
          <a:bodyPr spcFirstLastPara="1" wrap="square" lIns="91425" tIns="91425" rIns="91425" bIns="91425" anchor="t" anchorCtr="0">
            <a:spAutoFit/>
          </a:bodyPr>
          <a:lstStyle/>
          <a:p>
            <a:pPr marL="0" lvl="0" indent="0" algn="just" rtl="0">
              <a:spcBef>
                <a:spcPts val="0"/>
              </a:spcBef>
              <a:spcAft>
                <a:spcPts val="0"/>
              </a:spcAft>
              <a:buNone/>
            </a:pPr>
            <a:r>
              <a:rPr lang="es-ES" sz="1200">
                <a:solidFill>
                  <a:srgbClr val="EEE0D1"/>
                </a:solidFill>
                <a:latin typeface="Verdana"/>
                <a:ea typeface="Verdana"/>
                <a:cs typeface="Verdana"/>
                <a:sym typeface="Verdana"/>
              </a:rPr>
              <a:t>Es importante que selecciones estos campos de acuerdo a las necesidades de tu proyecto, ya que de estas respuestas dependerán los documentos que serán solicitados, por plataforma, en la sección </a:t>
            </a:r>
            <a:r>
              <a:rPr lang="es-ES" sz="1200" b="1">
                <a:solidFill>
                  <a:srgbClr val="1A325C"/>
                </a:solidFill>
                <a:latin typeface="Verdana"/>
                <a:ea typeface="Verdana"/>
                <a:cs typeface="Verdana"/>
                <a:sym typeface="Verdana"/>
              </a:rPr>
              <a:t>Documentos Adjuntos</a:t>
            </a:r>
            <a:r>
              <a:rPr lang="es-ES" sz="1200">
                <a:solidFill>
                  <a:srgbClr val="1A325C"/>
                </a:solidFill>
                <a:latin typeface="Verdana"/>
                <a:ea typeface="Verdana"/>
                <a:cs typeface="Verdana"/>
                <a:sym typeface="Verdana"/>
              </a:rPr>
              <a:t>.</a:t>
            </a:r>
            <a:endParaRPr sz="1200">
              <a:solidFill>
                <a:srgbClr val="1A325C"/>
              </a:solidFill>
              <a:latin typeface="Verdana"/>
              <a:ea typeface="Verdana"/>
              <a:cs typeface="Verdana"/>
              <a:sym typeface="Verdana"/>
            </a:endParaRPr>
          </a:p>
        </p:txBody>
      </p:sp>
      <p:sp>
        <p:nvSpPr>
          <p:cNvPr id="267" name="Google Shape;267;g25ae4263dc7_0_235"/>
          <p:cNvSpPr/>
          <p:nvPr/>
        </p:nvSpPr>
        <p:spPr>
          <a:xfrm>
            <a:off x="677500" y="2509925"/>
            <a:ext cx="1239900" cy="2516400"/>
          </a:xfrm>
          <a:prstGeom prst="ellipse">
            <a:avLst/>
          </a:prstGeom>
          <a:noFill/>
          <a:ln w="28575" cap="flat" cmpd="sng">
            <a:solidFill>
              <a:srgbClr val="1A32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8" name="Google Shape;268;g25ae4263dc7_0_235"/>
          <p:cNvCxnSpPr>
            <a:stCxn id="267" idx="6"/>
            <a:endCxn id="266" idx="1"/>
          </p:cNvCxnSpPr>
          <p:nvPr/>
        </p:nvCxnSpPr>
        <p:spPr>
          <a:xfrm rot="10800000" flipH="1">
            <a:off x="1917400" y="3528425"/>
            <a:ext cx="3685500" cy="239700"/>
          </a:xfrm>
          <a:prstGeom prst="straightConnector1">
            <a:avLst/>
          </a:prstGeom>
          <a:noFill/>
          <a:ln w="28575" cap="flat" cmpd="sng">
            <a:solidFill>
              <a:srgbClr val="1A325C"/>
            </a:solidFill>
            <a:prstDash val="solid"/>
            <a:round/>
            <a:headEnd type="none" w="med" len="med"/>
            <a:tailEnd type="none" w="med" len="med"/>
          </a:ln>
        </p:spPr>
      </p:cxnSp>
      <p:pic>
        <p:nvPicPr>
          <p:cNvPr id="269" name="Google Shape;269;g25ae4263dc7_0_235"/>
          <p:cNvPicPr preferRelativeResize="0"/>
          <p:nvPr/>
        </p:nvPicPr>
        <p:blipFill rotWithShape="1">
          <a:blip r:embed="rId6">
            <a:alphaModFix/>
          </a:blip>
          <a:srcRect/>
          <a:stretch/>
        </p:blipFill>
        <p:spPr>
          <a:xfrm>
            <a:off x="154350" y="65225"/>
            <a:ext cx="423701" cy="5777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Google Shape;274;g25ae4263dc7_0_255" descr="pptes-fondos-10.png"/>
          <p:cNvPicPr preferRelativeResize="0"/>
          <p:nvPr/>
        </p:nvPicPr>
        <p:blipFill rotWithShape="1">
          <a:blip r:embed="rId3">
            <a:alphaModFix/>
          </a:blip>
          <a:srcRect/>
          <a:stretch/>
        </p:blipFill>
        <p:spPr>
          <a:xfrm>
            <a:off x="0" y="0"/>
            <a:ext cx="9144002" cy="5143501"/>
          </a:xfrm>
          <a:prstGeom prst="rect">
            <a:avLst/>
          </a:prstGeom>
          <a:noFill/>
          <a:ln>
            <a:noFill/>
          </a:ln>
        </p:spPr>
      </p:pic>
      <p:pic>
        <p:nvPicPr>
          <p:cNvPr id="275" name="Google Shape;275;g25ae4263dc7_0_255"/>
          <p:cNvPicPr preferRelativeResize="0"/>
          <p:nvPr/>
        </p:nvPicPr>
        <p:blipFill rotWithShape="1">
          <a:blip r:embed="rId4">
            <a:alphaModFix/>
          </a:blip>
          <a:srcRect/>
          <a:stretch/>
        </p:blipFill>
        <p:spPr>
          <a:xfrm>
            <a:off x="3682859" y="5026458"/>
            <a:ext cx="1778281" cy="117042"/>
          </a:xfrm>
          <a:prstGeom prst="rect">
            <a:avLst/>
          </a:prstGeom>
          <a:noFill/>
          <a:ln>
            <a:noFill/>
          </a:ln>
        </p:spPr>
      </p:pic>
      <p:sp>
        <p:nvSpPr>
          <p:cNvPr id="276" name="Google Shape;276;g25ae4263dc7_0_255"/>
          <p:cNvSpPr txBox="1"/>
          <p:nvPr/>
        </p:nvSpPr>
        <p:spPr>
          <a:xfrm>
            <a:off x="721800" y="273674"/>
            <a:ext cx="5715000" cy="369300"/>
          </a:xfrm>
          <a:prstGeom prst="rect">
            <a:avLst/>
          </a:prstGeom>
          <a:solidFill>
            <a:srgbClr val="DF375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b="1">
                <a:solidFill>
                  <a:srgbClr val="EEE0D1"/>
                </a:solidFill>
                <a:latin typeface="Verdana"/>
                <a:ea typeface="Verdana"/>
                <a:cs typeface="Verdana"/>
                <a:sym typeface="Verdana"/>
              </a:rPr>
              <a:t>PASOS A SEGUIR</a:t>
            </a:r>
            <a:endParaRPr>
              <a:solidFill>
                <a:srgbClr val="EEE0D1"/>
              </a:solidFill>
            </a:endParaRPr>
          </a:p>
        </p:txBody>
      </p:sp>
      <p:pic>
        <p:nvPicPr>
          <p:cNvPr id="277" name="Google Shape;277;g25ae4263dc7_0_255"/>
          <p:cNvPicPr preferRelativeResize="0"/>
          <p:nvPr/>
        </p:nvPicPr>
        <p:blipFill>
          <a:blip r:embed="rId5">
            <a:alphaModFix/>
          </a:blip>
          <a:stretch>
            <a:fillRect/>
          </a:stretch>
        </p:blipFill>
        <p:spPr>
          <a:xfrm>
            <a:off x="398625" y="2052850"/>
            <a:ext cx="4644701" cy="2978174"/>
          </a:xfrm>
          <a:prstGeom prst="rect">
            <a:avLst/>
          </a:prstGeom>
          <a:noFill/>
          <a:ln>
            <a:noFill/>
          </a:ln>
        </p:spPr>
      </p:pic>
      <p:sp>
        <p:nvSpPr>
          <p:cNvPr id="278" name="Google Shape;278;g25ae4263dc7_0_255"/>
          <p:cNvSpPr txBox="1"/>
          <p:nvPr/>
        </p:nvSpPr>
        <p:spPr>
          <a:xfrm>
            <a:off x="464750" y="840013"/>
            <a:ext cx="7805100" cy="1015800"/>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None/>
            </a:pPr>
            <a:r>
              <a:rPr lang="es-ES" sz="1200">
                <a:solidFill>
                  <a:srgbClr val="000000"/>
                </a:solidFill>
                <a:latin typeface="Verdana"/>
                <a:ea typeface="Verdana"/>
                <a:cs typeface="Verdana"/>
                <a:sym typeface="Verdana"/>
              </a:rPr>
              <a:t>11. En la sección de </a:t>
            </a:r>
            <a:r>
              <a:rPr lang="es-ES" sz="1200" b="1">
                <a:solidFill>
                  <a:srgbClr val="000000"/>
                </a:solidFill>
                <a:latin typeface="Verdana"/>
                <a:ea typeface="Verdana"/>
                <a:cs typeface="Verdana"/>
                <a:sym typeface="Verdana"/>
              </a:rPr>
              <a:t>Documentos Adjuntos</a:t>
            </a:r>
            <a:r>
              <a:rPr lang="es-ES" sz="1200">
                <a:solidFill>
                  <a:srgbClr val="000000"/>
                </a:solidFill>
                <a:latin typeface="Verdana"/>
                <a:ea typeface="Verdana"/>
                <a:cs typeface="Verdana"/>
                <a:sym typeface="Verdana"/>
              </a:rPr>
              <a:t> deberás </a:t>
            </a:r>
            <a:r>
              <a:rPr lang="es-ES" sz="1200" u="sng">
                <a:solidFill>
                  <a:srgbClr val="000000"/>
                </a:solidFill>
                <a:latin typeface="Verdana"/>
                <a:ea typeface="Verdana"/>
                <a:cs typeface="Verdana"/>
                <a:sym typeface="Verdana"/>
              </a:rPr>
              <a:t>adjuntar la documentación de respaldo requerida por bases</a:t>
            </a:r>
            <a:r>
              <a:rPr lang="es-ES" sz="1200">
                <a:solidFill>
                  <a:srgbClr val="000000"/>
                </a:solidFill>
                <a:latin typeface="Verdana"/>
                <a:ea typeface="Verdana"/>
                <a:cs typeface="Verdana"/>
                <a:sym typeface="Verdana"/>
              </a:rPr>
              <a:t>, y según corresponda, </a:t>
            </a:r>
            <a:r>
              <a:rPr lang="es-ES" sz="1200" u="sng">
                <a:solidFill>
                  <a:srgbClr val="000000"/>
                </a:solidFill>
                <a:latin typeface="Verdana"/>
                <a:ea typeface="Verdana"/>
                <a:cs typeface="Verdana"/>
                <a:sym typeface="Verdana"/>
              </a:rPr>
              <a:t>de acuerdo a las necesidades de tu proyecto</a:t>
            </a:r>
            <a:r>
              <a:rPr lang="es-ES" sz="1200">
                <a:solidFill>
                  <a:srgbClr val="000000"/>
                </a:solidFill>
                <a:latin typeface="Verdana"/>
                <a:ea typeface="Verdana"/>
                <a:cs typeface="Verdana"/>
                <a:sym typeface="Verdana"/>
              </a:rPr>
              <a:t>.</a:t>
            </a:r>
            <a:endParaRPr sz="1200">
              <a:solidFill>
                <a:srgbClr val="000000"/>
              </a:solidFill>
              <a:latin typeface="Verdana"/>
              <a:ea typeface="Verdana"/>
              <a:cs typeface="Verdana"/>
              <a:sym typeface="Verdana"/>
            </a:endParaRPr>
          </a:p>
          <a:p>
            <a:pPr marL="0" lvl="0" indent="0" algn="just" rtl="0">
              <a:spcBef>
                <a:spcPts val="0"/>
              </a:spcBef>
              <a:spcAft>
                <a:spcPts val="0"/>
              </a:spcAft>
              <a:buNone/>
            </a:pPr>
            <a:endParaRPr sz="1200">
              <a:latin typeface="Verdana"/>
              <a:ea typeface="Verdana"/>
              <a:cs typeface="Verdana"/>
              <a:sym typeface="Verdana"/>
            </a:endParaRPr>
          </a:p>
          <a:p>
            <a:pPr marL="0" lvl="0" indent="0" algn="just" rtl="0">
              <a:spcBef>
                <a:spcPts val="0"/>
              </a:spcBef>
              <a:spcAft>
                <a:spcPts val="0"/>
              </a:spcAft>
              <a:buNone/>
            </a:pPr>
            <a:r>
              <a:rPr lang="es-ES" sz="1200">
                <a:solidFill>
                  <a:srgbClr val="000000"/>
                </a:solidFill>
                <a:latin typeface="Verdana"/>
                <a:ea typeface="Verdana"/>
                <a:cs typeface="Verdana"/>
                <a:sym typeface="Verdana"/>
              </a:rPr>
              <a:t>Este año, a diferencia de otras convocatorias, encontrarás una </a:t>
            </a:r>
            <a:r>
              <a:rPr lang="es-ES" sz="1200" b="1">
                <a:solidFill>
                  <a:srgbClr val="000000"/>
                </a:solidFill>
                <a:latin typeface="Verdana"/>
                <a:ea typeface="Verdana"/>
                <a:cs typeface="Verdana"/>
                <a:sym typeface="Verdana"/>
              </a:rPr>
              <a:t>única pestaña donde adjuntar los documentos</a:t>
            </a:r>
            <a:r>
              <a:rPr lang="es-ES" sz="1200">
                <a:solidFill>
                  <a:srgbClr val="000000"/>
                </a:solidFill>
                <a:latin typeface="Verdana"/>
                <a:ea typeface="Verdana"/>
                <a:cs typeface="Verdana"/>
                <a:sym typeface="Verdana"/>
              </a:rPr>
              <a:t>, tanto </a:t>
            </a:r>
            <a:r>
              <a:rPr lang="es-ES" sz="1200" b="1">
                <a:solidFill>
                  <a:srgbClr val="000000"/>
                </a:solidFill>
                <a:latin typeface="Verdana"/>
                <a:ea typeface="Verdana"/>
                <a:cs typeface="Verdana"/>
                <a:sym typeface="Verdana"/>
              </a:rPr>
              <a:t>mínimos de postulación como necesarios para la evaluación.</a:t>
            </a:r>
            <a:endParaRPr sz="1200" b="1">
              <a:solidFill>
                <a:srgbClr val="000000"/>
              </a:solidFill>
              <a:latin typeface="Verdana"/>
              <a:ea typeface="Verdana"/>
              <a:cs typeface="Verdana"/>
              <a:sym typeface="Verdana"/>
            </a:endParaRPr>
          </a:p>
        </p:txBody>
      </p:sp>
      <p:sp>
        <p:nvSpPr>
          <p:cNvPr id="279" name="Google Shape;279;g25ae4263dc7_0_255"/>
          <p:cNvSpPr txBox="1"/>
          <p:nvPr/>
        </p:nvSpPr>
        <p:spPr>
          <a:xfrm>
            <a:off x="5007347" y="1966975"/>
            <a:ext cx="3262500" cy="1477500"/>
          </a:xfrm>
          <a:prstGeom prst="rect">
            <a:avLst/>
          </a:prstGeom>
          <a:solidFill>
            <a:srgbClr val="DF3752"/>
          </a:solidFill>
          <a:ln w="9525" cap="flat" cmpd="sng">
            <a:solidFill>
              <a:srgbClr val="0E397E"/>
            </a:solidFill>
            <a:prstDash val="solid"/>
            <a:round/>
            <a:headEnd type="none" w="sm" len="sm"/>
            <a:tailEnd type="none" w="sm" len="sm"/>
          </a:ln>
        </p:spPr>
        <p:txBody>
          <a:bodyPr spcFirstLastPara="1" wrap="square" lIns="91425" tIns="91425" rIns="91425" bIns="91425" anchor="t" anchorCtr="0">
            <a:spAutoFit/>
          </a:bodyPr>
          <a:lstStyle/>
          <a:p>
            <a:pPr marL="0" lvl="0" indent="0" algn="just" rtl="0">
              <a:spcBef>
                <a:spcPts val="0"/>
              </a:spcBef>
              <a:spcAft>
                <a:spcPts val="0"/>
              </a:spcAft>
              <a:buNone/>
            </a:pPr>
            <a:r>
              <a:rPr lang="es-ES" sz="1200">
                <a:solidFill>
                  <a:srgbClr val="EEE0D1"/>
                </a:solidFill>
                <a:latin typeface="Verdana"/>
                <a:ea typeface="Verdana"/>
                <a:cs typeface="Verdana"/>
                <a:sym typeface="Verdana"/>
              </a:rPr>
              <a:t>Recuerda que la inclusión de algunos documentos mínimos para la postulación depende de tu respuesta previa en la sección </a:t>
            </a:r>
            <a:r>
              <a:rPr lang="es-ES" sz="1200" b="1">
                <a:solidFill>
                  <a:srgbClr val="EEE0D1"/>
                </a:solidFill>
                <a:latin typeface="Verdana"/>
                <a:ea typeface="Verdana"/>
                <a:cs typeface="Verdana"/>
                <a:sym typeface="Verdana"/>
              </a:rPr>
              <a:t>Cuestionario</a:t>
            </a:r>
            <a:r>
              <a:rPr lang="es-ES" sz="1200">
                <a:solidFill>
                  <a:srgbClr val="EEE0D1"/>
                </a:solidFill>
                <a:latin typeface="Verdana"/>
                <a:ea typeface="Verdana"/>
                <a:cs typeface="Verdana"/>
                <a:sym typeface="Verdana"/>
              </a:rPr>
              <a:t>.</a:t>
            </a:r>
            <a:endParaRPr sz="1200">
              <a:solidFill>
                <a:srgbClr val="EEE0D1"/>
              </a:solidFill>
              <a:latin typeface="Verdana"/>
              <a:ea typeface="Verdana"/>
              <a:cs typeface="Verdana"/>
              <a:sym typeface="Verdana"/>
            </a:endParaRPr>
          </a:p>
          <a:p>
            <a:pPr marL="0" lvl="0" indent="0" algn="just" rtl="0">
              <a:spcBef>
                <a:spcPts val="0"/>
              </a:spcBef>
              <a:spcAft>
                <a:spcPts val="0"/>
              </a:spcAft>
              <a:buNone/>
            </a:pPr>
            <a:r>
              <a:rPr lang="es-ES" sz="1200">
                <a:solidFill>
                  <a:srgbClr val="EEE0D1"/>
                </a:solidFill>
                <a:latin typeface="Verdana"/>
                <a:ea typeface="Verdana"/>
                <a:cs typeface="Verdana"/>
                <a:sym typeface="Verdana"/>
              </a:rPr>
              <a:t>Por lo mismo, te sugerimos que revises con atención las bases de la respectiva convocatoria a la que postulas.</a:t>
            </a:r>
            <a:endParaRPr sz="1200">
              <a:solidFill>
                <a:srgbClr val="EEE0D1"/>
              </a:solidFill>
              <a:latin typeface="Verdana"/>
              <a:ea typeface="Verdana"/>
              <a:cs typeface="Verdana"/>
              <a:sym typeface="Verdana"/>
            </a:endParaRPr>
          </a:p>
        </p:txBody>
      </p:sp>
      <p:sp>
        <p:nvSpPr>
          <p:cNvPr id="280" name="Google Shape;280;g25ae4263dc7_0_255"/>
          <p:cNvSpPr/>
          <p:nvPr/>
        </p:nvSpPr>
        <p:spPr>
          <a:xfrm>
            <a:off x="1640434" y="3645167"/>
            <a:ext cx="1760400" cy="279600"/>
          </a:xfrm>
          <a:prstGeom prst="ellipse">
            <a:avLst/>
          </a:prstGeom>
          <a:noFill/>
          <a:ln w="28575" cap="flat" cmpd="sng">
            <a:solidFill>
              <a:srgbClr val="0E397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1" name="Google Shape;281;g25ae4263dc7_0_255"/>
          <p:cNvCxnSpPr>
            <a:stCxn id="280" idx="6"/>
            <a:endCxn id="279" idx="1"/>
          </p:cNvCxnSpPr>
          <p:nvPr/>
        </p:nvCxnSpPr>
        <p:spPr>
          <a:xfrm rot="10800000" flipH="1">
            <a:off x="3400834" y="2705867"/>
            <a:ext cx="1606500" cy="1079100"/>
          </a:xfrm>
          <a:prstGeom prst="straightConnector1">
            <a:avLst/>
          </a:prstGeom>
          <a:noFill/>
          <a:ln w="28575" cap="flat" cmpd="sng">
            <a:solidFill>
              <a:srgbClr val="0E397E"/>
            </a:solidFill>
            <a:prstDash val="solid"/>
            <a:round/>
            <a:headEnd type="none" w="med" len="med"/>
            <a:tailEnd type="none" w="med" len="med"/>
          </a:ln>
        </p:spPr>
      </p:cxnSp>
      <p:sp>
        <p:nvSpPr>
          <p:cNvPr id="282" name="Google Shape;282;g25ae4263dc7_0_255"/>
          <p:cNvSpPr txBox="1"/>
          <p:nvPr/>
        </p:nvSpPr>
        <p:spPr>
          <a:xfrm>
            <a:off x="4949150" y="3588967"/>
            <a:ext cx="3378900" cy="1293000"/>
          </a:xfrm>
          <a:prstGeom prst="rect">
            <a:avLst/>
          </a:prstGeom>
          <a:solidFill>
            <a:srgbClr val="1A325C"/>
          </a:solidFill>
          <a:ln w="19050" cap="flat" cmpd="sng">
            <a:solidFill>
              <a:srgbClr val="DF3752"/>
            </a:solidFill>
            <a:prstDash val="solid"/>
            <a:round/>
            <a:headEnd type="none" w="sm" len="sm"/>
            <a:tailEnd type="none" w="sm" len="sm"/>
          </a:ln>
        </p:spPr>
        <p:txBody>
          <a:bodyPr spcFirstLastPara="1" wrap="square" lIns="91425" tIns="91425" rIns="91425" bIns="91425" anchor="t" anchorCtr="0">
            <a:spAutoFit/>
          </a:bodyPr>
          <a:lstStyle/>
          <a:p>
            <a:pPr marL="0" lvl="0" indent="0" algn="just" rtl="0">
              <a:spcBef>
                <a:spcPts val="0"/>
              </a:spcBef>
              <a:spcAft>
                <a:spcPts val="0"/>
              </a:spcAft>
              <a:buNone/>
            </a:pPr>
            <a:r>
              <a:rPr lang="es-ES" sz="1200">
                <a:solidFill>
                  <a:srgbClr val="EEE0D1"/>
                </a:solidFill>
                <a:latin typeface="Verdana"/>
                <a:ea typeface="Verdana"/>
                <a:cs typeface="Verdana"/>
                <a:sym typeface="Verdana"/>
              </a:rPr>
              <a:t>Reiteramos la</a:t>
            </a:r>
            <a:r>
              <a:rPr lang="es-ES" sz="1200" b="1">
                <a:solidFill>
                  <a:srgbClr val="EEE0D1"/>
                </a:solidFill>
                <a:latin typeface="Verdana"/>
                <a:ea typeface="Verdana"/>
                <a:cs typeface="Verdana"/>
                <a:sym typeface="Verdana"/>
              </a:rPr>
              <a:t> </a:t>
            </a:r>
            <a:r>
              <a:rPr lang="es-ES" sz="1200" b="1">
                <a:solidFill>
                  <a:srgbClr val="FFFFFF"/>
                </a:solidFill>
                <a:latin typeface="Verdana"/>
                <a:ea typeface="Verdana"/>
                <a:cs typeface="Verdana"/>
                <a:sym typeface="Verdana"/>
              </a:rPr>
              <a:t>importancia de revisar las bases de la respectiva convocatoria</a:t>
            </a:r>
            <a:r>
              <a:rPr lang="es-ES" sz="1200">
                <a:solidFill>
                  <a:srgbClr val="EEE0D1"/>
                </a:solidFill>
                <a:latin typeface="Verdana"/>
                <a:ea typeface="Verdana"/>
                <a:cs typeface="Verdana"/>
                <a:sym typeface="Verdana"/>
              </a:rPr>
              <a:t> a la que postulas, para que tengas claridad respecto de los documentos que requieres y serán evaluados.</a:t>
            </a:r>
            <a:endParaRPr sz="1200">
              <a:solidFill>
                <a:srgbClr val="EEE0D1"/>
              </a:solidFill>
              <a:latin typeface="Verdana"/>
              <a:ea typeface="Verdana"/>
              <a:cs typeface="Verdana"/>
              <a:sym typeface="Verdana"/>
            </a:endParaRPr>
          </a:p>
        </p:txBody>
      </p:sp>
      <p:pic>
        <p:nvPicPr>
          <p:cNvPr id="283" name="Google Shape;283;g25ae4263dc7_0_255"/>
          <p:cNvPicPr preferRelativeResize="0"/>
          <p:nvPr/>
        </p:nvPicPr>
        <p:blipFill rotWithShape="1">
          <a:blip r:embed="rId6">
            <a:alphaModFix/>
          </a:blip>
          <a:srcRect/>
          <a:stretch/>
        </p:blipFill>
        <p:spPr>
          <a:xfrm>
            <a:off x="154350" y="65225"/>
            <a:ext cx="423701" cy="5777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288" name="Google Shape;288;g25b69c75db7_0_0" descr="pptes-fondos-10.png"/>
          <p:cNvPicPr preferRelativeResize="0"/>
          <p:nvPr/>
        </p:nvPicPr>
        <p:blipFill rotWithShape="1">
          <a:blip r:embed="rId3">
            <a:alphaModFix/>
          </a:blip>
          <a:srcRect/>
          <a:stretch/>
        </p:blipFill>
        <p:spPr>
          <a:xfrm>
            <a:off x="0" y="0"/>
            <a:ext cx="9144002" cy="5143501"/>
          </a:xfrm>
          <a:prstGeom prst="rect">
            <a:avLst/>
          </a:prstGeom>
          <a:noFill/>
          <a:ln>
            <a:noFill/>
          </a:ln>
        </p:spPr>
      </p:pic>
      <p:sp>
        <p:nvSpPr>
          <p:cNvPr id="289" name="Google Shape;289;g25b69c75db7_0_0"/>
          <p:cNvSpPr txBox="1"/>
          <p:nvPr/>
        </p:nvSpPr>
        <p:spPr>
          <a:xfrm>
            <a:off x="765050" y="273674"/>
            <a:ext cx="5715000" cy="369300"/>
          </a:xfrm>
          <a:prstGeom prst="rect">
            <a:avLst/>
          </a:prstGeom>
          <a:solidFill>
            <a:srgbClr val="1A325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b="1">
                <a:solidFill>
                  <a:srgbClr val="60BBC7"/>
                </a:solidFill>
                <a:latin typeface="Verdana"/>
                <a:ea typeface="Verdana"/>
                <a:cs typeface="Verdana"/>
                <a:sym typeface="Verdana"/>
              </a:rPr>
              <a:t>PASOS A SEGUIR</a:t>
            </a:r>
            <a:endParaRPr/>
          </a:p>
        </p:txBody>
      </p:sp>
      <p:pic>
        <p:nvPicPr>
          <p:cNvPr id="290" name="Google Shape;290;g25b69c75db7_0_0"/>
          <p:cNvPicPr preferRelativeResize="0"/>
          <p:nvPr/>
        </p:nvPicPr>
        <p:blipFill rotWithShape="1">
          <a:blip r:embed="rId4">
            <a:alphaModFix/>
          </a:blip>
          <a:srcRect/>
          <a:stretch/>
        </p:blipFill>
        <p:spPr>
          <a:xfrm>
            <a:off x="3682859" y="5026458"/>
            <a:ext cx="1778281" cy="117042"/>
          </a:xfrm>
          <a:prstGeom prst="rect">
            <a:avLst/>
          </a:prstGeom>
          <a:noFill/>
          <a:ln>
            <a:noFill/>
          </a:ln>
        </p:spPr>
      </p:pic>
      <p:sp>
        <p:nvSpPr>
          <p:cNvPr id="291" name="Google Shape;291;g25b69c75db7_0_0"/>
          <p:cNvSpPr txBox="1"/>
          <p:nvPr/>
        </p:nvSpPr>
        <p:spPr>
          <a:xfrm>
            <a:off x="407875" y="748050"/>
            <a:ext cx="7898700" cy="1385400"/>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None/>
            </a:pPr>
            <a:r>
              <a:rPr lang="es-ES" sz="1200">
                <a:solidFill>
                  <a:srgbClr val="000000"/>
                </a:solidFill>
                <a:latin typeface="Verdana"/>
                <a:ea typeface="Verdana"/>
                <a:cs typeface="Verdana"/>
                <a:sym typeface="Verdana"/>
              </a:rPr>
              <a:t>Te recordamos que </a:t>
            </a:r>
            <a:r>
              <a:rPr lang="es-ES" sz="1200" u="sng">
                <a:solidFill>
                  <a:srgbClr val="000000"/>
                </a:solidFill>
                <a:latin typeface="Verdana"/>
                <a:ea typeface="Verdana"/>
                <a:cs typeface="Verdana"/>
                <a:sym typeface="Verdana"/>
              </a:rPr>
              <a:t>no aceptaremos links</a:t>
            </a:r>
            <a:r>
              <a:rPr lang="es-ES" sz="1200">
                <a:solidFill>
                  <a:srgbClr val="000000"/>
                </a:solidFill>
                <a:latin typeface="Verdana"/>
                <a:ea typeface="Verdana"/>
                <a:cs typeface="Verdana"/>
                <a:sym typeface="Verdana"/>
              </a:rPr>
              <a:t> como formato de presentación de cualquier tipo de documento. Por lo mismo, </a:t>
            </a:r>
            <a:r>
              <a:rPr lang="es-ES" sz="1200">
                <a:latin typeface="Verdana"/>
                <a:ea typeface="Verdana"/>
                <a:cs typeface="Verdana"/>
                <a:sym typeface="Verdana"/>
              </a:rPr>
              <a:t>asegúrate</a:t>
            </a:r>
            <a:r>
              <a:rPr lang="es-ES" sz="1200">
                <a:solidFill>
                  <a:srgbClr val="000000"/>
                </a:solidFill>
                <a:latin typeface="Verdana"/>
                <a:ea typeface="Verdana"/>
                <a:cs typeface="Verdana"/>
                <a:sym typeface="Verdana"/>
              </a:rPr>
              <a:t> de que estés adjuntando los documentos correctamente.</a:t>
            </a:r>
            <a:endParaRPr sz="1200">
              <a:solidFill>
                <a:srgbClr val="000000"/>
              </a:solidFill>
              <a:latin typeface="Verdana"/>
              <a:ea typeface="Verdana"/>
              <a:cs typeface="Verdana"/>
              <a:sym typeface="Verdana"/>
            </a:endParaRPr>
          </a:p>
          <a:p>
            <a:pPr marL="0" lvl="0" indent="0" algn="just" rtl="0">
              <a:spcBef>
                <a:spcPts val="0"/>
              </a:spcBef>
              <a:spcAft>
                <a:spcPts val="0"/>
              </a:spcAft>
              <a:buNone/>
            </a:pPr>
            <a:endParaRPr sz="1200">
              <a:latin typeface="Verdana"/>
              <a:ea typeface="Verdana"/>
              <a:cs typeface="Verdana"/>
              <a:sym typeface="Verdana"/>
            </a:endParaRPr>
          </a:p>
          <a:p>
            <a:pPr marL="0" lvl="0" indent="0" algn="just" rtl="0">
              <a:spcBef>
                <a:spcPts val="0"/>
              </a:spcBef>
              <a:spcAft>
                <a:spcPts val="0"/>
              </a:spcAft>
              <a:buNone/>
            </a:pPr>
            <a:r>
              <a:rPr lang="es-ES" sz="1200">
                <a:solidFill>
                  <a:srgbClr val="000000"/>
                </a:solidFill>
                <a:latin typeface="Verdana"/>
                <a:ea typeface="Verdana"/>
                <a:cs typeface="Verdana"/>
                <a:sym typeface="Verdana"/>
              </a:rPr>
              <a:t>En este sentido, también te recordamos que la </a:t>
            </a:r>
            <a:r>
              <a:rPr lang="es-ES" sz="1200" b="1">
                <a:solidFill>
                  <a:srgbClr val="000000"/>
                </a:solidFill>
                <a:latin typeface="Verdana"/>
                <a:ea typeface="Verdana"/>
                <a:cs typeface="Verdana"/>
                <a:sym typeface="Verdana"/>
              </a:rPr>
              <a:t>no presentación de documentos mínimos de postulación</a:t>
            </a:r>
            <a:r>
              <a:rPr lang="es-ES" sz="1200">
                <a:solidFill>
                  <a:srgbClr val="000000"/>
                </a:solidFill>
                <a:latin typeface="Verdana"/>
                <a:ea typeface="Verdana"/>
                <a:cs typeface="Verdana"/>
                <a:sym typeface="Verdana"/>
              </a:rPr>
              <a:t> es causal de que tu proyecto sea declarado </a:t>
            </a:r>
            <a:r>
              <a:rPr lang="es-ES" sz="1200" b="1">
                <a:solidFill>
                  <a:srgbClr val="000000"/>
                </a:solidFill>
                <a:latin typeface="Verdana"/>
                <a:ea typeface="Verdana"/>
                <a:cs typeface="Verdana"/>
                <a:sym typeface="Verdana"/>
              </a:rPr>
              <a:t>fuera de convocatoria.</a:t>
            </a:r>
            <a:r>
              <a:rPr lang="es-ES" sz="1200">
                <a:solidFill>
                  <a:srgbClr val="000000"/>
                </a:solidFill>
                <a:latin typeface="Verdana"/>
                <a:ea typeface="Verdana"/>
                <a:cs typeface="Verdana"/>
                <a:sym typeface="Verdana"/>
              </a:rPr>
              <a:t> Mientras que la </a:t>
            </a:r>
            <a:r>
              <a:rPr lang="es-ES" sz="1200" b="1">
                <a:solidFill>
                  <a:srgbClr val="000000"/>
                </a:solidFill>
                <a:latin typeface="Verdana"/>
                <a:ea typeface="Verdana"/>
                <a:cs typeface="Verdana"/>
                <a:sym typeface="Verdana"/>
              </a:rPr>
              <a:t>no presentación de documentos necesarios para la evaluación impactará negativamente en tu puntaje de evaluación</a:t>
            </a:r>
            <a:r>
              <a:rPr lang="es-ES" sz="1200">
                <a:solidFill>
                  <a:srgbClr val="000000"/>
                </a:solidFill>
                <a:latin typeface="Verdana"/>
                <a:ea typeface="Verdana"/>
                <a:cs typeface="Verdana"/>
                <a:sym typeface="Verdana"/>
              </a:rPr>
              <a:t> por parte de la comisión de especialistas.</a:t>
            </a:r>
            <a:endParaRPr sz="1200">
              <a:solidFill>
                <a:srgbClr val="000000"/>
              </a:solidFill>
              <a:latin typeface="Verdana"/>
              <a:ea typeface="Verdana"/>
              <a:cs typeface="Verdana"/>
              <a:sym typeface="Verdana"/>
            </a:endParaRPr>
          </a:p>
        </p:txBody>
      </p:sp>
      <p:pic>
        <p:nvPicPr>
          <p:cNvPr id="292" name="Google Shape;292;g25b69c75db7_0_0"/>
          <p:cNvPicPr preferRelativeResize="0"/>
          <p:nvPr/>
        </p:nvPicPr>
        <p:blipFill>
          <a:blip r:embed="rId5">
            <a:alphaModFix/>
          </a:blip>
          <a:stretch>
            <a:fillRect/>
          </a:stretch>
        </p:blipFill>
        <p:spPr>
          <a:xfrm>
            <a:off x="407864" y="2404160"/>
            <a:ext cx="4589298" cy="2614964"/>
          </a:xfrm>
          <a:prstGeom prst="rect">
            <a:avLst/>
          </a:prstGeom>
          <a:noFill/>
          <a:ln>
            <a:noFill/>
          </a:ln>
        </p:spPr>
      </p:pic>
      <p:cxnSp>
        <p:nvCxnSpPr>
          <p:cNvPr id="293" name="Google Shape;293;g25b69c75db7_0_0"/>
          <p:cNvCxnSpPr>
            <a:stCxn id="294" idx="6"/>
            <a:endCxn id="295" idx="1"/>
          </p:cNvCxnSpPr>
          <p:nvPr/>
        </p:nvCxnSpPr>
        <p:spPr>
          <a:xfrm rot="10800000" flipH="1">
            <a:off x="1363955" y="2688053"/>
            <a:ext cx="3734400" cy="906600"/>
          </a:xfrm>
          <a:prstGeom prst="straightConnector1">
            <a:avLst/>
          </a:prstGeom>
          <a:noFill/>
          <a:ln w="28575" cap="flat" cmpd="sng">
            <a:solidFill>
              <a:srgbClr val="0E397E"/>
            </a:solidFill>
            <a:prstDash val="solid"/>
            <a:round/>
            <a:headEnd type="none" w="med" len="med"/>
            <a:tailEnd type="none" w="med" len="med"/>
          </a:ln>
        </p:spPr>
      </p:cxnSp>
      <p:sp>
        <p:nvSpPr>
          <p:cNvPr id="295" name="Google Shape;295;g25b69c75db7_0_0"/>
          <p:cNvSpPr txBox="1"/>
          <p:nvPr/>
        </p:nvSpPr>
        <p:spPr>
          <a:xfrm>
            <a:off x="5098375" y="2318725"/>
            <a:ext cx="3209700" cy="738900"/>
          </a:xfrm>
          <a:prstGeom prst="rect">
            <a:avLst/>
          </a:prstGeom>
          <a:solidFill>
            <a:srgbClr val="DF3752"/>
          </a:solidFill>
          <a:ln w="9525" cap="flat" cmpd="sng">
            <a:solidFill>
              <a:srgbClr val="0E397E"/>
            </a:solidFill>
            <a:prstDash val="solid"/>
            <a:round/>
            <a:headEnd type="none" w="sm" len="sm"/>
            <a:tailEnd type="none" w="sm" len="sm"/>
          </a:ln>
        </p:spPr>
        <p:txBody>
          <a:bodyPr spcFirstLastPara="1" wrap="square" lIns="91425" tIns="91425" rIns="91425" bIns="91425" anchor="t" anchorCtr="0">
            <a:spAutoFit/>
          </a:bodyPr>
          <a:lstStyle/>
          <a:p>
            <a:pPr marL="0" lvl="0" indent="0" algn="just" rtl="0">
              <a:spcBef>
                <a:spcPts val="0"/>
              </a:spcBef>
              <a:spcAft>
                <a:spcPts val="0"/>
              </a:spcAft>
              <a:buNone/>
            </a:pPr>
            <a:r>
              <a:rPr lang="es-ES" sz="1200">
                <a:solidFill>
                  <a:srgbClr val="EEE0D1"/>
                </a:solidFill>
                <a:latin typeface="Verdana"/>
                <a:ea typeface="Verdana"/>
                <a:cs typeface="Verdana"/>
                <a:sym typeface="Verdana"/>
              </a:rPr>
              <a:t>En este ítem, puedes agregar una descripción o título del documento adjunto.</a:t>
            </a:r>
            <a:endParaRPr sz="1200">
              <a:solidFill>
                <a:srgbClr val="EEE0D1"/>
              </a:solidFill>
              <a:latin typeface="Verdana"/>
              <a:ea typeface="Verdana"/>
              <a:cs typeface="Verdana"/>
              <a:sym typeface="Verdana"/>
            </a:endParaRPr>
          </a:p>
        </p:txBody>
      </p:sp>
      <p:sp>
        <p:nvSpPr>
          <p:cNvPr id="294" name="Google Shape;294;g25b69c75db7_0_0"/>
          <p:cNvSpPr/>
          <p:nvPr/>
        </p:nvSpPr>
        <p:spPr>
          <a:xfrm>
            <a:off x="505355" y="3470603"/>
            <a:ext cx="858600" cy="248100"/>
          </a:xfrm>
          <a:prstGeom prst="ellipse">
            <a:avLst/>
          </a:prstGeom>
          <a:noFill/>
          <a:ln w="28575" cap="flat" cmpd="sng">
            <a:solidFill>
              <a:srgbClr val="0E397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g25b69c75db7_0_0"/>
          <p:cNvSpPr txBox="1"/>
          <p:nvPr/>
        </p:nvSpPr>
        <p:spPr>
          <a:xfrm>
            <a:off x="5098250" y="3133825"/>
            <a:ext cx="3249600" cy="923400"/>
          </a:xfrm>
          <a:prstGeom prst="rect">
            <a:avLst/>
          </a:prstGeom>
          <a:solidFill>
            <a:srgbClr val="DF3752"/>
          </a:solidFill>
          <a:ln w="9525" cap="flat" cmpd="sng">
            <a:solidFill>
              <a:srgbClr val="0E397E"/>
            </a:solidFill>
            <a:prstDash val="solid"/>
            <a:round/>
            <a:headEnd type="none" w="sm" len="sm"/>
            <a:tailEnd type="none" w="sm" len="sm"/>
          </a:ln>
        </p:spPr>
        <p:txBody>
          <a:bodyPr spcFirstLastPara="1" wrap="square" lIns="91425" tIns="91425" rIns="91425" bIns="91425" anchor="t" anchorCtr="0">
            <a:spAutoFit/>
          </a:bodyPr>
          <a:lstStyle/>
          <a:p>
            <a:pPr marL="0" lvl="0" indent="0" algn="just" rtl="0">
              <a:spcBef>
                <a:spcPts val="0"/>
              </a:spcBef>
              <a:spcAft>
                <a:spcPts val="0"/>
              </a:spcAft>
              <a:buNone/>
            </a:pPr>
            <a:r>
              <a:rPr lang="es-ES" sz="1200">
                <a:solidFill>
                  <a:srgbClr val="EEE0D1"/>
                </a:solidFill>
                <a:latin typeface="Verdana"/>
                <a:ea typeface="Verdana"/>
                <a:cs typeface="Verdana"/>
                <a:sym typeface="Verdana"/>
              </a:rPr>
              <a:t>En este punto deberás </a:t>
            </a:r>
            <a:r>
              <a:rPr lang="es-ES" sz="1200" i="1">
                <a:solidFill>
                  <a:srgbClr val="EEE0D1"/>
                </a:solidFill>
                <a:latin typeface="Verdana"/>
                <a:ea typeface="Verdana"/>
                <a:cs typeface="Verdana"/>
                <a:sym typeface="Verdana"/>
              </a:rPr>
              <a:t>“Seleccionar”</a:t>
            </a:r>
            <a:r>
              <a:rPr lang="es-ES" sz="1200">
                <a:solidFill>
                  <a:srgbClr val="EEE0D1"/>
                </a:solidFill>
                <a:latin typeface="Verdana"/>
                <a:ea typeface="Verdana"/>
                <a:cs typeface="Verdana"/>
                <a:sym typeface="Verdana"/>
              </a:rPr>
              <a:t> el archivo desde tu computadora. No olvides hacer click en “</a:t>
            </a:r>
            <a:r>
              <a:rPr lang="es-ES" sz="1200" i="1">
                <a:solidFill>
                  <a:srgbClr val="EEE0D1"/>
                </a:solidFill>
                <a:latin typeface="Verdana"/>
                <a:ea typeface="Verdana"/>
                <a:cs typeface="Verdana"/>
                <a:sym typeface="Verdana"/>
              </a:rPr>
              <a:t>Subir Archivo</a:t>
            </a:r>
            <a:r>
              <a:rPr lang="es-ES" sz="1200">
                <a:solidFill>
                  <a:srgbClr val="EEE0D1"/>
                </a:solidFill>
                <a:latin typeface="Verdana"/>
                <a:ea typeface="Verdana"/>
                <a:cs typeface="Verdana"/>
                <a:sym typeface="Verdana"/>
              </a:rPr>
              <a:t>” para finalizar la carga.</a:t>
            </a:r>
            <a:endParaRPr sz="1200">
              <a:solidFill>
                <a:srgbClr val="EEE0D1"/>
              </a:solidFill>
              <a:latin typeface="Verdana"/>
              <a:ea typeface="Verdana"/>
              <a:cs typeface="Verdana"/>
              <a:sym typeface="Verdana"/>
            </a:endParaRPr>
          </a:p>
        </p:txBody>
      </p:sp>
      <p:sp>
        <p:nvSpPr>
          <p:cNvPr id="297" name="Google Shape;297;g25b69c75db7_0_0"/>
          <p:cNvSpPr/>
          <p:nvPr/>
        </p:nvSpPr>
        <p:spPr>
          <a:xfrm>
            <a:off x="3599574" y="3816547"/>
            <a:ext cx="858600" cy="248100"/>
          </a:xfrm>
          <a:prstGeom prst="ellipse">
            <a:avLst/>
          </a:prstGeom>
          <a:noFill/>
          <a:ln w="28575" cap="flat" cmpd="sng">
            <a:solidFill>
              <a:srgbClr val="0E397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g25b69c75db7_0_0"/>
          <p:cNvSpPr/>
          <p:nvPr/>
        </p:nvSpPr>
        <p:spPr>
          <a:xfrm>
            <a:off x="562505" y="4028333"/>
            <a:ext cx="858600" cy="248100"/>
          </a:xfrm>
          <a:prstGeom prst="ellipse">
            <a:avLst/>
          </a:prstGeom>
          <a:noFill/>
          <a:ln w="28575" cap="flat" cmpd="sng">
            <a:solidFill>
              <a:srgbClr val="0E397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99" name="Google Shape;299;g25b69c75db7_0_0"/>
          <p:cNvCxnSpPr>
            <a:stCxn id="298" idx="6"/>
            <a:endCxn id="296" idx="1"/>
          </p:cNvCxnSpPr>
          <p:nvPr/>
        </p:nvCxnSpPr>
        <p:spPr>
          <a:xfrm rot="10800000" flipH="1">
            <a:off x="1421105" y="3595583"/>
            <a:ext cx="3677100" cy="556800"/>
          </a:xfrm>
          <a:prstGeom prst="straightConnector1">
            <a:avLst/>
          </a:prstGeom>
          <a:noFill/>
          <a:ln w="28575" cap="flat" cmpd="sng">
            <a:solidFill>
              <a:srgbClr val="0E397E"/>
            </a:solidFill>
            <a:prstDash val="solid"/>
            <a:round/>
            <a:headEnd type="none" w="med" len="med"/>
            <a:tailEnd type="none" w="med" len="med"/>
          </a:ln>
        </p:spPr>
      </p:cxnSp>
      <p:cxnSp>
        <p:nvCxnSpPr>
          <p:cNvPr id="300" name="Google Shape;300;g25b69c75db7_0_0"/>
          <p:cNvCxnSpPr>
            <a:stCxn id="297" idx="7"/>
            <a:endCxn id="296" idx="1"/>
          </p:cNvCxnSpPr>
          <p:nvPr/>
        </p:nvCxnSpPr>
        <p:spPr>
          <a:xfrm rot="10800000" flipH="1">
            <a:off x="4332434" y="3595481"/>
            <a:ext cx="765900" cy="257400"/>
          </a:xfrm>
          <a:prstGeom prst="straightConnector1">
            <a:avLst/>
          </a:prstGeom>
          <a:noFill/>
          <a:ln w="28575" cap="flat" cmpd="sng">
            <a:solidFill>
              <a:srgbClr val="0E397E"/>
            </a:solidFill>
            <a:prstDash val="solid"/>
            <a:round/>
            <a:headEnd type="none" w="med" len="med"/>
            <a:tailEnd type="none" w="med" len="med"/>
          </a:ln>
        </p:spPr>
      </p:cxnSp>
      <p:sp>
        <p:nvSpPr>
          <p:cNvPr id="301" name="Google Shape;301;g25b69c75db7_0_0"/>
          <p:cNvSpPr txBox="1"/>
          <p:nvPr/>
        </p:nvSpPr>
        <p:spPr>
          <a:xfrm>
            <a:off x="5098250" y="4100650"/>
            <a:ext cx="3249600" cy="923400"/>
          </a:xfrm>
          <a:prstGeom prst="rect">
            <a:avLst/>
          </a:prstGeom>
          <a:solidFill>
            <a:srgbClr val="DF3752"/>
          </a:solidFill>
          <a:ln w="9525" cap="flat" cmpd="sng">
            <a:solidFill>
              <a:srgbClr val="0E397E"/>
            </a:solidFill>
            <a:prstDash val="solid"/>
            <a:round/>
            <a:headEnd type="none" w="sm" len="sm"/>
            <a:tailEnd type="none" w="sm" len="sm"/>
          </a:ln>
        </p:spPr>
        <p:txBody>
          <a:bodyPr spcFirstLastPara="1" wrap="square" lIns="91425" tIns="91425" rIns="91425" bIns="91425" anchor="t" anchorCtr="0">
            <a:spAutoFit/>
          </a:bodyPr>
          <a:lstStyle/>
          <a:p>
            <a:pPr marL="0" lvl="0" indent="0" algn="just" rtl="0">
              <a:spcBef>
                <a:spcPts val="0"/>
              </a:spcBef>
              <a:spcAft>
                <a:spcPts val="0"/>
              </a:spcAft>
              <a:buNone/>
            </a:pPr>
            <a:r>
              <a:rPr lang="es-ES" sz="1200">
                <a:solidFill>
                  <a:srgbClr val="EEE0D1"/>
                </a:solidFill>
                <a:latin typeface="Verdana"/>
                <a:ea typeface="Verdana"/>
                <a:cs typeface="Verdana"/>
                <a:sym typeface="Verdana"/>
              </a:rPr>
              <a:t>Recuerda revisar en esta sección el tipo y cantidad de documento(s), así como también el tamaño de archivo(s) permitido(s) por la plataforma.</a:t>
            </a:r>
            <a:endParaRPr sz="1200">
              <a:solidFill>
                <a:srgbClr val="EEE0D1"/>
              </a:solidFill>
              <a:latin typeface="Verdana"/>
              <a:ea typeface="Verdana"/>
              <a:cs typeface="Verdana"/>
              <a:sym typeface="Verdana"/>
            </a:endParaRPr>
          </a:p>
        </p:txBody>
      </p:sp>
      <p:sp>
        <p:nvSpPr>
          <p:cNvPr id="302" name="Google Shape;302;g25b69c75db7_0_0"/>
          <p:cNvSpPr/>
          <p:nvPr/>
        </p:nvSpPr>
        <p:spPr>
          <a:xfrm>
            <a:off x="407875" y="4191700"/>
            <a:ext cx="4444500" cy="502500"/>
          </a:xfrm>
          <a:prstGeom prst="ellipse">
            <a:avLst/>
          </a:prstGeom>
          <a:noFill/>
          <a:ln w="28575" cap="flat" cmpd="sng">
            <a:solidFill>
              <a:srgbClr val="0E397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03" name="Google Shape;303;g25b69c75db7_0_0"/>
          <p:cNvCxnSpPr>
            <a:stCxn id="302" idx="6"/>
            <a:endCxn id="301" idx="1"/>
          </p:cNvCxnSpPr>
          <p:nvPr/>
        </p:nvCxnSpPr>
        <p:spPr>
          <a:xfrm>
            <a:off x="4852375" y="4442950"/>
            <a:ext cx="246000" cy="119400"/>
          </a:xfrm>
          <a:prstGeom prst="straightConnector1">
            <a:avLst/>
          </a:prstGeom>
          <a:noFill/>
          <a:ln w="28575" cap="flat" cmpd="sng">
            <a:solidFill>
              <a:srgbClr val="0E397E"/>
            </a:solidFill>
            <a:prstDash val="solid"/>
            <a:round/>
            <a:headEnd type="none" w="med" len="med"/>
            <a:tailEnd type="none" w="med" len="med"/>
          </a:ln>
        </p:spPr>
      </p:cxnSp>
      <p:pic>
        <p:nvPicPr>
          <p:cNvPr id="304" name="Google Shape;304;g25b69c75db7_0_0"/>
          <p:cNvPicPr preferRelativeResize="0"/>
          <p:nvPr/>
        </p:nvPicPr>
        <p:blipFill rotWithShape="1">
          <a:blip r:embed="rId6">
            <a:alphaModFix/>
          </a:blip>
          <a:srcRect/>
          <a:stretch/>
        </p:blipFill>
        <p:spPr>
          <a:xfrm>
            <a:off x="154350" y="65225"/>
            <a:ext cx="423701" cy="5777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309" name="Google Shape;309;g25b69c75db7_0_28" descr="pptes-fondos-10.png"/>
          <p:cNvPicPr preferRelativeResize="0"/>
          <p:nvPr/>
        </p:nvPicPr>
        <p:blipFill rotWithShape="1">
          <a:blip r:embed="rId3">
            <a:alphaModFix/>
          </a:blip>
          <a:srcRect/>
          <a:stretch/>
        </p:blipFill>
        <p:spPr>
          <a:xfrm>
            <a:off x="0" y="0"/>
            <a:ext cx="9144002" cy="5143501"/>
          </a:xfrm>
          <a:prstGeom prst="rect">
            <a:avLst/>
          </a:prstGeom>
          <a:noFill/>
          <a:ln>
            <a:noFill/>
          </a:ln>
        </p:spPr>
      </p:pic>
      <p:pic>
        <p:nvPicPr>
          <p:cNvPr id="310" name="Google Shape;310;g25b69c75db7_0_28"/>
          <p:cNvPicPr preferRelativeResize="0"/>
          <p:nvPr/>
        </p:nvPicPr>
        <p:blipFill rotWithShape="1">
          <a:blip r:embed="rId4">
            <a:alphaModFix/>
          </a:blip>
          <a:srcRect/>
          <a:stretch/>
        </p:blipFill>
        <p:spPr>
          <a:xfrm>
            <a:off x="3682859" y="5026458"/>
            <a:ext cx="1778281" cy="117042"/>
          </a:xfrm>
          <a:prstGeom prst="rect">
            <a:avLst/>
          </a:prstGeom>
          <a:noFill/>
          <a:ln>
            <a:noFill/>
          </a:ln>
        </p:spPr>
      </p:pic>
      <p:sp>
        <p:nvSpPr>
          <p:cNvPr id="311" name="Google Shape;311;g25b69c75db7_0_28"/>
          <p:cNvSpPr txBox="1"/>
          <p:nvPr/>
        </p:nvSpPr>
        <p:spPr>
          <a:xfrm>
            <a:off x="721800" y="273674"/>
            <a:ext cx="5715000" cy="369300"/>
          </a:xfrm>
          <a:prstGeom prst="rect">
            <a:avLst/>
          </a:prstGeom>
          <a:solidFill>
            <a:srgbClr val="DF375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b="1">
                <a:solidFill>
                  <a:srgbClr val="EEE0D1"/>
                </a:solidFill>
                <a:latin typeface="Verdana"/>
                <a:ea typeface="Verdana"/>
                <a:cs typeface="Verdana"/>
                <a:sym typeface="Verdana"/>
              </a:rPr>
              <a:t>PASOS A SEGUIR</a:t>
            </a:r>
            <a:endParaRPr>
              <a:solidFill>
                <a:srgbClr val="EEE0D1"/>
              </a:solidFill>
            </a:endParaRPr>
          </a:p>
        </p:txBody>
      </p:sp>
      <p:pic>
        <p:nvPicPr>
          <p:cNvPr id="312" name="Google Shape;312;g25b69c75db7_0_28"/>
          <p:cNvPicPr preferRelativeResize="0"/>
          <p:nvPr/>
        </p:nvPicPr>
        <p:blipFill>
          <a:blip r:embed="rId5">
            <a:alphaModFix/>
          </a:blip>
          <a:stretch>
            <a:fillRect/>
          </a:stretch>
        </p:blipFill>
        <p:spPr>
          <a:xfrm>
            <a:off x="278200" y="1978325"/>
            <a:ext cx="5898274" cy="2462600"/>
          </a:xfrm>
          <a:prstGeom prst="rect">
            <a:avLst/>
          </a:prstGeom>
          <a:noFill/>
          <a:ln>
            <a:noFill/>
          </a:ln>
        </p:spPr>
      </p:pic>
      <p:sp>
        <p:nvSpPr>
          <p:cNvPr id="313" name="Google Shape;313;g25b69c75db7_0_28"/>
          <p:cNvSpPr txBox="1"/>
          <p:nvPr/>
        </p:nvSpPr>
        <p:spPr>
          <a:xfrm>
            <a:off x="278200" y="832925"/>
            <a:ext cx="7946700" cy="1015800"/>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None/>
            </a:pPr>
            <a:r>
              <a:rPr lang="es-ES" sz="1200">
                <a:solidFill>
                  <a:srgbClr val="000000"/>
                </a:solidFill>
                <a:latin typeface="Verdana"/>
                <a:ea typeface="Verdana"/>
                <a:cs typeface="Verdana"/>
                <a:sym typeface="Verdana"/>
              </a:rPr>
              <a:t>12. En la sección de </a:t>
            </a:r>
            <a:r>
              <a:rPr lang="es-ES" sz="1200" b="1">
                <a:solidFill>
                  <a:srgbClr val="000000"/>
                </a:solidFill>
                <a:latin typeface="Verdana"/>
                <a:ea typeface="Verdana"/>
                <a:cs typeface="Verdana"/>
                <a:sym typeface="Verdana"/>
              </a:rPr>
              <a:t>Actividades</a:t>
            </a:r>
            <a:r>
              <a:rPr lang="es-ES" sz="1200">
                <a:solidFill>
                  <a:srgbClr val="000000"/>
                </a:solidFill>
                <a:latin typeface="Verdana"/>
                <a:ea typeface="Verdana"/>
                <a:cs typeface="Verdana"/>
                <a:sym typeface="Verdana"/>
              </a:rPr>
              <a:t>, deberás ingresar las acciones necesarias para llevar a cabo tu proyecto. </a:t>
            </a:r>
            <a:endParaRPr sz="1200">
              <a:solidFill>
                <a:srgbClr val="000000"/>
              </a:solidFill>
              <a:latin typeface="Verdana"/>
              <a:ea typeface="Verdana"/>
              <a:cs typeface="Verdana"/>
              <a:sym typeface="Verdana"/>
            </a:endParaRPr>
          </a:p>
          <a:p>
            <a:pPr marL="0" lvl="0" indent="0" algn="just" rtl="0">
              <a:spcBef>
                <a:spcPts val="0"/>
              </a:spcBef>
              <a:spcAft>
                <a:spcPts val="0"/>
              </a:spcAft>
              <a:buNone/>
            </a:pPr>
            <a:r>
              <a:rPr lang="es-ES" sz="1200">
                <a:solidFill>
                  <a:srgbClr val="000000"/>
                </a:solidFill>
                <a:latin typeface="Verdana"/>
                <a:ea typeface="Verdana"/>
                <a:cs typeface="Verdana"/>
                <a:sym typeface="Verdana"/>
              </a:rPr>
              <a:t>Recuerda que, dependiendo de la modalidad, algunas se encuentran limitadas al territorio nacional o a ciertas zonas geográficas específicas; por lo que te recomendamos revisar las bases de la respectiva convocatoria a la que postulas.</a:t>
            </a:r>
            <a:endParaRPr sz="1200">
              <a:solidFill>
                <a:srgbClr val="000000"/>
              </a:solidFill>
              <a:latin typeface="Verdana"/>
              <a:ea typeface="Verdana"/>
              <a:cs typeface="Verdana"/>
              <a:sym typeface="Verdana"/>
            </a:endParaRPr>
          </a:p>
        </p:txBody>
      </p:sp>
      <p:sp>
        <p:nvSpPr>
          <p:cNvPr id="314" name="Google Shape;314;g25b69c75db7_0_28"/>
          <p:cNvSpPr txBox="1"/>
          <p:nvPr/>
        </p:nvSpPr>
        <p:spPr>
          <a:xfrm>
            <a:off x="6446550" y="2312675"/>
            <a:ext cx="1778400" cy="2216400"/>
          </a:xfrm>
          <a:prstGeom prst="rect">
            <a:avLst/>
          </a:prstGeom>
          <a:solidFill>
            <a:srgbClr val="DF3752"/>
          </a:solidFill>
          <a:ln w="9525" cap="flat" cmpd="sng">
            <a:solidFill>
              <a:srgbClr val="0E397E"/>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s-ES" sz="1200">
                <a:solidFill>
                  <a:srgbClr val="EEE0D1"/>
                </a:solidFill>
                <a:latin typeface="Verdana"/>
                <a:ea typeface="Verdana"/>
                <a:cs typeface="Verdana"/>
                <a:sym typeface="Verdana"/>
              </a:rPr>
              <a:t>Al hacer click aquí puedes agregar las actividades que realizarás.</a:t>
            </a:r>
            <a:endParaRPr sz="1200">
              <a:solidFill>
                <a:srgbClr val="EEE0D1"/>
              </a:solidFill>
              <a:latin typeface="Verdana"/>
              <a:ea typeface="Verdana"/>
              <a:cs typeface="Verdana"/>
              <a:sym typeface="Verdana"/>
            </a:endParaRPr>
          </a:p>
          <a:p>
            <a:pPr marL="0" lvl="0" indent="0" algn="l" rtl="0">
              <a:spcBef>
                <a:spcPts val="0"/>
              </a:spcBef>
              <a:spcAft>
                <a:spcPts val="0"/>
              </a:spcAft>
              <a:buNone/>
            </a:pPr>
            <a:r>
              <a:rPr lang="es-ES" sz="1200">
                <a:solidFill>
                  <a:srgbClr val="EEE0D1"/>
                </a:solidFill>
                <a:latin typeface="Verdana"/>
                <a:ea typeface="Verdana"/>
                <a:cs typeface="Verdana"/>
                <a:sym typeface="Verdana"/>
              </a:rPr>
              <a:t>Es importante notar que </a:t>
            </a:r>
            <a:r>
              <a:rPr lang="es-ES" sz="1200" u="sng">
                <a:solidFill>
                  <a:srgbClr val="EEE0D1"/>
                </a:solidFill>
                <a:latin typeface="Verdana"/>
                <a:ea typeface="Verdana"/>
                <a:cs typeface="Verdana"/>
                <a:sym typeface="Verdana"/>
              </a:rPr>
              <a:t>sólo podrás solicitar recursos una vez que hayas ingresado actividades</a:t>
            </a:r>
            <a:r>
              <a:rPr lang="es-ES" sz="1200">
                <a:solidFill>
                  <a:srgbClr val="EEE0D1"/>
                </a:solidFill>
                <a:latin typeface="Verdana"/>
                <a:ea typeface="Verdana"/>
                <a:cs typeface="Verdana"/>
                <a:sym typeface="Verdana"/>
              </a:rPr>
              <a:t> en esta etapa. </a:t>
            </a:r>
            <a:endParaRPr sz="1200">
              <a:solidFill>
                <a:srgbClr val="EEE0D1"/>
              </a:solidFill>
              <a:latin typeface="Verdana"/>
              <a:ea typeface="Verdana"/>
              <a:cs typeface="Verdana"/>
              <a:sym typeface="Verdana"/>
            </a:endParaRPr>
          </a:p>
        </p:txBody>
      </p:sp>
      <p:sp>
        <p:nvSpPr>
          <p:cNvPr id="315" name="Google Shape;315;g25b69c75db7_0_28"/>
          <p:cNvSpPr/>
          <p:nvPr/>
        </p:nvSpPr>
        <p:spPr>
          <a:xfrm>
            <a:off x="5051775" y="3402362"/>
            <a:ext cx="863700" cy="369300"/>
          </a:xfrm>
          <a:prstGeom prst="ellipse">
            <a:avLst/>
          </a:prstGeom>
          <a:noFill/>
          <a:ln w="28575" cap="flat" cmpd="sng">
            <a:solidFill>
              <a:srgbClr val="0E397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16" name="Google Shape;316;g25b69c75db7_0_28"/>
          <p:cNvCxnSpPr>
            <a:stCxn id="315" idx="6"/>
            <a:endCxn id="314" idx="1"/>
          </p:cNvCxnSpPr>
          <p:nvPr/>
        </p:nvCxnSpPr>
        <p:spPr>
          <a:xfrm rot="10800000" flipH="1">
            <a:off x="5915475" y="3420812"/>
            <a:ext cx="531000" cy="166200"/>
          </a:xfrm>
          <a:prstGeom prst="straightConnector1">
            <a:avLst/>
          </a:prstGeom>
          <a:noFill/>
          <a:ln w="28575" cap="flat" cmpd="sng">
            <a:solidFill>
              <a:srgbClr val="0E397E"/>
            </a:solidFill>
            <a:prstDash val="solid"/>
            <a:round/>
            <a:headEnd type="none" w="med" len="med"/>
            <a:tailEnd type="none" w="med" len="med"/>
          </a:ln>
        </p:spPr>
      </p:cxnSp>
      <p:pic>
        <p:nvPicPr>
          <p:cNvPr id="317" name="Google Shape;317;g25b69c75db7_0_28"/>
          <p:cNvPicPr preferRelativeResize="0"/>
          <p:nvPr/>
        </p:nvPicPr>
        <p:blipFill rotWithShape="1">
          <a:blip r:embed="rId6">
            <a:alphaModFix/>
          </a:blip>
          <a:srcRect/>
          <a:stretch/>
        </p:blipFill>
        <p:spPr>
          <a:xfrm>
            <a:off x="154350" y="65225"/>
            <a:ext cx="423701" cy="5777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pic>
        <p:nvPicPr>
          <p:cNvPr id="322" name="Google Shape;322;g25b69c75db7_0_50" descr="pptes-fondos-10.png"/>
          <p:cNvPicPr preferRelativeResize="0"/>
          <p:nvPr/>
        </p:nvPicPr>
        <p:blipFill rotWithShape="1">
          <a:blip r:embed="rId3">
            <a:alphaModFix/>
          </a:blip>
          <a:srcRect/>
          <a:stretch/>
        </p:blipFill>
        <p:spPr>
          <a:xfrm>
            <a:off x="0" y="0"/>
            <a:ext cx="9144002" cy="5143501"/>
          </a:xfrm>
          <a:prstGeom prst="rect">
            <a:avLst/>
          </a:prstGeom>
          <a:noFill/>
          <a:ln>
            <a:noFill/>
          </a:ln>
        </p:spPr>
      </p:pic>
      <p:sp>
        <p:nvSpPr>
          <p:cNvPr id="323" name="Google Shape;323;g25b69c75db7_0_50"/>
          <p:cNvSpPr txBox="1"/>
          <p:nvPr/>
        </p:nvSpPr>
        <p:spPr>
          <a:xfrm>
            <a:off x="765050" y="273674"/>
            <a:ext cx="5715000" cy="369300"/>
          </a:xfrm>
          <a:prstGeom prst="rect">
            <a:avLst/>
          </a:prstGeom>
          <a:solidFill>
            <a:srgbClr val="1A325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b="1">
                <a:solidFill>
                  <a:srgbClr val="60BBC7"/>
                </a:solidFill>
                <a:latin typeface="Verdana"/>
                <a:ea typeface="Verdana"/>
                <a:cs typeface="Verdana"/>
                <a:sym typeface="Verdana"/>
              </a:rPr>
              <a:t>PASOS A SEGUIR</a:t>
            </a:r>
            <a:endParaRPr/>
          </a:p>
        </p:txBody>
      </p:sp>
      <p:pic>
        <p:nvPicPr>
          <p:cNvPr id="324" name="Google Shape;324;g25b69c75db7_0_50"/>
          <p:cNvPicPr preferRelativeResize="0"/>
          <p:nvPr/>
        </p:nvPicPr>
        <p:blipFill rotWithShape="1">
          <a:blip r:embed="rId4">
            <a:alphaModFix/>
          </a:blip>
          <a:srcRect/>
          <a:stretch/>
        </p:blipFill>
        <p:spPr>
          <a:xfrm>
            <a:off x="3682859" y="5026458"/>
            <a:ext cx="1778281" cy="117042"/>
          </a:xfrm>
          <a:prstGeom prst="rect">
            <a:avLst/>
          </a:prstGeom>
          <a:noFill/>
          <a:ln>
            <a:noFill/>
          </a:ln>
        </p:spPr>
      </p:pic>
      <p:sp>
        <p:nvSpPr>
          <p:cNvPr id="325" name="Google Shape;325;g25b69c75db7_0_50"/>
          <p:cNvSpPr txBox="1"/>
          <p:nvPr/>
        </p:nvSpPr>
        <p:spPr>
          <a:xfrm>
            <a:off x="450050" y="780375"/>
            <a:ext cx="7818000" cy="1015800"/>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None/>
            </a:pPr>
            <a:r>
              <a:rPr lang="es-ES" sz="1200">
                <a:solidFill>
                  <a:srgbClr val="000000"/>
                </a:solidFill>
                <a:latin typeface="Verdana"/>
                <a:ea typeface="Verdana"/>
                <a:cs typeface="Verdana"/>
                <a:sym typeface="Verdana"/>
              </a:rPr>
              <a:t>13. En la sección de </a:t>
            </a:r>
            <a:r>
              <a:rPr lang="es-ES" sz="1200" b="1">
                <a:solidFill>
                  <a:srgbClr val="000000"/>
                </a:solidFill>
                <a:latin typeface="Verdana"/>
                <a:ea typeface="Verdana"/>
                <a:cs typeface="Verdana"/>
                <a:sym typeface="Verdana"/>
              </a:rPr>
              <a:t>Actividades</a:t>
            </a:r>
            <a:r>
              <a:rPr lang="es-ES" sz="1200">
                <a:solidFill>
                  <a:srgbClr val="000000"/>
                </a:solidFill>
                <a:latin typeface="Verdana"/>
                <a:ea typeface="Verdana"/>
                <a:cs typeface="Verdana"/>
                <a:sym typeface="Verdana"/>
              </a:rPr>
              <a:t>, al hacer click en “Agregar” se desplegará la siguiente ventana. En ésta, debes agregar las acciones necesarias para la realización de tu proyecto. </a:t>
            </a:r>
            <a:endParaRPr sz="1200">
              <a:solidFill>
                <a:srgbClr val="000000"/>
              </a:solidFill>
              <a:latin typeface="Verdana"/>
              <a:ea typeface="Verdana"/>
              <a:cs typeface="Verdana"/>
              <a:sym typeface="Verdana"/>
            </a:endParaRPr>
          </a:p>
          <a:p>
            <a:pPr marL="0" lvl="0" indent="0" algn="just" rtl="0">
              <a:spcBef>
                <a:spcPts val="0"/>
              </a:spcBef>
              <a:spcAft>
                <a:spcPts val="0"/>
              </a:spcAft>
              <a:buNone/>
            </a:pPr>
            <a:endParaRPr sz="1200">
              <a:latin typeface="Verdana"/>
              <a:ea typeface="Verdana"/>
              <a:cs typeface="Verdana"/>
              <a:sym typeface="Verdana"/>
            </a:endParaRPr>
          </a:p>
          <a:p>
            <a:pPr marL="0" lvl="0" indent="0" algn="just" rtl="0">
              <a:spcBef>
                <a:spcPts val="0"/>
              </a:spcBef>
              <a:spcAft>
                <a:spcPts val="0"/>
              </a:spcAft>
              <a:buNone/>
            </a:pPr>
            <a:r>
              <a:rPr lang="es-ES" sz="1200">
                <a:solidFill>
                  <a:srgbClr val="000000"/>
                </a:solidFill>
                <a:latin typeface="Verdana"/>
                <a:ea typeface="Verdana"/>
                <a:cs typeface="Verdana"/>
                <a:sym typeface="Verdana"/>
              </a:rPr>
              <a:t>Te sugerimos que éstas sean lo más detalladas posibles, ya que en la sección de  </a:t>
            </a:r>
            <a:r>
              <a:rPr lang="es-ES" sz="1200" b="1">
                <a:solidFill>
                  <a:srgbClr val="000000"/>
                </a:solidFill>
                <a:latin typeface="Verdana"/>
                <a:ea typeface="Verdana"/>
                <a:cs typeface="Verdana"/>
                <a:sym typeface="Verdana"/>
              </a:rPr>
              <a:t>Presupuesto</a:t>
            </a:r>
            <a:r>
              <a:rPr lang="es-ES" sz="1200">
                <a:solidFill>
                  <a:srgbClr val="000000"/>
                </a:solidFill>
                <a:latin typeface="Verdana"/>
                <a:ea typeface="Verdana"/>
                <a:cs typeface="Verdana"/>
                <a:sym typeface="Verdana"/>
              </a:rPr>
              <a:t> podrás solicitar presupuesto en base a dichas acciones.</a:t>
            </a:r>
            <a:endParaRPr sz="1200">
              <a:solidFill>
                <a:srgbClr val="000000"/>
              </a:solidFill>
              <a:latin typeface="Verdana"/>
              <a:ea typeface="Verdana"/>
              <a:cs typeface="Verdana"/>
              <a:sym typeface="Verdana"/>
            </a:endParaRPr>
          </a:p>
        </p:txBody>
      </p:sp>
      <p:pic>
        <p:nvPicPr>
          <p:cNvPr id="326" name="Google Shape;326;g25b69c75db7_0_50"/>
          <p:cNvPicPr preferRelativeResize="0"/>
          <p:nvPr/>
        </p:nvPicPr>
        <p:blipFill>
          <a:blip r:embed="rId5">
            <a:alphaModFix/>
          </a:blip>
          <a:stretch>
            <a:fillRect/>
          </a:stretch>
        </p:blipFill>
        <p:spPr>
          <a:xfrm>
            <a:off x="694375" y="2087475"/>
            <a:ext cx="5206000" cy="2927475"/>
          </a:xfrm>
          <a:prstGeom prst="rect">
            <a:avLst/>
          </a:prstGeom>
          <a:noFill/>
          <a:ln>
            <a:noFill/>
          </a:ln>
        </p:spPr>
      </p:pic>
      <p:cxnSp>
        <p:nvCxnSpPr>
          <p:cNvPr id="327" name="Google Shape;327;g25b69c75db7_0_50"/>
          <p:cNvCxnSpPr>
            <a:stCxn id="328" idx="6"/>
            <a:endCxn id="329" idx="1"/>
          </p:cNvCxnSpPr>
          <p:nvPr/>
        </p:nvCxnSpPr>
        <p:spPr>
          <a:xfrm rot="10800000" flipH="1">
            <a:off x="1732804" y="3412060"/>
            <a:ext cx="3772200" cy="606600"/>
          </a:xfrm>
          <a:prstGeom prst="straightConnector1">
            <a:avLst/>
          </a:prstGeom>
          <a:noFill/>
          <a:ln w="28575" cap="flat" cmpd="sng">
            <a:solidFill>
              <a:srgbClr val="0E397E"/>
            </a:solidFill>
            <a:prstDash val="solid"/>
            <a:round/>
            <a:headEnd type="none" w="med" len="med"/>
            <a:tailEnd type="none" w="med" len="med"/>
          </a:ln>
        </p:spPr>
      </p:cxnSp>
      <p:sp>
        <p:nvSpPr>
          <p:cNvPr id="328" name="Google Shape;328;g25b69c75db7_0_50"/>
          <p:cNvSpPr/>
          <p:nvPr/>
        </p:nvSpPr>
        <p:spPr>
          <a:xfrm>
            <a:off x="790504" y="3845710"/>
            <a:ext cx="942300" cy="345900"/>
          </a:xfrm>
          <a:prstGeom prst="ellipse">
            <a:avLst/>
          </a:prstGeom>
          <a:noFill/>
          <a:ln w="28575" cap="flat" cmpd="sng">
            <a:solidFill>
              <a:srgbClr val="0E397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30" name="Google Shape;330;g25b69c75db7_0_50"/>
          <p:cNvCxnSpPr>
            <a:stCxn id="331" idx="6"/>
            <a:endCxn id="329" idx="1"/>
          </p:cNvCxnSpPr>
          <p:nvPr/>
        </p:nvCxnSpPr>
        <p:spPr>
          <a:xfrm rot="10800000" flipH="1">
            <a:off x="4247150" y="3412060"/>
            <a:ext cx="1257900" cy="606600"/>
          </a:xfrm>
          <a:prstGeom prst="straightConnector1">
            <a:avLst/>
          </a:prstGeom>
          <a:noFill/>
          <a:ln w="28575" cap="flat" cmpd="sng">
            <a:solidFill>
              <a:srgbClr val="0E397E"/>
            </a:solidFill>
            <a:prstDash val="solid"/>
            <a:round/>
            <a:headEnd type="none" w="med" len="med"/>
            <a:tailEnd type="none" w="med" len="med"/>
          </a:ln>
        </p:spPr>
      </p:cxnSp>
      <p:sp>
        <p:nvSpPr>
          <p:cNvPr id="329" name="Google Shape;329;g25b69c75db7_0_50"/>
          <p:cNvSpPr txBox="1"/>
          <p:nvPr/>
        </p:nvSpPr>
        <p:spPr>
          <a:xfrm>
            <a:off x="5504972" y="3042623"/>
            <a:ext cx="2595300" cy="738900"/>
          </a:xfrm>
          <a:prstGeom prst="rect">
            <a:avLst/>
          </a:prstGeom>
          <a:solidFill>
            <a:srgbClr val="DF3752"/>
          </a:solidFill>
          <a:ln w="9525" cap="flat" cmpd="sng">
            <a:solidFill>
              <a:srgbClr val="0E397E"/>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s-ES" sz="1200">
                <a:solidFill>
                  <a:srgbClr val="EEE0D1"/>
                </a:solidFill>
                <a:latin typeface="Verdana"/>
                <a:ea typeface="Verdana"/>
                <a:cs typeface="Verdana"/>
                <a:sym typeface="Verdana"/>
              </a:rPr>
              <a:t>Ten presente estas fechas, ya que los tiempos permitidos varían entre convocatorias.</a:t>
            </a:r>
            <a:endParaRPr sz="1200">
              <a:solidFill>
                <a:srgbClr val="EEE0D1"/>
              </a:solidFill>
              <a:latin typeface="Verdana"/>
              <a:ea typeface="Verdana"/>
              <a:cs typeface="Verdana"/>
              <a:sym typeface="Verdana"/>
            </a:endParaRPr>
          </a:p>
        </p:txBody>
      </p:sp>
      <p:sp>
        <p:nvSpPr>
          <p:cNvPr id="331" name="Google Shape;331;g25b69c75db7_0_50"/>
          <p:cNvSpPr/>
          <p:nvPr/>
        </p:nvSpPr>
        <p:spPr>
          <a:xfrm>
            <a:off x="3304850" y="3845710"/>
            <a:ext cx="942300" cy="345900"/>
          </a:xfrm>
          <a:prstGeom prst="ellipse">
            <a:avLst/>
          </a:prstGeom>
          <a:noFill/>
          <a:ln w="28575" cap="flat" cmpd="sng">
            <a:solidFill>
              <a:srgbClr val="0E397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g25b69c75db7_0_50"/>
          <p:cNvSpPr/>
          <p:nvPr/>
        </p:nvSpPr>
        <p:spPr>
          <a:xfrm>
            <a:off x="2175638" y="4522909"/>
            <a:ext cx="942300" cy="345900"/>
          </a:xfrm>
          <a:prstGeom prst="ellipse">
            <a:avLst/>
          </a:prstGeom>
          <a:noFill/>
          <a:ln w="28575" cap="flat" cmpd="sng">
            <a:solidFill>
              <a:srgbClr val="0E397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33" name="Google Shape;333;g25b69c75db7_0_50"/>
          <p:cNvCxnSpPr>
            <a:stCxn id="332" idx="6"/>
            <a:endCxn id="334" idx="1"/>
          </p:cNvCxnSpPr>
          <p:nvPr/>
        </p:nvCxnSpPr>
        <p:spPr>
          <a:xfrm rot="10800000" flipH="1">
            <a:off x="3117938" y="4629259"/>
            <a:ext cx="2385000" cy="66600"/>
          </a:xfrm>
          <a:prstGeom prst="straightConnector1">
            <a:avLst/>
          </a:prstGeom>
          <a:noFill/>
          <a:ln w="28575" cap="flat" cmpd="sng">
            <a:solidFill>
              <a:srgbClr val="0E397E"/>
            </a:solidFill>
            <a:prstDash val="solid"/>
            <a:round/>
            <a:headEnd type="none" w="med" len="med"/>
            <a:tailEnd type="none" w="med" len="med"/>
          </a:ln>
        </p:spPr>
      </p:cxnSp>
      <p:sp>
        <p:nvSpPr>
          <p:cNvPr id="334" name="Google Shape;334;g25b69c75db7_0_50"/>
          <p:cNvSpPr txBox="1"/>
          <p:nvPr/>
        </p:nvSpPr>
        <p:spPr>
          <a:xfrm>
            <a:off x="5502836" y="4259659"/>
            <a:ext cx="2595300" cy="738900"/>
          </a:xfrm>
          <a:prstGeom prst="rect">
            <a:avLst/>
          </a:prstGeom>
          <a:solidFill>
            <a:srgbClr val="DF3752"/>
          </a:solidFill>
          <a:ln w="9525" cap="flat" cmpd="sng">
            <a:solidFill>
              <a:srgbClr val="0E397E"/>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s-ES" sz="1200">
                <a:solidFill>
                  <a:srgbClr val="EEE0D1"/>
                </a:solidFill>
                <a:latin typeface="Verdana"/>
                <a:ea typeface="Verdana"/>
                <a:cs typeface="Verdana"/>
                <a:sym typeface="Verdana"/>
              </a:rPr>
              <a:t>No olvides dar </a:t>
            </a:r>
            <a:r>
              <a:rPr lang="es-ES" sz="1200" i="1">
                <a:solidFill>
                  <a:srgbClr val="EEE0D1"/>
                </a:solidFill>
                <a:latin typeface="Verdana"/>
                <a:ea typeface="Verdana"/>
                <a:cs typeface="Verdana"/>
                <a:sym typeface="Verdana"/>
              </a:rPr>
              <a:t>“Guardar”</a:t>
            </a:r>
            <a:r>
              <a:rPr lang="es-ES" sz="1200">
                <a:solidFill>
                  <a:srgbClr val="EEE0D1"/>
                </a:solidFill>
                <a:latin typeface="Verdana"/>
                <a:ea typeface="Verdana"/>
                <a:cs typeface="Verdana"/>
                <a:sym typeface="Verdana"/>
              </a:rPr>
              <a:t> para no perder los cambios realizados en tu postulación.</a:t>
            </a:r>
            <a:endParaRPr sz="1200">
              <a:solidFill>
                <a:srgbClr val="EEE0D1"/>
              </a:solidFill>
              <a:latin typeface="Verdana"/>
              <a:ea typeface="Verdana"/>
              <a:cs typeface="Verdana"/>
              <a:sym typeface="Verdana"/>
            </a:endParaRPr>
          </a:p>
        </p:txBody>
      </p:sp>
      <p:sp>
        <p:nvSpPr>
          <p:cNvPr id="335" name="Google Shape;335;g25b69c75db7_0_50"/>
          <p:cNvSpPr/>
          <p:nvPr/>
        </p:nvSpPr>
        <p:spPr>
          <a:xfrm>
            <a:off x="2052575" y="3543775"/>
            <a:ext cx="762600" cy="345900"/>
          </a:xfrm>
          <a:prstGeom prst="ellipse">
            <a:avLst/>
          </a:prstGeom>
          <a:noFill/>
          <a:ln w="28575" cap="flat" cmpd="sng">
            <a:solidFill>
              <a:srgbClr val="0E397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36" name="Google Shape;336;g25b69c75db7_0_50"/>
          <p:cNvCxnSpPr>
            <a:stCxn id="335" idx="7"/>
            <a:endCxn id="337" idx="1"/>
          </p:cNvCxnSpPr>
          <p:nvPr/>
        </p:nvCxnSpPr>
        <p:spPr>
          <a:xfrm rot="10800000" flipH="1">
            <a:off x="2703495" y="2401631"/>
            <a:ext cx="2779200" cy="1192800"/>
          </a:xfrm>
          <a:prstGeom prst="straightConnector1">
            <a:avLst/>
          </a:prstGeom>
          <a:noFill/>
          <a:ln w="28575" cap="flat" cmpd="sng">
            <a:solidFill>
              <a:srgbClr val="0E397E"/>
            </a:solidFill>
            <a:prstDash val="solid"/>
            <a:round/>
            <a:headEnd type="none" w="med" len="med"/>
            <a:tailEnd type="none" w="med" len="med"/>
          </a:ln>
        </p:spPr>
      </p:cxnSp>
      <p:sp>
        <p:nvSpPr>
          <p:cNvPr id="337" name="Google Shape;337;g25b69c75db7_0_50"/>
          <p:cNvSpPr txBox="1"/>
          <p:nvPr/>
        </p:nvSpPr>
        <p:spPr>
          <a:xfrm>
            <a:off x="5482700" y="1940000"/>
            <a:ext cx="2595300" cy="923400"/>
          </a:xfrm>
          <a:prstGeom prst="rect">
            <a:avLst/>
          </a:prstGeom>
          <a:solidFill>
            <a:srgbClr val="DF3752"/>
          </a:solidFill>
          <a:ln w="9525" cap="flat" cmpd="sng">
            <a:solidFill>
              <a:srgbClr val="0E397E"/>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s-ES" sz="1200">
                <a:solidFill>
                  <a:srgbClr val="EEE0D1"/>
                </a:solidFill>
                <a:latin typeface="Verdana"/>
                <a:ea typeface="Verdana"/>
                <a:cs typeface="Verdana"/>
                <a:sym typeface="Verdana"/>
              </a:rPr>
              <a:t>Al modificar este botón, puedes incluir la cantidad de público (aproximado) a tus actividades.</a:t>
            </a:r>
            <a:endParaRPr sz="1200">
              <a:solidFill>
                <a:srgbClr val="EEE0D1"/>
              </a:solidFill>
              <a:latin typeface="Verdana"/>
              <a:ea typeface="Verdana"/>
              <a:cs typeface="Verdana"/>
              <a:sym typeface="Verdana"/>
            </a:endParaRPr>
          </a:p>
        </p:txBody>
      </p:sp>
      <p:sp>
        <p:nvSpPr>
          <p:cNvPr id="338" name="Google Shape;338;g25b69c75db7_0_50"/>
          <p:cNvSpPr/>
          <p:nvPr/>
        </p:nvSpPr>
        <p:spPr>
          <a:xfrm>
            <a:off x="780729" y="3224944"/>
            <a:ext cx="942300" cy="345900"/>
          </a:xfrm>
          <a:prstGeom prst="ellipse">
            <a:avLst/>
          </a:prstGeom>
          <a:noFill/>
          <a:ln w="28575" cap="flat" cmpd="sng">
            <a:solidFill>
              <a:srgbClr val="0E397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g25b69c75db7_0_50"/>
          <p:cNvSpPr txBox="1"/>
          <p:nvPr/>
        </p:nvSpPr>
        <p:spPr>
          <a:xfrm>
            <a:off x="3304850" y="1940000"/>
            <a:ext cx="1871400" cy="554100"/>
          </a:xfrm>
          <a:prstGeom prst="rect">
            <a:avLst/>
          </a:prstGeom>
          <a:solidFill>
            <a:srgbClr val="DF3752"/>
          </a:solidFill>
          <a:ln w="9525" cap="flat" cmpd="sng">
            <a:solidFill>
              <a:srgbClr val="0E397E"/>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s-ES" sz="1200">
                <a:solidFill>
                  <a:srgbClr val="EEE0D1"/>
                </a:solidFill>
                <a:latin typeface="Verdana"/>
                <a:ea typeface="Verdana"/>
                <a:cs typeface="Verdana"/>
                <a:sym typeface="Verdana"/>
              </a:rPr>
              <a:t>Aquí puedes detallar tu actividad.</a:t>
            </a:r>
            <a:endParaRPr sz="1200">
              <a:solidFill>
                <a:srgbClr val="EEE0D1"/>
              </a:solidFill>
              <a:latin typeface="Verdana"/>
              <a:ea typeface="Verdana"/>
              <a:cs typeface="Verdana"/>
              <a:sym typeface="Verdana"/>
            </a:endParaRPr>
          </a:p>
        </p:txBody>
      </p:sp>
      <p:cxnSp>
        <p:nvCxnSpPr>
          <p:cNvPr id="340" name="Google Shape;340;g25b69c75db7_0_50"/>
          <p:cNvCxnSpPr>
            <a:stCxn id="338" idx="7"/>
            <a:endCxn id="339" idx="1"/>
          </p:cNvCxnSpPr>
          <p:nvPr/>
        </p:nvCxnSpPr>
        <p:spPr>
          <a:xfrm rot="10800000" flipH="1">
            <a:off x="1585032" y="2217200"/>
            <a:ext cx="1719900" cy="1058400"/>
          </a:xfrm>
          <a:prstGeom prst="straightConnector1">
            <a:avLst/>
          </a:prstGeom>
          <a:noFill/>
          <a:ln w="28575" cap="flat" cmpd="sng">
            <a:solidFill>
              <a:srgbClr val="0E397E"/>
            </a:solidFill>
            <a:prstDash val="solid"/>
            <a:round/>
            <a:headEnd type="none" w="med" len="med"/>
            <a:tailEnd type="none" w="med" len="med"/>
          </a:ln>
        </p:spPr>
      </p:cxnSp>
      <p:pic>
        <p:nvPicPr>
          <p:cNvPr id="341" name="Google Shape;341;g25b69c75db7_0_50"/>
          <p:cNvPicPr preferRelativeResize="0"/>
          <p:nvPr/>
        </p:nvPicPr>
        <p:blipFill rotWithShape="1">
          <a:blip r:embed="rId6">
            <a:alphaModFix/>
          </a:blip>
          <a:srcRect/>
          <a:stretch/>
        </p:blipFill>
        <p:spPr>
          <a:xfrm>
            <a:off x="154350" y="65225"/>
            <a:ext cx="423701" cy="57775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pic>
        <p:nvPicPr>
          <p:cNvPr id="346" name="Google Shape;346;g25b69c75db7_0_103" descr="pptes-fondos-10.png"/>
          <p:cNvPicPr preferRelativeResize="0"/>
          <p:nvPr/>
        </p:nvPicPr>
        <p:blipFill rotWithShape="1">
          <a:blip r:embed="rId3">
            <a:alphaModFix/>
          </a:blip>
          <a:srcRect/>
          <a:stretch/>
        </p:blipFill>
        <p:spPr>
          <a:xfrm>
            <a:off x="0" y="0"/>
            <a:ext cx="9144002" cy="5143501"/>
          </a:xfrm>
          <a:prstGeom prst="rect">
            <a:avLst/>
          </a:prstGeom>
          <a:noFill/>
          <a:ln>
            <a:noFill/>
          </a:ln>
        </p:spPr>
      </p:pic>
      <p:pic>
        <p:nvPicPr>
          <p:cNvPr id="347" name="Google Shape;347;g25b69c75db7_0_103"/>
          <p:cNvPicPr preferRelativeResize="0"/>
          <p:nvPr/>
        </p:nvPicPr>
        <p:blipFill rotWithShape="1">
          <a:blip r:embed="rId4">
            <a:alphaModFix/>
          </a:blip>
          <a:srcRect/>
          <a:stretch/>
        </p:blipFill>
        <p:spPr>
          <a:xfrm>
            <a:off x="3682859" y="5026458"/>
            <a:ext cx="1778281" cy="117042"/>
          </a:xfrm>
          <a:prstGeom prst="rect">
            <a:avLst/>
          </a:prstGeom>
          <a:noFill/>
          <a:ln>
            <a:noFill/>
          </a:ln>
        </p:spPr>
      </p:pic>
      <p:sp>
        <p:nvSpPr>
          <p:cNvPr id="348" name="Google Shape;348;g25b69c75db7_0_103"/>
          <p:cNvSpPr txBox="1"/>
          <p:nvPr/>
        </p:nvSpPr>
        <p:spPr>
          <a:xfrm>
            <a:off x="721800" y="273674"/>
            <a:ext cx="5715000" cy="369300"/>
          </a:xfrm>
          <a:prstGeom prst="rect">
            <a:avLst/>
          </a:prstGeom>
          <a:solidFill>
            <a:srgbClr val="DF375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b="1">
                <a:solidFill>
                  <a:srgbClr val="EEE0D1"/>
                </a:solidFill>
                <a:latin typeface="Verdana"/>
                <a:ea typeface="Verdana"/>
                <a:cs typeface="Verdana"/>
                <a:sym typeface="Verdana"/>
              </a:rPr>
              <a:t>PASOS A SEGUIR</a:t>
            </a:r>
            <a:endParaRPr>
              <a:solidFill>
                <a:srgbClr val="EEE0D1"/>
              </a:solidFill>
            </a:endParaRPr>
          </a:p>
        </p:txBody>
      </p:sp>
      <p:sp>
        <p:nvSpPr>
          <p:cNvPr id="349" name="Google Shape;349;g25b69c75db7_0_103"/>
          <p:cNvSpPr txBox="1"/>
          <p:nvPr/>
        </p:nvSpPr>
        <p:spPr>
          <a:xfrm>
            <a:off x="488275" y="840675"/>
            <a:ext cx="7587000" cy="461700"/>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None/>
            </a:pPr>
            <a:r>
              <a:rPr lang="es-ES" sz="1200">
                <a:solidFill>
                  <a:srgbClr val="000000"/>
                </a:solidFill>
                <a:latin typeface="Verdana"/>
                <a:ea typeface="Verdana"/>
                <a:cs typeface="Verdana"/>
                <a:sym typeface="Verdana"/>
              </a:rPr>
              <a:t>Una vez que agregues las actividades, éstas se verán a modo de una Carta Gantt, como se observa en el siguiente ejemplo:</a:t>
            </a:r>
            <a:endParaRPr sz="1200">
              <a:solidFill>
                <a:srgbClr val="000000"/>
              </a:solidFill>
              <a:latin typeface="Verdana"/>
              <a:ea typeface="Verdana"/>
              <a:cs typeface="Verdana"/>
              <a:sym typeface="Verdana"/>
            </a:endParaRPr>
          </a:p>
        </p:txBody>
      </p:sp>
      <p:sp>
        <p:nvSpPr>
          <p:cNvPr id="350" name="Google Shape;350;g25b69c75db7_0_103"/>
          <p:cNvSpPr txBox="1"/>
          <p:nvPr/>
        </p:nvSpPr>
        <p:spPr>
          <a:xfrm>
            <a:off x="5645000" y="3638400"/>
            <a:ext cx="2705100" cy="1293000"/>
          </a:xfrm>
          <a:prstGeom prst="rect">
            <a:avLst/>
          </a:prstGeom>
          <a:solidFill>
            <a:srgbClr val="DF3752"/>
          </a:solidFill>
          <a:ln w="9525" cap="flat" cmpd="sng">
            <a:solidFill>
              <a:srgbClr val="0E397E"/>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s-ES" sz="1200">
                <a:solidFill>
                  <a:srgbClr val="EEE0D1"/>
                </a:solidFill>
                <a:latin typeface="Verdana"/>
                <a:ea typeface="Verdana"/>
                <a:cs typeface="Verdana"/>
                <a:sym typeface="Verdana"/>
              </a:rPr>
              <a:t>Si modificas una de las actividades, una vez realizado el cambio, debes dar “</a:t>
            </a:r>
            <a:r>
              <a:rPr lang="es-ES" sz="1200" b="1">
                <a:solidFill>
                  <a:srgbClr val="EEE0D1"/>
                </a:solidFill>
                <a:latin typeface="Verdana"/>
                <a:ea typeface="Verdana"/>
                <a:cs typeface="Verdana"/>
                <a:sym typeface="Verdana"/>
              </a:rPr>
              <a:t>Guardar</a:t>
            </a:r>
            <a:r>
              <a:rPr lang="es-ES" sz="1200">
                <a:solidFill>
                  <a:srgbClr val="EEE0D1"/>
                </a:solidFill>
                <a:latin typeface="Verdana"/>
                <a:ea typeface="Verdana"/>
                <a:cs typeface="Verdana"/>
                <a:sym typeface="Verdana"/>
              </a:rPr>
              <a:t>” y, es importante, des “</a:t>
            </a:r>
            <a:r>
              <a:rPr lang="es-ES" sz="1200" b="1">
                <a:solidFill>
                  <a:srgbClr val="EEE0D1"/>
                </a:solidFill>
                <a:latin typeface="Verdana"/>
                <a:ea typeface="Verdana"/>
                <a:cs typeface="Verdana"/>
                <a:sym typeface="Verdana"/>
              </a:rPr>
              <a:t>Aceptar</a:t>
            </a:r>
            <a:r>
              <a:rPr lang="es-ES" sz="1200">
                <a:solidFill>
                  <a:srgbClr val="EEE0D1"/>
                </a:solidFill>
                <a:latin typeface="Verdana"/>
                <a:ea typeface="Verdana"/>
                <a:cs typeface="Verdana"/>
                <a:sym typeface="Verdana"/>
              </a:rPr>
              <a:t>” cada vez que realices una modificación.</a:t>
            </a:r>
            <a:endParaRPr sz="1200">
              <a:solidFill>
                <a:srgbClr val="EEE0D1"/>
              </a:solidFill>
              <a:latin typeface="Verdana"/>
              <a:ea typeface="Verdana"/>
              <a:cs typeface="Verdana"/>
              <a:sym typeface="Verdana"/>
            </a:endParaRPr>
          </a:p>
        </p:txBody>
      </p:sp>
      <p:pic>
        <p:nvPicPr>
          <p:cNvPr id="351" name="Google Shape;351;g25b69c75db7_0_103"/>
          <p:cNvPicPr preferRelativeResize="0"/>
          <p:nvPr/>
        </p:nvPicPr>
        <p:blipFill>
          <a:blip r:embed="rId5">
            <a:alphaModFix/>
          </a:blip>
          <a:stretch>
            <a:fillRect/>
          </a:stretch>
        </p:blipFill>
        <p:spPr>
          <a:xfrm>
            <a:off x="772539" y="3685852"/>
            <a:ext cx="2627699" cy="878536"/>
          </a:xfrm>
          <a:prstGeom prst="rect">
            <a:avLst/>
          </a:prstGeom>
          <a:noFill/>
          <a:ln>
            <a:noFill/>
          </a:ln>
        </p:spPr>
      </p:pic>
      <p:cxnSp>
        <p:nvCxnSpPr>
          <p:cNvPr id="352" name="Google Shape;352;g25b69c75db7_0_103"/>
          <p:cNvCxnSpPr>
            <a:stCxn id="353" idx="5"/>
            <a:endCxn id="350" idx="1"/>
          </p:cNvCxnSpPr>
          <p:nvPr/>
        </p:nvCxnSpPr>
        <p:spPr>
          <a:xfrm rot="10800000" flipH="1">
            <a:off x="2680911" y="4285010"/>
            <a:ext cx="2964000" cy="204300"/>
          </a:xfrm>
          <a:prstGeom prst="straightConnector1">
            <a:avLst/>
          </a:prstGeom>
          <a:noFill/>
          <a:ln w="28575" cap="flat" cmpd="sng">
            <a:solidFill>
              <a:srgbClr val="0E397E"/>
            </a:solidFill>
            <a:prstDash val="solid"/>
            <a:round/>
            <a:headEnd type="none" w="med" len="med"/>
            <a:tailEnd type="none" w="med" len="med"/>
          </a:ln>
        </p:spPr>
      </p:cxnSp>
      <p:sp>
        <p:nvSpPr>
          <p:cNvPr id="353" name="Google Shape;353;g25b69c75db7_0_103"/>
          <p:cNvSpPr/>
          <p:nvPr/>
        </p:nvSpPr>
        <p:spPr>
          <a:xfrm>
            <a:off x="2070450" y="4269349"/>
            <a:ext cx="715200" cy="257700"/>
          </a:xfrm>
          <a:prstGeom prst="ellipse">
            <a:avLst/>
          </a:prstGeom>
          <a:noFill/>
          <a:ln w="28575" cap="flat" cmpd="sng">
            <a:solidFill>
              <a:srgbClr val="0E397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4" name="Google Shape;354;g25b69c75db7_0_103"/>
          <p:cNvPicPr preferRelativeResize="0"/>
          <p:nvPr/>
        </p:nvPicPr>
        <p:blipFill>
          <a:blip r:embed="rId6">
            <a:alphaModFix/>
          </a:blip>
          <a:stretch>
            <a:fillRect/>
          </a:stretch>
        </p:blipFill>
        <p:spPr>
          <a:xfrm>
            <a:off x="488286" y="1500070"/>
            <a:ext cx="5366204" cy="1852049"/>
          </a:xfrm>
          <a:prstGeom prst="rect">
            <a:avLst/>
          </a:prstGeom>
          <a:noFill/>
          <a:ln>
            <a:noFill/>
          </a:ln>
        </p:spPr>
      </p:pic>
      <p:cxnSp>
        <p:nvCxnSpPr>
          <p:cNvPr id="355" name="Google Shape;355;g25b69c75db7_0_103"/>
          <p:cNvCxnSpPr>
            <a:stCxn id="356" idx="5"/>
            <a:endCxn id="357" idx="1"/>
          </p:cNvCxnSpPr>
          <p:nvPr/>
        </p:nvCxnSpPr>
        <p:spPr>
          <a:xfrm>
            <a:off x="5767172" y="2362173"/>
            <a:ext cx="229800" cy="257700"/>
          </a:xfrm>
          <a:prstGeom prst="straightConnector1">
            <a:avLst/>
          </a:prstGeom>
          <a:noFill/>
          <a:ln w="28575" cap="flat" cmpd="sng">
            <a:solidFill>
              <a:srgbClr val="0E397E"/>
            </a:solidFill>
            <a:prstDash val="solid"/>
            <a:round/>
            <a:headEnd type="none" w="med" len="med"/>
            <a:tailEnd type="none" w="med" len="med"/>
          </a:ln>
        </p:spPr>
      </p:cxnSp>
      <p:sp>
        <p:nvSpPr>
          <p:cNvPr id="356" name="Google Shape;356;g25b69c75db7_0_103"/>
          <p:cNvSpPr/>
          <p:nvPr/>
        </p:nvSpPr>
        <p:spPr>
          <a:xfrm>
            <a:off x="5307790" y="1772453"/>
            <a:ext cx="538200" cy="690900"/>
          </a:xfrm>
          <a:prstGeom prst="ellipse">
            <a:avLst/>
          </a:prstGeom>
          <a:noFill/>
          <a:ln w="28575" cap="flat" cmpd="sng">
            <a:solidFill>
              <a:srgbClr val="0E397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g25b69c75db7_0_103"/>
          <p:cNvSpPr txBox="1"/>
          <p:nvPr/>
        </p:nvSpPr>
        <p:spPr>
          <a:xfrm>
            <a:off x="5997028" y="1881019"/>
            <a:ext cx="2352900" cy="1477500"/>
          </a:xfrm>
          <a:prstGeom prst="rect">
            <a:avLst/>
          </a:prstGeom>
          <a:solidFill>
            <a:srgbClr val="DF3752"/>
          </a:solidFill>
          <a:ln w="9525" cap="flat" cmpd="sng">
            <a:solidFill>
              <a:srgbClr val="0E397E"/>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s-ES" sz="1200">
                <a:solidFill>
                  <a:srgbClr val="EEE0D1"/>
                </a:solidFill>
                <a:latin typeface="Verdana"/>
                <a:ea typeface="Verdana"/>
                <a:cs typeface="Verdana"/>
                <a:sym typeface="Verdana"/>
              </a:rPr>
              <a:t>Es la sección de “</a:t>
            </a:r>
            <a:r>
              <a:rPr lang="es-ES" sz="1200" b="1">
                <a:solidFill>
                  <a:srgbClr val="EEE0D1"/>
                </a:solidFill>
                <a:latin typeface="Verdana"/>
                <a:ea typeface="Verdana"/>
                <a:cs typeface="Verdana"/>
                <a:sym typeface="Verdana"/>
              </a:rPr>
              <a:t>Acciones</a:t>
            </a:r>
            <a:r>
              <a:rPr lang="es-ES" sz="1200">
                <a:solidFill>
                  <a:srgbClr val="EEE0D1"/>
                </a:solidFill>
                <a:latin typeface="Verdana"/>
                <a:ea typeface="Verdana"/>
                <a:cs typeface="Verdana"/>
                <a:sym typeface="Verdana"/>
              </a:rPr>
              <a:t>” puedes modificar las actividades haciendo click en el ícono de una hoja y lápiz. Si deseas eliminar alguna actividad, debes hacer click en la equis roja.</a:t>
            </a:r>
            <a:endParaRPr sz="1200">
              <a:solidFill>
                <a:srgbClr val="EEE0D1"/>
              </a:solidFill>
              <a:latin typeface="Verdana"/>
              <a:ea typeface="Verdana"/>
              <a:cs typeface="Verdana"/>
              <a:sym typeface="Verdana"/>
            </a:endParaRPr>
          </a:p>
        </p:txBody>
      </p:sp>
      <p:pic>
        <p:nvPicPr>
          <p:cNvPr id="358" name="Google Shape;358;g25b69c75db7_0_103"/>
          <p:cNvPicPr preferRelativeResize="0"/>
          <p:nvPr/>
        </p:nvPicPr>
        <p:blipFill rotWithShape="1">
          <a:blip r:embed="rId7">
            <a:alphaModFix/>
          </a:blip>
          <a:srcRect/>
          <a:stretch/>
        </p:blipFill>
        <p:spPr>
          <a:xfrm>
            <a:off x="131041" y="156500"/>
            <a:ext cx="492534" cy="5540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pic>
        <p:nvPicPr>
          <p:cNvPr id="363" name="Google Shape;363;g25b69c75db7_0_155" descr="pptes-fondos-10.png"/>
          <p:cNvPicPr preferRelativeResize="0"/>
          <p:nvPr/>
        </p:nvPicPr>
        <p:blipFill rotWithShape="1">
          <a:blip r:embed="rId3">
            <a:alphaModFix/>
          </a:blip>
          <a:srcRect/>
          <a:stretch/>
        </p:blipFill>
        <p:spPr>
          <a:xfrm>
            <a:off x="0" y="0"/>
            <a:ext cx="9144002" cy="5143501"/>
          </a:xfrm>
          <a:prstGeom prst="rect">
            <a:avLst/>
          </a:prstGeom>
          <a:noFill/>
          <a:ln>
            <a:noFill/>
          </a:ln>
        </p:spPr>
      </p:pic>
      <p:pic>
        <p:nvPicPr>
          <p:cNvPr id="364" name="Google Shape;364;g25b69c75db7_0_155"/>
          <p:cNvPicPr preferRelativeResize="0"/>
          <p:nvPr/>
        </p:nvPicPr>
        <p:blipFill rotWithShape="1">
          <a:blip r:embed="rId4">
            <a:alphaModFix/>
          </a:blip>
          <a:srcRect/>
          <a:stretch/>
        </p:blipFill>
        <p:spPr>
          <a:xfrm>
            <a:off x="3682859" y="5026458"/>
            <a:ext cx="1778281" cy="117042"/>
          </a:xfrm>
          <a:prstGeom prst="rect">
            <a:avLst/>
          </a:prstGeom>
          <a:noFill/>
          <a:ln>
            <a:noFill/>
          </a:ln>
        </p:spPr>
      </p:pic>
      <p:sp>
        <p:nvSpPr>
          <p:cNvPr id="365" name="Google Shape;365;g25b69c75db7_0_155"/>
          <p:cNvSpPr txBox="1"/>
          <p:nvPr/>
        </p:nvSpPr>
        <p:spPr>
          <a:xfrm>
            <a:off x="721800" y="273674"/>
            <a:ext cx="5715000" cy="369300"/>
          </a:xfrm>
          <a:prstGeom prst="rect">
            <a:avLst/>
          </a:prstGeom>
          <a:solidFill>
            <a:srgbClr val="DF375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b="1">
                <a:solidFill>
                  <a:srgbClr val="EEE0D1"/>
                </a:solidFill>
                <a:latin typeface="Verdana"/>
                <a:ea typeface="Verdana"/>
                <a:cs typeface="Verdana"/>
                <a:sym typeface="Verdana"/>
              </a:rPr>
              <a:t>PASOS A SEGUIR</a:t>
            </a:r>
            <a:endParaRPr>
              <a:solidFill>
                <a:srgbClr val="EEE0D1"/>
              </a:solidFill>
            </a:endParaRPr>
          </a:p>
        </p:txBody>
      </p:sp>
      <p:sp>
        <p:nvSpPr>
          <p:cNvPr id="366" name="Google Shape;366;g25b69c75db7_0_155"/>
          <p:cNvSpPr txBox="1"/>
          <p:nvPr/>
        </p:nvSpPr>
        <p:spPr>
          <a:xfrm>
            <a:off x="437200" y="753700"/>
            <a:ext cx="7683300" cy="276900"/>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None/>
            </a:pPr>
            <a:r>
              <a:rPr lang="es-ES" sz="1200">
                <a:solidFill>
                  <a:srgbClr val="000000"/>
                </a:solidFill>
                <a:latin typeface="Verdana"/>
                <a:ea typeface="Verdana"/>
                <a:cs typeface="Verdana"/>
                <a:sym typeface="Verdana"/>
              </a:rPr>
              <a:t>14. En la sección de </a:t>
            </a:r>
            <a:r>
              <a:rPr lang="es-ES" sz="1200" b="1">
                <a:solidFill>
                  <a:srgbClr val="000000"/>
                </a:solidFill>
                <a:latin typeface="Verdana"/>
                <a:ea typeface="Verdana"/>
                <a:cs typeface="Verdana"/>
                <a:sym typeface="Verdana"/>
              </a:rPr>
              <a:t>Presupuesto</a:t>
            </a:r>
            <a:r>
              <a:rPr lang="es-ES" sz="1200">
                <a:solidFill>
                  <a:srgbClr val="000000"/>
                </a:solidFill>
                <a:latin typeface="Verdana"/>
                <a:ea typeface="Verdana"/>
                <a:cs typeface="Verdana"/>
                <a:sym typeface="Verdana"/>
              </a:rPr>
              <a:t>, te encontrarás con las siguientes secciones:</a:t>
            </a:r>
            <a:endParaRPr sz="1200">
              <a:solidFill>
                <a:srgbClr val="000000"/>
              </a:solidFill>
              <a:latin typeface="Verdana"/>
              <a:ea typeface="Verdana"/>
              <a:cs typeface="Verdana"/>
              <a:sym typeface="Verdana"/>
            </a:endParaRPr>
          </a:p>
        </p:txBody>
      </p:sp>
      <p:sp>
        <p:nvSpPr>
          <p:cNvPr id="367" name="Google Shape;367;g25b69c75db7_0_155"/>
          <p:cNvSpPr/>
          <p:nvPr/>
        </p:nvSpPr>
        <p:spPr>
          <a:xfrm>
            <a:off x="564559" y="4071139"/>
            <a:ext cx="2441400" cy="329400"/>
          </a:xfrm>
          <a:prstGeom prst="ellipse">
            <a:avLst/>
          </a:prstGeom>
          <a:noFill/>
          <a:ln w="2857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8" name="Google Shape;368;g25b69c75db7_0_155"/>
          <p:cNvPicPr preferRelativeResize="0"/>
          <p:nvPr/>
        </p:nvPicPr>
        <p:blipFill>
          <a:blip r:embed="rId5">
            <a:alphaModFix/>
          </a:blip>
          <a:stretch>
            <a:fillRect/>
          </a:stretch>
        </p:blipFill>
        <p:spPr>
          <a:xfrm>
            <a:off x="582678" y="1178982"/>
            <a:ext cx="5746927" cy="3745491"/>
          </a:xfrm>
          <a:prstGeom prst="rect">
            <a:avLst/>
          </a:prstGeom>
          <a:noFill/>
          <a:ln>
            <a:noFill/>
          </a:ln>
        </p:spPr>
      </p:pic>
      <p:sp>
        <p:nvSpPr>
          <p:cNvPr id="369" name="Google Shape;369;g25b69c75db7_0_155"/>
          <p:cNvSpPr/>
          <p:nvPr/>
        </p:nvSpPr>
        <p:spPr>
          <a:xfrm>
            <a:off x="4097996" y="1140681"/>
            <a:ext cx="932700" cy="329400"/>
          </a:xfrm>
          <a:prstGeom prst="ellipse">
            <a:avLst/>
          </a:prstGeom>
          <a:noFill/>
          <a:ln w="28575" cap="flat" cmpd="sng">
            <a:solidFill>
              <a:srgbClr val="0E397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g25b69c75db7_0_155"/>
          <p:cNvSpPr txBox="1"/>
          <p:nvPr/>
        </p:nvSpPr>
        <p:spPr>
          <a:xfrm>
            <a:off x="5729850" y="1098100"/>
            <a:ext cx="2607600" cy="1662300"/>
          </a:xfrm>
          <a:prstGeom prst="rect">
            <a:avLst/>
          </a:prstGeom>
          <a:solidFill>
            <a:srgbClr val="DF3752"/>
          </a:solidFill>
          <a:ln w="9525" cap="flat" cmpd="sng">
            <a:solidFill>
              <a:srgbClr val="0E397E"/>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s-ES" sz="1200">
                <a:solidFill>
                  <a:srgbClr val="EEE0D1"/>
                </a:solidFill>
                <a:latin typeface="Verdana"/>
                <a:ea typeface="Verdana"/>
                <a:cs typeface="Verdana"/>
                <a:sym typeface="Verdana"/>
              </a:rPr>
              <a:t>En la convocatoria 2024 del Fondo de la Música no te exigiremos cofinanciamiento obligatorio. Sin embargo, puedes incluirlo de manera </a:t>
            </a:r>
            <a:r>
              <a:rPr lang="es-ES" sz="1200" u="sng">
                <a:solidFill>
                  <a:srgbClr val="EEE0D1"/>
                </a:solidFill>
                <a:latin typeface="Verdana"/>
                <a:ea typeface="Verdana"/>
                <a:cs typeface="Verdana"/>
                <a:sym typeface="Verdana"/>
              </a:rPr>
              <a:t>voluntaria</a:t>
            </a:r>
            <a:r>
              <a:rPr lang="es-ES" sz="1200">
                <a:solidFill>
                  <a:srgbClr val="EEE0D1"/>
                </a:solidFill>
                <a:latin typeface="Verdana"/>
                <a:ea typeface="Verdana"/>
                <a:cs typeface="Verdana"/>
                <a:sym typeface="Verdana"/>
              </a:rPr>
              <a:t>, si ello te ayuda a cubrir gastos no financiados por el Fondo.</a:t>
            </a:r>
            <a:endParaRPr sz="1200">
              <a:solidFill>
                <a:srgbClr val="EEE0D1"/>
              </a:solidFill>
              <a:latin typeface="Verdana"/>
              <a:ea typeface="Verdana"/>
              <a:cs typeface="Verdana"/>
              <a:sym typeface="Verdana"/>
            </a:endParaRPr>
          </a:p>
        </p:txBody>
      </p:sp>
      <p:cxnSp>
        <p:nvCxnSpPr>
          <p:cNvPr id="371" name="Google Shape;371;g25b69c75db7_0_155"/>
          <p:cNvCxnSpPr>
            <a:stCxn id="369" idx="4"/>
            <a:endCxn id="370" idx="1"/>
          </p:cNvCxnSpPr>
          <p:nvPr/>
        </p:nvCxnSpPr>
        <p:spPr>
          <a:xfrm>
            <a:off x="4564346" y="1470081"/>
            <a:ext cx="1165500" cy="459300"/>
          </a:xfrm>
          <a:prstGeom prst="straightConnector1">
            <a:avLst/>
          </a:prstGeom>
          <a:noFill/>
          <a:ln w="28575" cap="flat" cmpd="sng">
            <a:solidFill>
              <a:srgbClr val="0E397E"/>
            </a:solidFill>
            <a:prstDash val="solid"/>
            <a:round/>
            <a:headEnd type="none" w="med" len="med"/>
            <a:tailEnd type="none" w="med" len="med"/>
          </a:ln>
        </p:spPr>
      </p:cxnSp>
      <p:sp>
        <p:nvSpPr>
          <p:cNvPr id="372" name="Google Shape;372;g25b69c75db7_0_155"/>
          <p:cNvSpPr/>
          <p:nvPr/>
        </p:nvSpPr>
        <p:spPr>
          <a:xfrm>
            <a:off x="1238053" y="1140681"/>
            <a:ext cx="893400" cy="329400"/>
          </a:xfrm>
          <a:prstGeom prst="ellipse">
            <a:avLst/>
          </a:prstGeom>
          <a:noFill/>
          <a:ln w="28575" cap="flat" cmpd="sng">
            <a:solidFill>
              <a:srgbClr val="0E397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g25b69c75db7_0_155"/>
          <p:cNvSpPr/>
          <p:nvPr/>
        </p:nvSpPr>
        <p:spPr>
          <a:xfrm>
            <a:off x="2165095" y="1140681"/>
            <a:ext cx="932700" cy="329400"/>
          </a:xfrm>
          <a:prstGeom prst="ellipse">
            <a:avLst/>
          </a:prstGeom>
          <a:noFill/>
          <a:ln w="28575" cap="flat" cmpd="sng">
            <a:solidFill>
              <a:srgbClr val="0E397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g25b69c75db7_0_155"/>
          <p:cNvSpPr/>
          <p:nvPr/>
        </p:nvSpPr>
        <p:spPr>
          <a:xfrm>
            <a:off x="3131546" y="1140681"/>
            <a:ext cx="932700" cy="329400"/>
          </a:xfrm>
          <a:prstGeom prst="ellipse">
            <a:avLst/>
          </a:prstGeom>
          <a:noFill/>
          <a:ln w="28575" cap="flat" cmpd="sng">
            <a:solidFill>
              <a:srgbClr val="0E397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g25b69c75db7_0_155"/>
          <p:cNvSpPr txBox="1"/>
          <p:nvPr/>
        </p:nvSpPr>
        <p:spPr>
          <a:xfrm>
            <a:off x="5729700" y="2994550"/>
            <a:ext cx="2607600" cy="2031900"/>
          </a:xfrm>
          <a:prstGeom prst="rect">
            <a:avLst/>
          </a:prstGeom>
          <a:solidFill>
            <a:srgbClr val="DF3752"/>
          </a:solidFill>
          <a:ln w="9525" cap="flat" cmpd="sng">
            <a:solidFill>
              <a:srgbClr val="0E397E"/>
            </a:solidFill>
            <a:prstDash val="solid"/>
            <a:round/>
            <a:headEnd type="none" w="sm" len="sm"/>
            <a:tailEnd type="none" w="sm" len="sm"/>
          </a:ln>
        </p:spPr>
        <p:txBody>
          <a:bodyPr spcFirstLastPara="1" wrap="square" lIns="91425" tIns="91425" rIns="91425" bIns="91425" anchor="t" anchorCtr="0">
            <a:spAutoFit/>
          </a:bodyPr>
          <a:lstStyle/>
          <a:p>
            <a:pPr marL="0" lvl="0" indent="0" algn="just" rtl="0">
              <a:spcBef>
                <a:spcPts val="0"/>
              </a:spcBef>
              <a:spcAft>
                <a:spcPts val="0"/>
              </a:spcAft>
              <a:buNone/>
            </a:pPr>
            <a:r>
              <a:rPr lang="es-ES" sz="1200">
                <a:solidFill>
                  <a:srgbClr val="EEE0D1"/>
                </a:solidFill>
                <a:latin typeface="Verdana"/>
                <a:ea typeface="Verdana"/>
                <a:cs typeface="Verdana"/>
                <a:sym typeface="Verdana"/>
              </a:rPr>
              <a:t>Para esta convocatoria, sólo podrás solicitar gastos de inversión para la línea de Infraestructura y Equipamiento, línea de Coros, Orquestas y Bandas Instrumentales y, en la modalidad de Comunicaciones, perteneciente a la línea de Difusión de la Música Nacional.</a:t>
            </a:r>
            <a:endParaRPr sz="1200">
              <a:solidFill>
                <a:srgbClr val="EEE0D1"/>
              </a:solidFill>
              <a:latin typeface="Verdana"/>
              <a:ea typeface="Verdana"/>
              <a:cs typeface="Verdana"/>
              <a:sym typeface="Verdana"/>
            </a:endParaRPr>
          </a:p>
        </p:txBody>
      </p:sp>
      <p:cxnSp>
        <p:nvCxnSpPr>
          <p:cNvPr id="376" name="Google Shape;376;g25b69c75db7_0_155"/>
          <p:cNvCxnSpPr>
            <a:stCxn id="374" idx="4"/>
            <a:endCxn id="375" idx="1"/>
          </p:cNvCxnSpPr>
          <p:nvPr/>
        </p:nvCxnSpPr>
        <p:spPr>
          <a:xfrm>
            <a:off x="3597896" y="1470081"/>
            <a:ext cx="2131800" cy="2540400"/>
          </a:xfrm>
          <a:prstGeom prst="straightConnector1">
            <a:avLst/>
          </a:prstGeom>
          <a:noFill/>
          <a:ln w="28575" cap="flat" cmpd="sng">
            <a:solidFill>
              <a:srgbClr val="0E397E"/>
            </a:solidFill>
            <a:prstDash val="solid"/>
            <a:round/>
            <a:headEnd type="none" w="med" len="med"/>
            <a:tailEnd type="none" w="med" len="med"/>
          </a:ln>
        </p:spPr>
      </p:cxnSp>
      <p:sp>
        <p:nvSpPr>
          <p:cNvPr id="377" name="Google Shape;377;g25b69c75db7_0_155"/>
          <p:cNvSpPr txBox="1"/>
          <p:nvPr/>
        </p:nvSpPr>
        <p:spPr>
          <a:xfrm>
            <a:off x="213850" y="3480975"/>
            <a:ext cx="2441400" cy="1477500"/>
          </a:xfrm>
          <a:prstGeom prst="rect">
            <a:avLst/>
          </a:prstGeom>
          <a:solidFill>
            <a:srgbClr val="DF3752"/>
          </a:solidFill>
          <a:ln w="9525" cap="flat" cmpd="sng">
            <a:solidFill>
              <a:srgbClr val="0E397E"/>
            </a:solidFill>
            <a:prstDash val="solid"/>
            <a:round/>
            <a:headEnd type="none" w="sm" len="sm"/>
            <a:tailEnd type="none" w="sm" len="sm"/>
          </a:ln>
        </p:spPr>
        <p:txBody>
          <a:bodyPr spcFirstLastPara="1" wrap="square" lIns="91425" tIns="91425" rIns="91425" bIns="91425" anchor="t" anchorCtr="0">
            <a:spAutoFit/>
          </a:bodyPr>
          <a:lstStyle/>
          <a:p>
            <a:pPr marL="0" lvl="0" indent="0" algn="just" rtl="0">
              <a:spcBef>
                <a:spcPts val="0"/>
              </a:spcBef>
              <a:spcAft>
                <a:spcPts val="0"/>
              </a:spcAft>
              <a:buNone/>
            </a:pPr>
            <a:r>
              <a:rPr lang="es-ES" sz="1200">
                <a:solidFill>
                  <a:srgbClr val="EEE0D1"/>
                </a:solidFill>
                <a:latin typeface="Verdana"/>
                <a:ea typeface="Verdana"/>
                <a:cs typeface="Verdana"/>
                <a:sym typeface="Verdana"/>
              </a:rPr>
              <a:t>En esta sección puedes agregar los gastos asociados a contratación de personas de tu equipo de trabajo (en otras convocatorias, este apartado se denominaba  “Recursos Humanos”)</a:t>
            </a:r>
            <a:endParaRPr sz="1200">
              <a:solidFill>
                <a:srgbClr val="EEE0D1"/>
              </a:solidFill>
              <a:latin typeface="Verdana"/>
              <a:ea typeface="Verdana"/>
              <a:cs typeface="Verdana"/>
              <a:sym typeface="Verdana"/>
            </a:endParaRPr>
          </a:p>
        </p:txBody>
      </p:sp>
      <p:cxnSp>
        <p:nvCxnSpPr>
          <p:cNvPr id="378" name="Google Shape;378;g25b69c75db7_0_155"/>
          <p:cNvCxnSpPr>
            <a:stCxn id="372" idx="4"/>
            <a:endCxn id="377" idx="0"/>
          </p:cNvCxnSpPr>
          <p:nvPr/>
        </p:nvCxnSpPr>
        <p:spPr>
          <a:xfrm flipH="1">
            <a:off x="1434553" y="1470081"/>
            <a:ext cx="250200" cy="2010900"/>
          </a:xfrm>
          <a:prstGeom prst="straightConnector1">
            <a:avLst/>
          </a:prstGeom>
          <a:noFill/>
          <a:ln w="28575" cap="flat" cmpd="sng">
            <a:solidFill>
              <a:srgbClr val="0E397E"/>
            </a:solidFill>
            <a:prstDash val="solid"/>
            <a:round/>
            <a:headEnd type="none" w="med" len="med"/>
            <a:tailEnd type="none" w="med" len="med"/>
          </a:ln>
        </p:spPr>
      </p:cxnSp>
      <p:sp>
        <p:nvSpPr>
          <p:cNvPr id="379" name="Google Shape;379;g25b69c75db7_0_155"/>
          <p:cNvSpPr txBox="1"/>
          <p:nvPr/>
        </p:nvSpPr>
        <p:spPr>
          <a:xfrm>
            <a:off x="2740475" y="3487925"/>
            <a:ext cx="2365500" cy="1477500"/>
          </a:xfrm>
          <a:prstGeom prst="rect">
            <a:avLst/>
          </a:prstGeom>
          <a:solidFill>
            <a:srgbClr val="DF3752"/>
          </a:solidFill>
          <a:ln w="9525" cap="flat" cmpd="sng">
            <a:solidFill>
              <a:srgbClr val="0E397E"/>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s-ES" sz="1200">
                <a:solidFill>
                  <a:srgbClr val="EEE0D1"/>
                </a:solidFill>
                <a:latin typeface="Verdana"/>
                <a:ea typeface="Verdana"/>
                <a:cs typeface="Verdana"/>
                <a:sym typeface="Verdana"/>
              </a:rPr>
              <a:t>En esta sección puedes agregar los gastos asociados al cumplimiento de las funciones y actividades necesarias para la realización de tu proyecto.</a:t>
            </a:r>
            <a:endParaRPr sz="1200">
              <a:solidFill>
                <a:srgbClr val="EEE0D1"/>
              </a:solidFill>
              <a:latin typeface="Verdana"/>
              <a:ea typeface="Verdana"/>
              <a:cs typeface="Verdana"/>
              <a:sym typeface="Verdana"/>
            </a:endParaRPr>
          </a:p>
        </p:txBody>
      </p:sp>
      <p:cxnSp>
        <p:nvCxnSpPr>
          <p:cNvPr id="380" name="Google Shape;380;g25b69c75db7_0_155"/>
          <p:cNvCxnSpPr>
            <a:stCxn id="373" idx="4"/>
            <a:endCxn id="379" idx="0"/>
          </p:cNvCxnSpPr>
          <p:nvPr/>
        </p:nvCxnSpPr>
        <p:spPr>
          <a:xfrm>
            <a:off x="2631445" y="1470081"/>
            <a:ext cx="1291800" cy="2017800"/>
          </a:xfrm>
          <a:prstGeom prst="straightConnector1">
            <a:avLst/>
          </a:prstGeom>
          <a:noFill/>
          <a:ln w="28575" cap="flat" cmpd="sng">
            <a:solidFill>
              <a:srgbClr val="0E397E"/>
            </a:solidFill>
            <a:prstDash val="solid"/>
            <a:round/>
            <a:headEnd type="none" w="med" len="med"/>
            <a:tailEnd type="none" w="med" len="med"/>
          </a:ln>
        </p:spPr>
      </p:cxnSp>
      <p:pic>
        <p:nvPicPr>
          <p:cNvPr id="381" name="Google Shape;381;g25b69c75db7_0_155"/>
          <p:cNvPicPr preferRelativeResize="0"/>
          <p:nvPr/>
        </p:nvPicPr>
        <p:blipFill rotWithShape="1">
          <a:blip r:embed="rId6">
            <a:alphaModFix/>
          </a:blip>
          <a:srcRect/>
          <a:stretch/>
        </p:blipFill>
        <p:spPr>
          <a:xfrm>
            <a:off x="131041" y="156500"/>
            <a:ext cx="492534" cy="5540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386" name="Google Shape;386;g25b69c75db7_0_185" descr="pptes-fondos-10.png"/>
          <p:cNvPicPr preferRelativeResize="0"/>
          <p:nvPr/>
        </p:nvPicPr>
        <p:blipFill rotWithShape="1">
          <a:blip r:embed="rId3">
            <a:alphaModFix/>
          </a:blip>
          <a:srcRect/>
          <a:stretch/>
        </p:blipFill>
        <p:spPr>
          <a:xfrm>
            <a:off x="0" y="0"/>
            <a:ext cx="9144002" cy="5143501"/>
          </a:xfrm>
          <a:prstGeom prst="rect">
            <a:avLst/>
          </a:prstGeom>
          <a:noFill/>
          <a:ln>
            <a:noFill/>
          </a:ln>
        </p:spPr>
      </p:pic>
      <p:sp>
        <p:nvSpPr>
          <p:cNvPr id="387" name="Google Shape;387;g25b69c75db7_0_185"/>
          <p:cNvSpPr txBox="1"/>
          <p:nvPr/>
        </p:nvSpPr>
        <p:spPr>
          <a:xfrm>
            <a:off x="765050" y="273674"/>
            <a:ext cx="5715000" cy="369300"/>
          </a:xfrm>
          <a:prstGeom prst="rect">
            <a:avLst/>
          </a:prstGeom>
          <a:solidFill>
            <a:srgbClr val="1A325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b="1">
                <a:solidFill>
                  <a:srgbClr val="60BBC7"/>
                </a:solidFill>
                <a:latin typeface="Verdana"/>
                <a:ea typeface="Verdana"/>
                <a:cs typeface="Verdana"/>
                <a:sym typeface="Verdana"/>
              </a:rPr>
              <a:t>PASOS A SEGUIR</a:t>
            </a:r>
            <a:endParaRPr/>
          </a:p>
        </p:txBody>
      </p:sp>
      <p:pic>
        <p:nvPicPr>
          <p:cNvPr id="388" name="Google Shape;388;g25b69c75db7_0_185"/>
          <p:cNvPicPr preferRelativeResize="0"/>
          <p:nvPr/>
        </p:nvPicPr>
        <p:blipFill rotWithShape="1">
          <a:blip r:embed="rId4">
            <a:alphaModFix/>
          </a:blip>
          <a:srcRect/>
          <a:stretch/>
        </p:blipFill>
        <p:spPr>
          <a:xfrm>
            <a:off x="3682859" y="5026458"/>
            <a:ext cx="1778281" cy="117042"/>
          </a:xfrm>
          <a:prstGeom prst="rect">
            <a:avLst/>
          </a:prstGeom>
          <a:noFill/>
          <a:ln>
            <a:noFill/>
          </a:ln>
        </p:spPr>
      </p:pic>
      <p:sp>
        <p:nvSpPr>
          <p:cNvPr id="389" name="Google Shape;389;g25b69c75db7_0_185"/>
          <p:cNvSpPr txBox="1"/>
          <p:nvPr/>
        </p:nvSpPr>
        <p:spPr>
          <a:xfrm>
            <a:off x="450050" y="810000"/>
            <a:ext cx="7442700" cy="276900"/>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None/>
            </a:pPr>
            <a:r>
              <a:rPr lang="es-ES" sz="1200">
                <a:solidFill>
                  <a:srgbClr val="000000"/>
                </a:solidFill>
                <a:latin typeface="Verdana"/>
                <a:ea typeface="Verdana"/>
                <a:cs typeface="Verdana"/>
                <a:sym typeface="Verdana"/>
              </a:rPr>
              <a:t>15. En el apartado de “</a:t>
            </a:r>
            <a:r>
              <a:rPr lang="es-ES" sz="1200" b="1">
                <a:solidFill>
                  <a:srgbClr val="000000"/>
                </a:solidFill>
                <a:latin typeface="Verdana"/>
                <a:ea typeface="Verdana"/>
                <a:cs typeface="Verdana"/>
                <a:sym typeface="Verdana"/>
              </a:rPr>
              <a:t>Gastos de Personal</a:t>
            </a:r>
            <a:r>
              <a:rPr lang="es-ES" sz="1200">
                <a:solidFill>
                  <a:srgbClr val="000000"/>
                </a:solidFill>
                <a:latin typeface="Verdana"/>
                <a:ea typeface="Verdana"/>
                <a:cs typeface="Verdana"/>
                <a:sym typeface="Verdana"/>
              </a:rPr>
              <a:t>”, encontrarás a tu equipo de trabajo:</a:t>
            </a:r>
            <a:endParaRPr sz="1200">
              <a:solidFill>
                <a:srgbClr val="000000"/>
              </a:solidFill>
              <a:latin typeface="Verdana"/>
              <a:ea typeface="Verdana"/>
              <a:cs typeface="Verdana"/>
              <a:sym typeface="Verdana"/>
            </a:endParaRPr>
          </a:p>
        </p:txBody>
      </p:sp>
      <p:pic>
        <p:nvPicPr>
          <p:cNvPr id="390" name="Google Shape;390;g25b69c75db7_0_185"/>
          <p:cNvPicPr preferRelativeResize="0"/>
          <p:nvPr/>
        </p:nvPicPr>
        <p:blipFill rotWithShape="1">
          <a:blip r:embed="rId5">
            <a:alphaModFix/>
          </a:blip>
          <a:srcRect l="209"/>
          <a:stretch/>
        </p:blipFill>
        <p:spPr>
          <a:xfrm>
            <a:off x="259250" y="1382400"/>
            <a:ext cx="7381800" cy="1134511"/>
          </a:xfrm>
          <a:prstGeom prst="rect">
            <a:avLst/>
          </a:prstGeom>
          <a:noFill/>
          <a:ln>
            <a:noFill/>
          </a:ln>
        </p:spPr>
      </p:pic>
      <p:sp>
        <p:nvSpPr>
          <p:cNvPr id="391" name="Google Shape;391;g25b69c75db7_0_185"/>
          <p:cNvSpPr/>
          <p:nvPr/>
        </p:nvSpPr>
        <p:spPr>
          <a:xfrm>
            <a:off x="4571995" y="1662998"/>
            <a:ext cx="180600" cy="322500"/>
          </a:xfrm>
          <a:prstGeom prst="ellipse">
            <a:avLst/>
          </a:prstGeom>
          <a:noFill/>
          <a:ln w="28575" cap="flat" cmpd="sng">
            <a:solidFill>
              <a:srgbClr val="0E397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2" name="Google Shape;392;g25b69c75db7_0_185"/>
          <p:cNvCxnSpPr>
            <a:stCxn id="391" idx="5"/>
            <a:endCxn id="393" idx="1"/>
          </p:cNvCxnSpPr>
          <p:nvPr/>
        </p:nvCxnSpPr>
        <p:spPr>
          <a:xfrm>
            <a:off x="4726146" y="1938269"/>
            <a:ext cx="1677600" cy="117000"/>
          </a:xfrm>
          <a:prstGeom prst="straightConnector1">
            <a:avLst/>
          </a:prstGeom>
          <a:noFill/>
          <a:ln w="28575" cap="flat" cmpd="sng">
            <a:solidFill>
              <a:srgbClr val="0E397E"/>
            </a:solidFill>
            <a:prstDash val="solid"/>
            <a:round/>
            <a:headEnd type="none" w="med" len="med"/>
            <a:tailEnd type="none" w="med" len="med"/>
          </a:ln>
        </p:spPr>
      </p:cxnSp>
      <p:sp>
        <p:nvSpPr>
          <p:cNvPr id="393" name="Google Shape;393;g25b69c75db7_0_185"/>
          <p:cNvSpPr txBox="1"/>
          <p:nvPr/>
        </p:nvSpPr>
        <p:spPr>
          <a:xfrm>
            <a:off x="6403850" y="1408900"/>
            <a:ext cx="1889400" cy="1293000"/>
          </a:xfrm>
          <a:prstGeom prst="rect">
            <a:avLst/>
          </a:prstGeom>
          <a:solidFill>
            <a:srgbClr val="DF3752"/>
          </a:solidFill>
          <a:ln w="9525" cap="flat" cmpd="sng">
            <a:solidFill>
              <a:srgbClr val="0E397E"/>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s-ES" sz="1200">
                <a:solidFill>
                  <a:srgbClr val="EEE0D1"/>
                </a:solidFill>
                <a:latin typeface="Verdana"/>
                <a:ea typeface="Verdana"/>
                <a:cs typeface="Verdana"/>
                <a:sym typeface="Verdana"/>
              </a:rPr>
              <a:t>Debes hacer click en “Asignar rol” para definir el tipo de contrato de trabajo y asignar la respectiva remuneración.</a:t>
            </a:r>
            <a:endParaRPr sz="1200">
              <a:solidFill>
                <a:srgbClr val="EEE0D1"/>
              </a:solidFill>
              <a:latin typeface="Verdana"/>
              <a:ea typeface="Verdana"/>
              <a:cs typeface="Verdana"/>
              <a:sym typeface="Verdana"/>
            </a:endParaRPr>
          </a:p>
        </p:txBody>
      </p:sp>
      <p:sp>
        <p:nvSpPr>
          <p:cNvPr id="394" name="Google Shape;394;g25b69c75db7_0_185"/>
          <p:cNvSpPr txBox="1"/>
          <p:nvPr/>
        </p:nvSpPr>
        <p:spPr>
          <a:xfrm>
            <a:off x="577663" y="2865422"/>
            <a:ext cx="7381800" cy="831000"/>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None/>
            </a:pPr>
            <a:r>
              <a:rPr lang="es-ES" sz="1200">
                <a:solidFill>
                  <a:srgbClr val="000000"/>
                </a:solidFill>
                <a:latin typeface="Verdana"/>
                <a:ea typeface="Verdana"/>
                <a:cs typeface="Verdana"/>
                <a:sym typeface="Verdana"/>
              </a:rPr>
              <a:t>Una vez que ingreses al ítem “</a:t>
            </a:r>
            <a:r>
              <a:rPr lang="es-ES" sz="1200" u="sng">
                <a:solidFill>
                  <a:srgbClr val="000000"/>
                </a:solidFill>
                <a:latin typeface="Verdana"/>
                <a:ea typeface="Verdana"/>
                <a:cs typeface="Verdana"/>
                <a:sym typeface="Verdana"/>
              </a:rPr>
              <a:t>Asignar rol</a:t>
            </a:r>
            <a:r>
              <a:rPr lang="es-ES" sz="1200">
                <a:solidFill>
                  <a:srgbClr val="000000"/>
                </a:solidFill>
                <a:latin typeface="Verdana"/>
                <a:ea typeface="Verdana"/>
                <a:cs typeface="Verdana"/>
                <a:sym typeface="Verdana"/>
              </a:rPr>
              <a:t>”, entre las acciones que debes realizar, deberás escoger el tipo de contrato asociado a cada uno/a/e de los/as/es integrantes de tu equipo de trabajo. Para mayor información, te sugerimos revisar la “Guía para una correcta contratación” elaborada para esta convocatoria y disponible en </a:t>
            </a:r>
            <a:r>
              <a:rPr lang="es-ES" sz="1200" u="sng">
                <a:solidFill>
                  <a:srgbClr val="0563C1"/>
                </a:solidFill>
                <a:latin typeface="Verdana"/>
                <a:ea typeface="Verdana"/>
                <a:cs typeface="Verdana"/>
                <a:sym typeface="Verdana"/>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www.fondosdecultura.cl</a:t>
            </a:r>
            <a:r>
              <a:rPr lang="es-ES" sz="1200">
                <a:solidFill>
                  <a:srgbClr val="000000"/>
                </a:solidFill>
                <a:latin typeface="Verdana"/>
                <a:ea typeface="Verdana"/>
                <a:cs typeface="Verdana"/>
                <a:sym typeface="Verdana"/>
              </a:rPr>
              <a:t>. </a:t>
            </a:r>
            <a:endParaRPr sz="1200">
              <a:solidFill>
                <a:srgbClr val="000000"/>
              </a:solidFill>
              <a:latin typeface="Verdana"/>
              <a:ea typeface="Verdana"/>
              <a:cs typeface="Verdana"/>
              <a:sym typeface="Verdana"/>
            </a:endParaRPr>
          </a:p>
        </p:txBody>
      </p:sp>
      <p:pic>
        <p:nvPicPr>
          <p:cNvPr id="395" name="Google Shape;395;g25b69c75db7_0_185"/>
          <p:cNvPicPr preferRelativeResize="0"/>
          <p:nvPr/>
        </p:nvPicPr>
        <p:blipFill rotWithShape="1">
          <a:blip r:embed="rId7">
            <a:alphaModFix/>
          </a:blip>
          <a:srcRect t="-6871" b="47528"/>
          <a:stretch/>
        </p:blipFill>
        <p:spPr>
          <a:xfrm>
            <a:off x="1483758" y="3703443"/>
            <a:ext cx="5349101" cy="1122358"/>
          </a:xfrm>
          <a:prstGeom prst="rect">
            <a:avLst/>
          </a:prstGeom>
          <a:noFill/>
          <a:ln>
            <a:noFill/>
          </a:ln>
        </p:spPr>
      </p:pic>
      <p:sp>
        <p:nvSpPr>
          <p:cNvPr id="396" name="Google Shape;396;g25b69c75db7_0_185"/>
          <p:cNvSpPr/>
          <p:nvPr/>
        </p:nvSpPr>
        <p:spPr>
          <a:xfrm>
            <a:off x="1459800" y="4598323"/>
            <a:ext cx="801000" cy="258000"/>
          </a:xfrm>
          <a:prstGeom prst="ellipse">
            <a:avLst/>
          </a:prstGeom>
          <a:noFill/>
          <a:ln w="28575" cap="flat" cmpd="sng">
            <a:solidFill>
              <a:srgbClr val="0E397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7" name="Google Shape;397;g25b69c75db7_0_185"/>
          <p:cNvPicPr preferRelativeResize="0"/>
          <p:nvPr/>
        </p:nvPicPr>
        <p:blipFill rotWithShape="1">
          <a:blip r:embed="rId8">
            <a:alphaModFix/>
          </a:blip>
          <a:srcRect/>
          <a:stretch/>
        </p:blipFill>
        <p:spPr>
          <a:xfrm>
            <a:off x="131041" y="156500"/>
            <a:ext cx="492534" cy="5540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pic>
        <p:nvPicPr>
          <p:cNvPr id="402" name="Google Shape;402;g25b69c75db7_0_218" descr="pptes-fondos-10.png"/>
          <p:cNvPicPr preferRelativeResize="0"/>
          <p:nvPr/>
        </p:nvPicPr>
        <p:blipFill rotWithShape="1">
          <a:blip r:embed="rId3">
            <a:alphaModFix/>
          </a:blip>
          <a:srcRect/>
          <a:stretch/>
        </p:blipFill>
        <p:spPr>
          <a:xfrm>
            <a:off x="0" y="0"/>
            <a:ext cx="9144002" cy="5143501"/>
          </a:xfrm>
          <a:prstGeom prst="rect">
            <a:avLst/>
          </a:prstGeom>
          <a:noFill/>
          <a:ln>
            <a:noFill/>
          </a:ln>
        </p:spPr>
      </p:pic>
      <p:pic>
        <p:nvPicPr>
          <p:cNvPr id="403" name="Google Shape;403;g25b69c75db7_0_218"/>
          <p:cNvPicPr preferRelativeResize="0"/>
          <p:nvPr/>
        </p:nvPicPr>
        <p:blipFill rotWithShape="1">
          <a:blip r:embed="rId4">
            <a:alphaModFix/>
          </a:blip>
          <a:srcRect/>
          <a:stretch/>
        </p:blipFill>
        <p:spPr>
          <a:xfrm>
            <a:off x="3682859" y="5026458"/>
            <a:ext cx="1778281" cy="117042"/>
          </a:xfrm>
          <a:prstGeom prst="rect">
            <a:avLst/>
          </a:prstGeom>
          <a:noFill/>
          <a:ln>
            <a:noFill/>
          </a:ln>
        </p:spPr>
      </p:pic>
      <p:sp>
        <p:nvSpPr>
          <p:cNvPr id="404" name="Google Shape;404;g25b69c75db7_0_218"/>
          <p:cNvSpPr txBox="1"/>
          <p:nvPr/>
        </p:nvSpPr>
        <p:spPr>
          <a:xfrm>
            <a:off x="721800" y="273674"/>
            <a:ext cx="5715000" cy="369300"/>
          </a:xfrm>
          <a:prstGeom prst="rect">
            <a:avLst/>
          </a:prstGeom>
          <a:solidFill>
            <a:srgbClr val="DF375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b="1">
                <a:solidFill>
                  <a:srgbClr val="EEE0D1"/>
                </a:solidFill>
                <a:latin typeface="Verdana"/>
                <a:ea typeface="Verdana"/>
                <a:cs typeface="Verdana"/>
                <a:sym typeface="Verdana"/>
              </a:rPr>
              <a:t>PASOS A SEGUIR</a:t>
            </a:r>
            <a:endParaRPr>
              <a:solidFill>
                <a:srgbClr val="EEE0D1"/>
              </a:solidFill>
            </a:endParaRPr>
          </a:p>
        </p:txBody>
      </p:sp>
      <p:sp>
        <p:nvSpPr>
          <p:cNvPr id="405" name="Google Shape;405;g25b69c75db7_0_218"/>
          <p:cNvSpPr txBox="1"/>
          <p:nvPr/>
        </p:nvSpPr>
        <p:spPr>
          <a:xfrm>
            <a:off x="624300" y="766175"/>
            <a:ext cx="7554300" cy="646500"/>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None/>
            </a:pPr>
            <a:r>
              <a:rPr lang="es-ES" sz="1200">
                <a:solidFill>
                  <a:srgbClr val="000000"/>
                </a:solidFill>
                <a:latin typeface="Verdana"/>
                <a:ea typeface="Verdana"/>
                <a:cs typeface="Verdana"/>
                <a:sym typeface="Verdana"/>
              </a:rPr>
              <a:t>Para el siguiente ejemplo, hemos escogido el tipo de </a:t>
            </a:r>
            <a:r>
              <a:rPr lang="es-ES" sz="1200" b="1">
                <a:solidFill>
                  <a:srgbClr val="000000"/>
                </a:solidFill>
                <a:latin typeface="Verdana"/>
                <a:ea typeface="Verdana"/>
                <a:cs typeface="Verdana"/>
                <a:sym typeface="Verdana"/>
              </a:rPr>
              <a:t>Contrato de Trabajadores para las Artes y Espectáculos </a:t>
            </a:r>
            <a:r>
              <a:rPr lang="es-ES" sz="1200">
                <a:solidFill>
                  <a:srgbClr val="000000"/>
                </a:solidFill>
                <a:latin typeface="Verdana"/>
                <a:ea typeface="Verdana"/>
                <a:cs typeface="Verdana"/>
                <a:sym typeface="Verdana"/>
              </a:rPr>
              <a:t>(pero tú, como postulante, puedes escoger el que más se adecúe a tu proyecto)</a:t>
            </a:r>
            <a:r>
              <a:rPr lang="es-ES" sz="1200" b="1">
                <a:solidFill>
                  <a:srgbClr val="000000"/>
                </a:solidFill>
                <a:latin typeface="Verdana"/>
                <a:ea typeface="Verdana"/>
                <a:cs typeface="Verdana"/>
                <a:sym typeface="Verdana"/>
              </a:rPr>
              <a:t>:</a:t>
            </a:r>
            <a:endParaRPr sz="1200">
              <a:solidFill>
                <a:srgbClr val="000000"/>
              </a:solidFill>
              <a:latin typeface="Verdana"/>
              <a:ea typeface="Verdana"/>
              <a:cs typeface="Verdana"/>
              <a:sym typeface="Verdana"/>
            </a:endParaRPr>
          </a:p>
        </p:txBody>
      </p:sp>
      <p:sp>
        <p:nvSpPr>
          <p:cNvPr id="406" name="Google Shape;406;g25b69c75db7_0_218"/>
          <p:cNvSpPr/>
          <p:nvPr/>
        </p:nvSpPr>
        <p:spPr>
          <a:xfrm>
            <a:off x="1604355" y="1741215"/>
            <a:ext cx="474000" cy="343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g25b69c75db7_0_218"/>
          <p:cNvSpPr txBox="1"/>
          <p:nvPr/>
        </p:nvSpPr>
        <p:spPr>
          <a:xfrm>
            <a:off x="777422" y="1547433"/>
            <a:ext cx="2435700" cy="861900"/>
          </a:xfrm>
          <a:prstGeom prst="rect">
            <a:avLst/>
          </a:prstGeom>
          <a:solidFill>
            <a:srgbClr val="DF3752"/>
          </a:solidFill>
          <a:ln w="9525" cap="flat" cmpd="sng">
            <a:solidFill>
              <a:srgbClr val="0E397E"/>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s-ES" sz="1100">
                <a:solidFill>
                  <a:srgbClr val="EEE0D1"/>
                </a:solidFill>
                <a:latin typeface="Verdana"/>
                <a:ea typeface="Verdana"/>
                <a:cs typeface="Verdana"/>
                <a:sym typeface="Verdana"/>
              </a:rPr>
              <a:t>El apartado “</a:t>
            </a:r>
            <a:r>
              <a:rPr lang="es-ES" sz="1100" u="sng">
                <a:solidFill>
                  <a:srgbClr val="EEE0D1"/>
                </a:solidFill>
                <a:latin typeface="Verdana"/>
                <a:ea typeface="Verdana"/>
                <a:cs typeface="Verdana"/>
                <a:sym typeface="Verdana"/>
              </a:rPr>
              <a:t>Monto</a:t>
            </a:r>
            <a:r>
              <a:rPr lang="es-ES" sz="1100">
                <a:solidFill>
                  <a:srgbClr val="EEE0D1"/>
                </a:solidFill>
                <a:latin typeface="Verdana"/>
                <a:ea typeface="Verdana"/>
                <a:cs typeface="Verdana"/>
                <a:sym typeface="Verdana"/>
              </a:rPr>
              <a:t>” refiere al </a:t>
            </a:r>
            <a:r>
              <a:rPr lang="es-ES" sz="1100" b="1">
                <a:solidFill>
                  <a:srgbClr val="EEE0D1"/>
                </a:solidFill>
                <a:latin typeface="Verdana"/>
                <a:ea typeface="Verdana"/>
                <a:cs typeface="Verdana"/>
                <a:sym typeface="Verdana"/>
              </a:rPr>
              <a:t>monto líquido</a:t>
            </a:r>
            <a:r>
              <a:rPr lang="es-ES" sz="1100">
                <a:solidFill>
                  <a:srgbClr val="EEE0D1"/>
                </a:solidFill>
                <a:latin typeface="Verdana"/>
                <a:ea typeface="Verdana"/>
                <a:cs typeface="Verdana"/>
                <a:sym typeface="Verdana"/>
              </a:rPr>
              <a:t>, es decir, al monto que el trabajador recibirá directamente.</a:t>
            </a:r>
            <a:endParaRPr sz="1100">
              <a:solidFill>
                <a:srgbClr val="EEE0D1"/>
              </a:solidFill>
              <a:latin typeface="Verdana"/>
              <a:ea typeface="Verdana"/>
              <a:cs typeface="Verdana"/>
              <a:sym typeface="Verdana"/>
            </a:endParaRPr>
          </a:p>
        </p:txBody>
      </p:sp>
      <p:sp>
        <p:nvSpPr>
          <p:cNvPr id="408" name="Google Shape;408;g25b69c75db7_0_218"/>
          <p:cNvSpPr txBox="1"/>
          <p:nvPr/>
        </p:nvSpPr>
        <p:spPr>
          <a:xfrm>
            <a:off x="703223" y="5193122"/>
            <a:ext cx="7645800" cy="276900"/>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None/>
            </a:pPr>
            <a:endParaRPr sz="1200">
              <a:solidFill>
                <a:srgbClr val="000000"/>
              </a:solidFill>
            </a:endParaRPr>
          </a:p>
        </p:txBody>
      </p:sp>
      <p:pic>
        <p:nvPicPr>
          <p:cNvPr id="409" name="Google Shape;409;g25b69c75db7_0_218"/>
          <p:cNvPicPr preferRelativeResize="0"/>
          <p:nvPr/>
        </p:nvPicPr>
        <p:blipFill>
          <a:blip r:embed="rId5">
            <a:alphaModFix/>
          </a:blip>
          <a:stretch>
            <a:fillRect/>
          </a:stretch>
        </p:blipFill>
        <p:spPr>
          <a:xfrm>
            <a:off x="1231512" y="2580381"/>
            <a:ext cx="5808520" cy="983906"/>
          </a:xfrm>
          <a:prstGeom prst="rect">
            <a:avLst/>
          </a:prstGeom>
          <a:noFill/>
          <a:ln>
            <a:noFill/>
          </a:ln>
        </p:spPr>
      </p:pic>
      <p:cxnSp>
        <p:nvCxnSpPr>
          <p:cNvPr id="410" name="Google Shape;410;g25b69c75db7_0_218"/>
          <p:cNvCxnSpPr>
            <a:stCxn id="411" idx="0"/>
            <a:endCxn id="407" idx="2"/>
          </p:cNvCxnSpPr>
          <p:nvPr/>
        </p:nvCxnSpPr>
        <p:spPr>
          <a:xfrm rot="10800000">
            <a:off x="1995257" y="2409191"/>
            <a:ext cx="703200" cy="333000"/>
          </a:xfrm>
          <a:prstGeom prst="straightConnector1">
            <a:avLst/>
          </a:prstGeom>
          <a:noFill/>
          <a:ln w="28575" cap="flat" cmpd="sng">
            <a:solidFill>
              <a:srgbClr val="0E397E"/>
            </a:solidFill>
            <a:prstDash val="solid"/>
            <a:round/>
            <a:headEnd type="none" w="med" len="med"/>
            <a:tailEnd type="none" w="med" len="med"/>
          </a:ln>
        </p:spPr>
      </p:cxnSp>
      <p:sp>
        <p:nvSpPr>
          <p:cNvPr id="411" name="Google Shape;411;g25b69c75db7_0_218"/>
          <p:cNvSpPr/>
          <p:nvPr/>
        </p:nvSpPr>
        <p:spPr>
          <a:xfrm>
            <a:off x="2334407" y="2742191"/>
            <a:ext cx="728100" cy="343200"/>
          </a:xfrm>
          <a:prstGeom prst="ellipse">
            <a:avLst/>
          </a:prstGeom>
          <a:noFill/>
          <a:ln w="28575" cap="flat" cmpd="sng">
            <a:solidFill>
              <a:srgbClr val="0E397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g25b69c75db7_0_218"/>
          <p:cNvSpPr txBox="1"/>
          <p:nvPr/>
        </p:nvSpPr>
        <p:spPr>
          <a:xfrm>
            <a:off x="1026600" y="3779350"/>
            <a:ext cx="3307200" cy="1031400"/>
          </a:xfrm>
          <a:prstGeom prst="rect">
            <a:avLst/>
          </a:prstGeom>
          <a:solidFill>
            <a:srgbClr val="DF3752"/>
          </a:solidFill>
          <a:ln w="9525" cap="flat" cmpd="sng">
            <a:solidFill>
              <a:srgbClr val="0E397E"/>
            </a:solidFill>
            <a:prstDash val="solid"/>
            <a:round/>
            <a:headEnd type="none" w="sm" len="sm"/>
            <a:tailEnd type="none" w="sm" len="sm"/>
          </a:ln>
        </p:spPr>
        <p:txBody>
          <a:bodyPr spcFirstLastPara="1" wrap="square" lIns="91425" tIns="91425" rIns="91425" bIns="91425" anchor="t" anchorCtr="0">
            <a:spAutoFit/>
          </a:bodyPr>
          <a:lstStyle/>
          <a:p>
            <a:pPr marL="0" lvl="0" indent="0" algn="just" rtl="0">
              <a:spcBef>
                <a:spcPts val="0"/>
              </a:spcBef>
              <a:spcAft>
                <a:spcPts val="0"/>
              </a:spcAft>
              <a:buNone/>
            </a:pPr>
            <a:r>
              <a:rPr lang="es-ES" sz="1100">
                <a:solidFill>
                  <a:srgbClr val="EEE0D1"/>
                </a:solidFill>
                <a:latin typeface="Verdana"/>
                <a:ea typeface="Verdana"/>
                <a:cs typeface="Verdana"/>
                <a:sym typeface="Verdana"/>
              </a:rPr>
              <a:t>El apartado “</a:t>
            </a:r>
            <a:r>
              <a:rPr lang="es-ES" sz="1100" u="sng">
                <a:solidFill>
                  <a:srgbClr val="EEE0D1"/>
                </a:solidFill>
                <a:latin typeface="Verdana"/>
                <a:ea typeface="Verdana"/>
                <a:cs typeface="Verdana"/>
                <a:sym typeface="Verdana"/>
              </a:rPr>
              <a:t>Impuestos/Cotizaciones</a:t>
            </a:r>
            <a:r>
              <a:rPr lang="es-ES" sz="1100">
                <a:solidFill>
                  <a:srgbClr val="EEE0D1"/>
                </a:solidFill>
                <a:latin typeface="Verdana"/>
                <a:ea typeface="Verdana"/>
                <a:cs typeface="Verdana"/>
                <a:sym typeface="Verdana"/>
              </a:rPr>
              <a:t>” se refiere al monto ya calculado para ser agregado al líquido, es decir, la suma de los porcentajes destinados a la seguridad social de los/as/es trabajadores/as.</a:t>
            </a:r>
            <a:endParaRPr sz="1100">
              <a:solidFill>
                <a:srgbClr val="EEE0D1"/>
              </a:solidFill>
              <a:latin typeface="Verdana"/>
              <a:ea typeface="Verdana"/>
              <a:cs typeface="Verdana"/>
              <a:sym typeface="Verdana"/>
            </a:endParaRPr>
          </a:p>
        </p:txBody>
      </p:sp>
      <p:sp>
        <p:nvSpPr>
          <p:cNvPr id="413" name="Google Shape;413;g25b69c75db7_0_218"/>
          <p:cNvSpPr txBox="1"/>
          <p:nvPr/>
        </p:nvSpPr>
        <p:spPr>
          <a:xfrm>
            <a:off x="3978125" y="1395025"/>
            <a:ext cx="4097100" cy="1031400"/>
          </a:xfrm>
          <a:prstGeom prst="rect">
            <a:avLst/>
          </a:prstGeom>
          <a:solidFill>
            <a:srgbClr val="DF3752"/>
          </a:solidFill>
          <a:ln w="9525" cap="flat" cmpd="sng">
            <a:solidFill>
              <a:srgbClr val="0E397E"/>
            </a:solidFill>
            <a:prstDash val="solid"/>
            <a:round/>
            <a:headEnd type="none" w="sm" len="sm"/>
            <a:tailEnd type="none" w="sm" len="sm"/>
          </a:ln>
        </p:spPr>
        <p:txBody>
          <a:bodyPr spcFirstLastPara="1" wrap="square" lIns="91425" tIns="91425" rIns="91425" bIns="91425" anchor="t" anchorCtr="0">
            <a:spAutoFit/>
          </a:bodyPr>
          <a:lstStyle/>
          <a:p>
            <a:pPr marL="0" lvl="0" indent="0" algn="just" rtl="0">
              <a:spcBef>
                <a:spcPts val="0"/>
              </a:spcBef>
              <a:spcAft>
                <a:spcPts val="0"/>
              </a:spcAft>
              <a:buNone/>
            </a:pPr>
            <a:r>
              <a:rPr lang="es-ES" sz="1100">
                <a:solidFill>
                  <a:srgbClr val="EEE0D1"/>
                </a:solidFill>
                <a:latin typeface="Verdana"/>
                <a:ea typeface="Verdana"/>
                <a:cs typeface="Verdana"/>
                <a:sym typeface="Verdana"/>
              </a:rPr>
              <a:t>El apartado “</a:t>
            </a:r>
            <a:r>
              <a:rPr lang="es-ES" sz="1100" u="sng">
                <a:solidFill>
                  <a:srgbClr val="EEE0D1"/>
                </a:solidFill>
                <a:latin typeface="Verdana"/>
                <a:ea typeface="Verdana"/>
                <a:cs typeface="Verdana"/>
                <a:sym typeface="Verdana"/>
              </a:rPr>
              <a:t>Total</a:t>
            </a:r>
            <a:r>
              <a:rPr lang="es-ES" sz="1100">
                <a:solidFill>
                  <a:srgbClr val="EEE0D1"/>
                </a:solidFill>
                <a:latin typeface="Verdana"/>
                <a:ea typeface="Verdana"/>
                <a:cs typeface="Verdana"/>
                <a:sym typeface="Verdana"/>
              </a:rPr>
              <a:t>” refiere al </a:t>
            </a:r>
            <a:r>
              <a:rPr lang="es-ES" sz="1100" b="1">
                <a:solidFill>
                  <a:srgbClr val="EEE0D1"/>
                </a:solidFill>
                <a:latin typeface="Verdana"/>
                <a:ea typeface="Verdana"/>
                <a:cs typeface="Verdana"/>
                <a:sym typeface="Verdana"/>
              </a:rPr>
              <a:t>monto bruto</a:t>
            </a:r>
            <a:r>
              <a:rPr lang="es-ES" sz="1100">
                <a:solidFill>
                  <a:srgbClr val="EEE0D1"/>
                </a:solidFill>
                <a:latin typeface="Verdana"/>
                <a:ea typeface="Verdana"/>
                <a:cs typeface="Verdana"/>
                <a:sym typeface="Verdana"/>
              </a:rPr>
              <a:t>, es decir, a la suma del monto líquido más los porcentajes destinados a seguridad social.</a:t>
            </a:r>
            <a:endParaRPr sz="1100">
              <a:solidFill>
                <a:srgbClr val="EEE0D1"/>
              </a:solidFill>
              <a:latin typeface="Verdana"/>
              <a:ea typeface="Verdana"/>
              <a:cs typeface="Verdana"/>
              <a:sym typeface="Verdana"/>
            </a:endParaRPr>
          </a:p>
          <a:p>
            <a:pPr marL="0" lvl="0" indent="0" algn="just" rtl="0">
              <a:spcBef>
                <a:spcPts val="0"/>
              </a:spcBef>
              <a:spcAft>
                <a:spcPts val="0"/>
              </a:spcAft>
              <a:buNone/>
            </a:pPr>
            <a:r>
              <a:rPr lang="es-ES" sz="1100">
                <a:solidFill>
                  <a:srgbClr val="EEE0D1"/>
                </a:solidFill>
                <a:latin typeface="Verdana"/>
                <a:ea typeface="Verdana"/>
                <a:cs typeface="Verdana"/>
                <a:sym typeface="Verdana"/>
              </a:rPr>
              <a:t>Ten en cuenta que la solicitud financiera al concurso será por el monto bruto, es decir, por el “Total”.</a:t>
            </a:r>
            <a:endParaRPr sz="1100">
              <a:solidFill>
                <a:srgbClr val="EEE0D1"/>
              </a:solidFill>
              <a:latin typeface="Verdana"/>
              <a:ea typeface="Verdana"/>
              <a:cs typeface="Verdana"/>
              <a:sym typeface="Verdana"/>
            </a:endParaRPr>
          </a:p>
        </p:txBody>
      </p:sp>
      <p:sp>
        <p:nvSpPr>
          <p:cNvPr id="414" name="Google Shape;414;g25b69c75db7_0_218"/>
          <p:cNvSpPr txBox="1"/>
          <p:nvPr/>
        </p:nvSpPr>
        <p:spPr>
          <a:xfrm>
            <a:off x="5096250" y="3892325"/>
            <a:ext cx="2743500" cy="861900"/>
          </a:xfrm>
          <a:prstGeom prst="rect">
            <a:avLst/>
          </a:prstGeom>
          <a:solidFill>
            <a:srgbClr val="DF3752"/>
          </a:solidFill>
          <a:ln w="9525" cap="flat" cmpd="sng">
            <a:solidFill>
              <a:srgbClr val="0E397E"/>
            </a:solidFill>
            <a:prstDash val="solid"/>
            <a:round/>
            <a:headEnd type="none" w="sm" len="sm"/>
            <a:tailEnd type="none" w="sm" len="sm"/>
          </a:ln>
        </p:spPr>
        <p:txBody>
          <a:bodyPr spcFirstLastPara="1" wrap="square" lIns="91425" tIns="91425" rIns="91425" bIns="91425" anchor="t" anchorCtr="0">
            <a:spAutoFit/>
          </a:bodyPr>
          <a:lstStyle/>
          <a:p>
            <a:pPr marL="0" lvl="0" indent="0" algn="just" rtl="0">
              <a:spcBef>
                <a:spcPts val="0"/>
              </a:spcBef>
              <a:spcAft>
                <a:spcPts val="0"/>
              </a:spcAft>
              <a:buNone/>
            </a:pPr>
            <a:r>
              <a:rPr lang="es-ES" sz="1100">
                <a:solidFill>
                  <a:srgbClr val="EEE0D1"/>
                </a:solidFill>
                <a:latin typeface="Verdana"/>
                <a:ea typeface="Verdana"/>
                <a:cs typeface="Verdana"/>
                <a:sym typeface="Verdana"/>
              </a:rPr>
              <a:t>En el apartado “</a:t>
            </a:r>
            <a:r>
              <a:rPr lang="es-ES" sz="1100" u="sng">
                <a:solidFill>
                  <a:srgbClr val="EEE0D1"/>
                </a:solidFill>
                <a:latin typeface="Verdana"/>
                <a:ea typeface="Verdana"/>
                <a:cs typeface="Verdana"/>
                <a:sym typeface="Verdana"/>
              </a:rPr>
              <a:t>% Impuesto/Cotizaciones</a:t>
            </a:r>
            <a:r>
              <a:rPr lang="es-ES" sz="1100">
                <a:solidFill>
                  <a:srgbClr val="EEE0D1"/>
                </a:solidFill>
                <a:latin typeface="Verdana"/>
                <a:ea typeface="Verdana"/>
                <a:cs typeface="Verdana"/>
                <a:sym typeface="Verdana"/>
              </a:rPr>
              <a:t>” encontrarás el porcentaje al que corresponde el ítem “Impuesto/Cotizaciones”.</a:t>
            </a:r>
            <a:endParaRPr sz="1100">
              <a:solidFill>
                <a:srgbClr val="EEE0D1"/>
              </a:solidFill>
              <a:latin typeface="Verdana"/>
              <a:ea typeface="Verdana"/>
              <a:cs typeface="Verdana"/>
              <a:sym typeface="Verdana"/>
            </a:endParaRPr>
          </a:p>
        </p:txBody>
      </p:sp>
      <p:sp>
        <p:nvSpPr>
          <p:cNvPr id="415" name="Google Shape;415;g25b69c75db7_0_218"/>
          <p:cNvSpPr/>
          <p:nvPr/>
        </p:nvSpPr>
        <p:spPr>
          <a:xfrm>
            <a:off x="3159066" y="2652214"/>
            <a:ext cx="870000" cy="502200"/>
          </a:xfrm>
          <a:prstGeom prst="ellipse">
            <a:avLst/>
          </a:prstGeom>
          <a:noFill/>
          <a:ln w="28575" cap="flat" cmpd="sng">
            <a:solidFill>
              <a:srgbClr val="0E397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6" name="Google Shape;416;g25b69c75db7_0_218"/>
          <p:cNvCxnSpPr>
            <a:stCxn id="415" idx="4"/>
            <a:endCxn id="412" idx="0"/>
          </p:cNvCxnSpPr>
          <p:nvPr/>
        </p:nvCxnSpPr>
        <p:spPr>
          <a:xfrm flipH="1">
            <a:off x="2680266" y="3154414"/>
            <a:ext cx="913800" cy="624900"/>
          </a:xfrm>
          <a:prstGeom prst="straightConnector1">
            <a:avLst/>
          </a:prstGeom>
          <a:noFill/>
          <a:ln w="28575" cap="flat" cmpd="sng">
            <a:solidFill>
              <a:srgbClr val="0E397E"/>
            </a:solidFill>
            <a:prstDash val="solid"/>
            <a:round/>
            <a:headEnd type="none" w="med" len="med"/>
            <a:tailEnd type="none" w="med" len="med"/>
          </a:ln>
        </p:spPr>
      </p:cxnSp>
      <p:sp>
        <p:nvSpPr>
          <p:cNvPr id="417" name="Google Shape;417;g25b69c75db7_0_218"/>
          <p:cNvSpPr/>
          <p:nvPr/>
        </p:nvSpPr>
        <p:spPr>
          <a:xfrm>
            <a:off x="5096250" y="2742199"/>
            <a:ext cx="728100" cy="276900"/>
          </a:xfrm>
          <a:prstGeom prst="ellipse">
            <a:avLst/>
          </a:prstGeom>
          <a:noFill/>
          <a:ln w="28575" cap="flat" cmpd="sng">
            <a:solidFill>
              <a:srgbClr val="0E397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8" name="Google Shape;418;g25b69c75db7_0_218"/>
          <p:cNvCxnSpPr>
            <a:stCxn id="417" idx="0"/>
            <a:endCxn id="413" idx="2"/>
          </p:cNvCxnSpPr>
          <p:nvPr/>
        </p:nvCxnSpPr>
        <p:spPr>
          <a:xfrm rot="10800000" flipH="1">
            <a:off x="5460300" y="2426299"/>
            <a:ext cx="566400" cy="315900"/>
          </a:xfrm>
          <a:prstGeom prst="straightConnector1">
            <a:avLst/>
          </a:prstGeom>
          <a:noFill/>
          <a:ln w="28575" cap="flat" cmpd="sng">
            <a:solidFill>
              <a:srgbClr val="0E397E"/>
            </a:solidFill>
            <a:prstDash val="solid"/>
            <a:round/>
            <a:headEnd type="none" w="med" len="med"/>
            <a:tailEnd type="none" w="med" len="med"/>
          </a:ln>
        </p:spPr>
      </p:cxnSp>
      <p:sp>
        <p:nvSpPr>
          <p:cNvPr id="419" name="Google Shape;419;g25b69c75db7_0_218"/>
          <p:cNvSpPr/>
          <p:nvPr/>
        </p:nvSpPr>
        <p:spPr>
          <a:xfrm>
            <a:off x="5848425" y="2652225"/>
            <a:ext cx="1142400" cy="450000"/>
          </a:xfrm>
          <a:prstGeom prst="ellipse">
            <a:avLst/>
          </a:prstGeom>
          <a:noFill/>
          <a:ln w="28575" cap="flat" cmpd="sng">
            <a:solidFill>
              <a:srgbClr val="0E397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20" name="Google Shape;420;g25b69c75db7_0_218"/>
          <p:cNvCxnSpPr>
            <a:stCxn id="419" idx="4"/>
            <a:endCxn id="414" idx="0"/>
          </p:cNvCxnSpPr>
          <p:nvPr/>
        </p:nvCxnSpPr>
        <p:spPr>
          <a:xfrm>
            <a:off x="6419625" y="3102225"/>
            <a:ext cx="48300" cy="790200"/>
          </a:xfrm>
          <a:prstGeom prst="straightConnector1">
            <a:avLst/>
          </a:prstGeom>
          <a:noFill/>
          <a:ln w="28575" cap="flat" cmpd="sng">
            <a:solidFill>
              <a:srgbClr val="0E397E"/>
            </a:solidFill>
            <a:prstDash val="solid"/>
            <a:round/>
            <a:headEnd type="none" w="med" len="med"/>
            <a:tailEnd type="none" w="med" len="med"/>
          </a:ln>
        </p:spPr>
      </p:cxnSp>
      <p:pic>
        <p:nvPicPr>
          <p:cNvPr id="421" name="Google Shape;421;g25b69c75db7_0_218"/>
          <p:cNvPicPr preferRelativeResize="0"/>
          <p:nvPr/>
        </p:nvPicPr>
        <p:blipFill rotWithShape="1">
          <a:blip r:embed="rId6">
            <a:alphaModFix/>
          </a:blip>
          <a:srcRect/>
          <a:stretch/>
        </p:blipFill>
        <p:spPr>
          <a:xfrm>
            <a:off x="131041" y="156500"/>
            <a:ext cx="492534" cy="5540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3" descr="pptes-fondos-10.png"/>
          <p:cNvPicPr preferRelativeResize="0"/>
          <p:nvPr/>
        </p:nvPicPr>
        <p:blipFill rotWithShape="1">
          <a:blip r:embed="rId3">
            <a:alphaModFix/>
          </a:blip>
          <a:srcRect/>
          <a:stretch/>
        </p:blipFill>
        <p:spPr>
          <a:xfrm>
            <a:off x="0" y="0"/>
            <a:ext cx="9144002" cy="5143501"/>
          </a:xfrm>
          <a:prstGeom prst="rect">
            <a:avLst/>
          </a:prstGeom>
          <a:noFill/>
          <a:ln>
            <a:noFill/>
          </a:ln>
        </p:spPr>
      </p:pic>
      <p:sp>
        <p:nvSpPr>
          <p:cNvPr id="118" name="Google Shape;118;p3"/>
          <p:cNvSpPr txBox="1"/>
          <p:nvPr/>
        </p:nvSpPr>
        <p:spPr>
          <a:xfrm>
            <a:off x="917450" y="273674"/>
            <a:ext cx="5715000" cy="369300"/>
          </a:xfrm>
          <a:prstGeom prst="rect">
            <a:avLst/>
          </a:prstGeom>
          <a:solidFill>
            <a:srgbClr val="1A325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b="1">
                <a:solidFill>
                  <a:srgbClr val="60BBC7"/>
                </a:solidFill>
                <a:latin typeface="Verdana"/>
                <a:ea typeface="Verdana"/>
                <a:cs typeface="Verdana"/>
                <a:sym typeface="Verdana"/>
              </a:rPr>
              <a:t>PASOS A SEGUIR</a:t>
            </a:r>
            <a:endParaRPr/>
          </a:p>
        </p:txBody>
      </p:sp>
      <p:pic>
        <p:nvPicPr>
          <p:cNvPr id="119" name="Google Shape;119;p3"/>
          <p:cNvPicPr preferRelativeResize="0"/>
          <p:nvPr/>
        </p:nvPicPr>
        <p:blipFill rotWithShape="1">
          <a:blip r:embed="rId4">
            <a:alphaModFix/>
          </a:blip>
          <a:srcRect/>
          <a:stretch/>
        </p:blipFill>
        <p:spPr>
          <a:xfrm>
            <a:off x="3682859" y="5026458"/>
            <a:ext cx="1778283" cy="117042"/>
          </a:xfrm>
          <a:prstGeom prst="rect">
            <a:avLst/>
          </a:prstGeom>
          <a:noFill/>
          <a:ln>
            <a:noFill/>
          </a:ln>
        </p:spPr>
      </p:pic>
      <p:sp>
        <p:nvSpPr>
          <p:cNvPr id="120" name="Google Shape;120;p3"/>
          <p:cNvSpPr txBox="1"/>
          <p:nvPr/>
        </p:nvSpPr>
        <p:spPr>
          <a:xfrm>
            <a:off x="338800" y="973875"/>
            <a:ext cx="7528800" cy="646500"/>
          </a:xfrm>
          <a:prstGeom prst="rect">
            <a:avLst/>
          </a:prstGeom>
          <a:noFill/>
          <a:ln>
            <a:noFill/>
          </a:ln>
        </p:spPr>
        <p:txBody>
          <a:bodyPr spcFirstLastPara="1" wrap="square" lIns="91425" tIns="45700" rIns="91425" bIns="45700" anchor="t" anchorCtr="0">
            <a:spAutoFit/>
          </a:bodyPr>
          <a:lstStyle/>
          <a:p>
            <a:pPr marL="457200" lvl="0" indent="-304800" algn="just" rtl="0">
              <a:spcBef>
                <a:spcPts val="0"/>
              </a:spcBef>
              <a:spcAft>
                <a:spcPts val="0"/>
              </a:spcAft>
              <a:buClr>
                <a:srgbClr val="1A325C"/>
              </a:buClr>
              <a:buSzPts val="1200"/>
              <a:buAutoNum type="arabicPeriod"/>
            </a:pPr>
            <a:r>
              <a:rPr lang="es-ES" sz="1200">
                <a:solidFill>
                  <a:srgbClr val="1A325C"/>
                </a:solidFill>
                <a:latin typeface="Verdana"/>
                <a:ea typeface="Verdana"/>
                <a:cs typeface="Verdana"/>
                <a:sym typeface="Verdana"/>
              </a:rPr>
              <a:t>Debes crear un </a:t>
            </a:r>
            <a:r>
              <a:rPr lang="es-ES" sz="1200" b="1">
                <a:solidFill>
                  <a:srgbClr val="1A325C"/>
                </a:solidFill>
                <a:latin typeface="Verdana"/>
                <a:ea typeface="Verdana"/>
                <a:cs typeface="Verdana"/>
                <a:sym typeface="Verdana"/>
              </a:rPr>
              <a:t>Perfil Cultura</a:t>
            </a:r>
            <a:r>
              <a:rPr lang="es-ES" sz="1200">
                <a:solidFill>
                  <a:srgbClr val="1A325C"/>
                </a:solidFill>
                <a:latin typeface="Verdana"/>
                <a:ea typeface="Verdana"/>
                <a:cs typeface="Verdana"/>
                <a:sym typeface="Verdana"/>
              </a:rPr>
              <a:t>. Sin este perfil, no podrás ingresar y formular tu/s proyecto/s y tampoco podrás ser parte de un equipo de trabajo. </a:t>
            </a:r>
            <a:endParaRPr sz="1200">
              <a:solidFill>
                <a:srgbClr val="1A325C"/>
              </a:solidFill>
              <a:latin typeface="Verdana"/>
              <a:ea typeface="Verdana"/>
              <a:cs typeface="Verdana"/>
              <a:sym typeface="Verdana"/>
            </a:endParaRPr>
          </a:p>
          <a:p>
            <a:pPr marL="457200" lvl="0" indent="0" algn="just" rtl="0">
              <a:spcBef>
                <a:spcPts val="0"/>
              </a:spcBef>
              <a:spcAft>
                <a:spcPts val="0"/>
              </a:spcAft>
              <a:buNone/>
            </a:pPr>
            <a:r>
              <a:rPr lang="es-ES" sz="1200">
                <a:solidFill>
                  <a:srgbClr val="1A325C"/>
                </a:solidFill>
                <a:latin typeface="Verdana"/>
                <a:ea typeface="Verdana"/>
                <a:cs typeface="Verdana"/>
                <a:sym typeface="Verdana"/>
              </a:rPr>
              <a:t>Para ello deben ingresar al siguiente link: </a:t>
            </a:r>
            <a:r>
              <a:rPr lang="es-ES" sz="1200" u="sng">
                <a:solidFill>
                  <a:srgbClr val="1A325C"/>
                </a:solidFill>
                <a:latin typeface="Verdana"/>
                <a:ea typeface="Verdana"/>
                <a:cs typeface="Verdana"/>
                <a:sym typeface="Verdana"/>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http://clave.fondosdecultura.cl/</a:t>
            </a:r>
            <a:r>
              <a:rPr lang="es-ES" sz="1200" u="sng">
                <a:solidFill>
                  <a:srgbClr val="1A325C"/>
                </a:solidFill>
                <a:latin typeface="Verdana"/>
                <a:ea typeface="Verdana"/>
                <a:cs typeface="Verdana"/>
                <a:sym typeface="Verdana"/>
              </a:rPr>
              <a:t> </a:t>
            </a:r>
            <a:endParaRPr sz="1200">
              <a:solidFill>
                <a:srgbClr val="000000"/>
              </a:solidFill>
            </a:endParaRPr>
          </a:p>
        </p:txBody>
      </p:sp>
      <p:pic>
        <p:nvPicPr>
          <p:cNvPr id="121" name="Google Shape;121;p3"/>
          <p:cNvPicPr preferRelativeResize="0"/>
          <p:nvPr/>
        </p:nvPicPr>
        <p:blipFill>
          <a:blip r:embed="rId6">
            <a:alphaModFix/>
          </a:blip>
          <a:stretch>
            <a:fillRect/>
          </a:stretch>
        </p:blipFill>
        <p:spPr>
          <a:xfrm>
            <a:off x="1342261" y="1951279"/>
            <a:ext cx="4805915" cy="2539267"/>
          </a:xfrm>
          <a:prstGeom prst="rect">
            <a:avLst/>
          </a:prstGeom>
          <a:noFill/>
          <a:ln>
            <a:noFill/>
          </a:ln>
        </p:spPr>
      </p:pic>
      <p:sp>
        <p:nvSpPr>
          <p:cNvPr id="122" name="Google Shape;122;p3"/>
          <p:cNvSpPr/>
          <p:nvPr/>
        </p:nvSpPr>
        <p:spPr>
          <a:xfrm>
            <a:off x="1853349" y="3617262"/>
            <a:ext cx="1428300" cy="648000"/>
          </a:xfrm>
          <a:prstGeom prst="ellipse">
            <a:avLst/>
          </a:prstGeom>
          <a:noFill/>
          <a:ln w="28575" cap="flat" cmpd="sng">
            <a:solidFill>
              <a:srgbClr val="0E397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3" name="Google Shape;123;p3"/>
          <p:cNvCxnSpPr>
            <a:stCxn id="122" idx="6"/>
            <a:endCxn id="124" idx="1"/>
          </p:cNvCxnSpPr>
          <p:nvPr/>
        </p:nvCxnSpPr>
        <p:spPr>
          <a:xfrm>
            <a:off x="3281649" y="3941262"/>
            <a:ext cx="1404600" cy="545400"/>
          </a:xfrm>
          <a:prstGeom prst="straightConnector1">
            <a:avLst/>
          </a:prstGeom>
          <a:noFill/>
          <a:ln w="28575" cap="flat" cmpd="sng">
            <a:solidFill>
              <a:srgbClr val="0E397E"/>
            </a:solidFill>
            <a:prstDash val="solid"/>
            <a:round/>
            <a:headEnd type="none" w="med" len="med"/>
            <a:tailEnd type="none" w="med" len="med"/>
          </a:ln>
        </p:spPr>
      </p:cxnSp>
      <p:sp>
        <p:nvSpPr>
          <p:cNvPr id="124" name="Google Shape;124;p3"/>
          <p:cNvSpPr txBox="1"/>
          <p:nvPr/>
        </p:nvSpPr>
        <p:spPr>
          <a:xfrm>
            <a:off x="4686300" y="4117325"/>
            <a:ext cx="1323900" cy="738900"/>
          </a:xfrm>
          <a:prstGeom prst="rect">
            <a:avLst/>
          </a:prstGeom>
          <a:solidFill>
            <a:srgbClr val="DF3752"/>
          </a:solidFill>
          <a:ln w="9525" cap="flat" cmpd="sng">
            <a:solidFill>
              <a:srgbClr val="0E397E"/>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s-ES" sz="1200">
                <a:solidFill>
                  <a:srgbClr val="EEE0D1"/>
                </a:solidFill>
                <a:latin typeface="Verdana"/>
                <a:ea typeface="Verdana"/>
                <a:cs typeface="Verdana"/>
                <a:sym typeface="Verdana"/>
              </a:rPr>
              <a:t>Puedes ingresar con tu clave única.</a:t>
            </a:r>
            <a:endParaRPr sz="1200">
              <a:solidFill>
                <a:srgbClr val="EEE0D1"/>
              </a:solidFill>
              <a:latin typeface="Verdana"/>
              <a:ea typeface="Verdana"/>
              <a:cs typeface="Verdana"/>
              <a:sym typeface="Verdana"/>
            </a:endParaRPr>
          </a:p>
        </p:txBody>
      </p:sp>
      <p:sp>
        <p:nvSpPr>
          <p:cNvPr id="125" name="Google Shape;125;p3"/>
          <p:cNvSpPr/>
          <p:nvPr/>
        </p:nvSpPr>
        <p:spPr>
          <a:xfrm>
            <a:off x="2102979" y="2706949"/>
            <a:ext cx="1428300" cy="648000"/>
          </a:xfrm>
          <a:prstGeom prst="ellipse">
            <a:avLst/>
          </a:prstGeom>
          <a:noFill/>
          <a:ln w="28575" cap="flat" cmpd="sng">
            <a:solidFill>
              <a:srgbClr val="0E397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6" name="Google Shape;126;p3"/>
          <p:cNvCxnSpPr>
            <a:stCxn id="125" idx="6"/>
            <a:endCxn id="127" idx="1"/>
          </p:cNvCxnSpPr>
          <p:nvPr/>
        </p:nvCxnSpPr>
        <p:spPr>
          <a:xfrm>
            <a:off x="3531279" y="3030949"/>
            <a:ext cx="2071200" cy="454500"/>
          </a:xfrm>
          <a:prstGeom prst="straightConnector1">
            <a:avLst/>
          </a:prstGeom>
          <a:noFill/>
          <a:ln w="28575" cap="flat" cmpd="sng">
            <a:solidFill>
              <a:srgbClr val="0E397E"/>
            </a:solidFill>
            <a:prstDash val="solid"/>
            <a:round/>
            <a:headEnd type="none" w="med" len="med"/>
            <a:tailEnd type="none" w="med" len="med"/>
          </a:ln>
        </p:spPr>
      </p:cxnSp>
      <p:sp>
        <p:nvSpPr>
          <p:cNvPr id="127" name="Google Shape;127;p3"/>
          <p:cNvSpPr txBox="1"/>
          <p:nvPr/>
        </p:nvSpPr>
        <p:spPr>
          <a:xfrm>
            <a:off x="5602465" y="3023704"/>
            <a:ext cx="1368900" cy="923400"/>
          </a:xfrm>
          <a:prstGeom prst="rect">
            <a:avLst/>
          </a:prstGeom>
          <a:solidFill>
            <a:srgbClr val="DF3752"/>
          </a:solidFill>
          <a:ln w="9525" cap="flat" cmpd="sng">
            <a:solidFill>
              <a:srgbClr val="0E397E"/>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s-ES" sz="1200">
                <a:solidFill>
                  <a:srgbClr val="EEE0D1"/>
                </a:solidFill>
                <a:latin typeface="Verdana"/>
                <a:ea typeface="Verdana"/>
                <a:cs typeface="Verdana"/>
                <a:sym typeface="Verdana"/>
              </a:rPr>
              <a:t>Si ya tienes una cuenta, puedes ingresar aquí.</a:t>
            </a:r>
            <a:endParaRPr sz="1200">
              <a:solidFill>
                <a:srgbClr val="EEE0D1"/>
              </a:solidFill>
              <a:latin typeface="Verdana"/>
              <a:ea typeface="Verdana"/>
              <a:cs typeface="Verdana"/>
              <a:sym typeface="Verdana"/>
            </a:endParaRPr>
          </a:p>
        </p:txBody>
      </p:sp>
      <p:sp>
        <p:nvSpPr>
          <p:cNvPr id="128" name="Google Shape;128;p3"/>
          <p:cNvSpPr/>
          <p:nvPr/>
        </p:nvSpPr>
        <p:spPr>
          <a:xfrm>
            <a:off x="4050099" y="2084103"/>
            <a:ext cx="730800" cy="346200"/>
          </a:xfrm>
          <a:prstGeom prst="ellipse">
            <a:avLst/>
          </a:prstGeom>
          <a:noFill/>
          <a:ln w="28575" cap="flat" cmpd="sng">
            <a:solidFill>
              <a:srgbClr val="0E397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9" name="Google Shape;129;p3"/>
          <p:cNvCxnSpPr>
            <a:stCxn id="128" idx="6"/>
            <a:endCxn id="130" idx="1"/>
          </p:cNvCxnSpPr>
          <p:nvPr/>
        </p:nvCxnSpPr>
        <p:spPr>
          <a:xfrm>
            <a:off x="4780899" y="2257203"/>
            <a:ext cx="1495200" cy="155700"/>
          </a:xfrm>
          <a:prstGeom prst="straightConnector1">
            <a:avLst/>
          </a:prstGeom>
          <a:noFill/>
          <a:ln w="28575" cap="flat" cmpd="sng">
            <a:solidFill>
              <a:srgbClr val="0E397E"/>
            </a:solidFill>
            <a:prstDash val="solid"/>
            <a:round/>
            <a:headEnd type="none" w="med" len="med"/>
            <a:tailEnd type="none" w="med" len="med"/>
          </a:ln>
        </p:spPr>
      </p:cxnSp>
      <p:sp>
        <p:nvSpPr>
          <p:cNvPr id="130" name="Google Shape;130;p3"/>
          <p:cNvSpPr txBox="1"/>
          <p:nvPr/>
        </p:nvSpPr>
        <p:spPr>
          <a:xfrm>
            <a:off x="6276100" y="1951275"/>
            <a:ext cx="1591500" cy="923400"/>
          </a:xfrm>
          <a:prstGeom prst="rect">
            <a:avLst/>
          </a:prstGeom>
          <a:solidFill>
            <a:srgbClr val="DF3752"/>
          </a:solidFill>
          <a:ln w="9525" cap="flat" cmpd="sng">
            <a:solidFill>
              <a:srgbClr val="0E397E"/>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s-ES" sz="1200">
                <a:solidFill>
                  <a:srgbClr val="EEE0D1"/>
                </a:solidFill>
                <a:latin typeface="Verdana"/>
                <a:ea typeface="Verdana"/>
                <a:cs typeface="Verdana"/>
                <a:sym typeface="Verdana"/>
              </a:rPr>
              <a:t>Si es la primera vez que postulas, puedes crear tu cuenta aquí.</a:t>
            </a:r>
            <a:endParaRPr sz="1200">
              <a:solidFill>
                <a:srgbClr val="EEE0D1"/>
              </a:solidFill>
              <a:latin typeface="Verdana"/>
              <a:ea typeface="Verdana"/>
              <a:cs typeface="Verdana"/>
              <a:sym typeface="Verdana"/>
            </a:endParaRPr>
          </a:p>
        </p:txBody>
      </p:sp>
      <p:pic>
        <p:nvPicPr>
          <p:cNvPr id="131" name="Google Shape;131;p3"/>
          <p:cNvPicPr preferRelativeResize="0"/>
          <p:nvPr/>
        </p:nvPicPr>
        <p:blipFill rotWithShape="1">
          <a:blip r:embed="rId7">
            <a:alphaModFix/>
          </a:blip>
          <a:srcRect/>
          <a:stretch/>
        </p:blipFill>
        <p:spPr>
          <a:xfrm>
            <a:off x="208362" y="273675"/>
            <a:ext cx="632888" cy="647999"/>
          </a:xfrm>
          <a:prstGeom prst="rect">
            <a:avLst/>
          </a:prstGeom>
          <a:noFill/>
          <a:ln>
            <a:noFill/>
          </a:ln>
        </p:spPr>
      </p:pic>
    </p:spTree>
    <p:extLst>
      <p:ext uri="{BB962C8B-B14F-4D97-AF65-F5344CB8AC3E}">
        <p14:creationId xmlns:p14="http://schemas.microsoft.com/office/powerpoint/2010/main" val="6102010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pic>
        <p:nvPicPr>
          <p:cNvPr id="426" name="Google Shape;426;g25b69c75db7_0_249" descr="pptes-fondos-10.png"/>
          <p:cNvPicPr preferRelativeResize="0"/>
          <p:nvPr/>
        </p:nvPicPr>
        <p:blipFill rotWithShape="1">
          <a:blip r:embed="rId3">
            <a:alphaModFix/>
          </a:blip>
          <a:srcRect/>
          <a:stretch/>
        </p:blipFill>
        <p:spPr>
          <a:xfrm>
            <a:off x="0" y="0"/>
            <a:ext cx="9144002" cy="5143501"/>
          </a:xfrm>
          <a:prstGeom prst="rect">
            <a:avLst/>
          </a:prstGeom>
          <a:noFill/>
          <a:ln>
            <a:noFill/>
          </a:ln>
        </p:spPr>
      </p:pic>
      <p:sp>
        <p:nvSpPr>
          <p:cNvPr id="427" name="Google Shape;427;g25b69c75db7_0_249"/>
          <p:cNvSpPr txBox="1"/>
          <p:nvPr/>
        </p:nvSpPr>
        <p:spPr>
          <a:xfrm>
            <a:off x="765050" y="273674"/>
            <a:ext cx="5715000" cy="369300"/>
          </a:xfrm>
          <a:prstGeom prst="rect">
            <a:avLst/>
          </a:prstGeom>
          <a:solidFill>
            <a:srgbClr val="1A325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b="1">
                <a:solidFill>
                  <a:srgbClr val="60BBC7"/>
                </a:solidFill>
                <a:latin typeface="Verdana"/>
                <a:ea typeface="Verdana"/>
                <a:cs typeface="Verdana"/>
                <a:sym typeface="Verdana"/>
              </a:rPr>
              <a:t>PASOS A SEGUIR</a:t>
            </a:r>
            <a:endParaRPr/>
          </a:p>
        </p:txBody>
      </p:sp>
      <p:pic>
        <p:nvPicPr>
          <p:cNvPr id="428" name="Google Shape;428;g25b69c75db7_0_249"/>
          <p:cNvPicPr preferRelativeResize="0"/>
          <p:nvPr/>
        </p:nvPicPr>
        <p:blipFill rotWithShape="1">
          <a:blip r:embed="rId4">
            <a:alphaModFix/>
          </a:blip>
          <a:srcRect/>
          <a:stretch/>
        </p:blipFill>
        <p:spPr>
          <a:xfrm>
            <a:off x="3682859" y="5026458"/>
            <a:ext cx="1778281" cy="117042"/>
          </a:xfrm>
          <a:prstGeom prst="rect">
            <a:avLst/>
          </a:prstGeom>
          <a:noFill/>
          <a:ln>
            <a:noFill/>
          </a:ln>
        </p:spPr>
      </p:pic>
      <p:sp>
        <p:nvSpPr>
          <p:cNvPr id="429" name="Google Shape;429;g25b69c75db7_0_249"/>
          <p:cNvSpPr txBox="1"/>
          <p:nvPr/>
        </p:nvSpPr>
        <p:spPr>
          <a:xfrm>
            <a:off x="537900" y="812825"/>
            <a:ext cx="7728600" cy="646500"/>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None/>
            </a:pPr>
            <a:r>
              <a:rPr lang="es-ES" sz="1200">
                <a:solidFill>
                  <a:srgbClr val="000000"/>
                </a:solidFill>
                <a:latin typeface="Verdana"/>
                <a:ea typeface="Verdana"/>
                <a:cs typeface="Verdana"/>
                <a:sym typeface="Verdana"/>
              </a:rPr>
              <a:t>Si bien puedes consultar los distintos porcentajes en la </a:t>
            </a:r>
            <a:r>
              <a:rPr lang="es-ES" sz="1200" b="1">
                <a:solidFill>
                  <a:srgbClr val="000000"/>
                </a:solidFill>
                <a:latin typeface="Verdana"/>
                <a:ea typeface="Verdana"/>
                <a:cs typeface="Verdana"/>
                <a:sym typeface="Verdana"/>
              </a:rPr>
              <a:t>“Guía para una correcta contratación”</a:t>
            </a:r>
            <a:r>
              <a:rPr lang="es-ES" sz="1200">
                <a:solidFill>
                  <a:srgbClr val="000000"/>
                </a:solidFill>
                <a:latin typeface="Verdana"/>
                <a:ea typeface="Verdana"/>
                <a:cs typeface="Verdana"/>
                <a:sym typeface="Verdana"/>
              </a:rPr>
              <a:t> elaborada para esta convocatoria (disponible en </a:t>
            </a:r>
            <a:r>
              <a:rPr lang="es-ES" sz="1200" u="sng">
                <a:solidFill>
                  <a:srgbClr val="0563C1"/>
                </a:solidFill>
                <a:latin typeface="Verdana"/>
                <a:ea typeface="Verdana"/>
                <a:cs typeface="Verdana"/>
                <a:sym typeface="Verdana"/>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www.fondosdecultura.cl</a:t>
            </a:r>
            <a:r>
              <a:rPr lang="es-ES" sz="1200">
                <a:solidFill>
                  <a:srgbClr val="000000"/>
                </a:solidFill>
                <a:latin typeface="Verdana"/>
                <a:ea typeface="Verdana"/>
                <a:cs typeface="Verdana"/>
                <a:sym typeface="Verdana"/>
              </a:rPr>
              <a:t>), hemos preparado el siguiente resumen a modo de ayuda para estos efectos:</a:t>
            </a:r>
            <a:endParaRPr sz="1200">
              <a:solidFill>
                <a:srgbClr val="000000"/>
              </a:solidFill>
              <a:latin typeface="Verdana"/>
              <a:ea typeface="Verdana"/>
              <a:cs typeface="Verdana"/>
              <a:sym typeface="Verdana"/>
            </a:endParaRPr>
          </a:p>
        </p:txBody>
      </p:sp>
      <p:pic>
        <p:nvPicPr>
          <p:cNvPr id="430" name="Google Shape;430;g25b69c75db7_0_249"/>
          <p:cNvPicPr preferRelativeResize="0"/>
          <p:nvPr/>
        </p:nvPicPr>
        <p:blipFill rotWithShape="1">
          <a:blip r:embed="rId6">
            <a:alphaModFix/>
          </a:blip>
          <a:srcRect l="3386" t="8647" r="3050" b="8039"/>
          <a:stretch/>
        </p:blipFill>
        <p:spPr>
          <a:xfrm>
            <a:off x="1399263" y="1695412"/>
            <a:ext cx="6005876" cy="2556350"/>
          </a:xfrm>
          <a:prstGeom prst="rect">
            <a:avLst/>
          </a:prstGeom>
          <a:noFill/>
          <a:ln>
            <a:noFill/>
          </a:ln>
        </p:spPr>
      </p:pic>
      <p:pic>
        <p:nvPicPr>
          <p:cNvPr id="431" name="Google Shape;431;g25b69c75db7_0_249"/>
          <p:cNvPicPr preferRelativeResize="0"/>
          <p:nvPr/>
        </p:nvPicPr>
        <p:blipFill rotWithShape="1">
          <a:blip r:embed="rId7">
            <a:alphaModFix/>
          </a:blip>
          <a:srcRect/>
          <a:stretch/>
        </p:blipFill>
        <p:spPr>
          <a:xfrm>
            <a:off x="131041" y="156500"/>
            <a:ext cx="492534" cy="554099"/>
          </a:xfrm>
          <a:prstGeom prst="rect">
            <a:avLst/>
          </a:prstGeom>
          <a:noFill/>
          <a:ln>
            <a:noFill/>
          </a:ln>
        </p:spPr>
      </p:pic>
      <p:sp>
        <p:nvSpPr>
          <p:cNvPr id="432" name="Google Shape;432;g25b69c75db7_0_249"/>
          <p:cNvSpPr/>
          <p:nvPr/>
        </p:nvSpPr>
        <p:spPr>
          <a:xfrm>
            <a:off x="5592650" y="2280775"/>
            <a:ext cx="849900" cy="1916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g25b69c75db7_0_249"/>
          <p:cNvSpPr txBox="1"/>
          <p:nvPr/>
        </p:nvSpPr>
        <p:spPr>
          <a:xfrm>
            <a:off x="5573150" y="2961775"/>
            <a:ext cx="888900" cy="55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ES" sz="900" b="1" dirty="0" smtClean="0">
                <a:solidFill>
                  <a:srgbClr val="666666"/>
                </a:solidFill>
                <a:latin typeface="Nunito"/>
                <a:ea typeface="Nunito"/>
                <a:cs typeface="Nunito"/>
                <a:sym typeface="Nunito"/>
              </a:rPr>
              <a:t>14,5 </a:t>
            </a:r>
            <a:r>
              <a:rPr lang="es-ES" sz="900" b="1" dirty="0">
                <a:solidFill>
                  <a:srgbClr val="666666"/>
                </a:solidFill>
                <a:latin typeface="Nunito"/>
                <a:ea typeface="Nunito"/>
                <a:cs typeface="Nunito"/>
                <a:sym typeface="Nunito"/>
              </a:rPr>
              <a:t>para el año </a:t>
            </a:r>
            <a:r>
              <a:rPr lang="es-ES" sz="900" b="1" dirty="0" smtClean="0">
                <a:solidFill>
                  <a:srgbClr val="666666"/>
                </a:solidFill>
                <a:latin typeface="Nunito"/>
                <a:ea typeface="Nunito"/>
                <a:cs typeface="Nunito"/>
                <a:sym typeface="Nunito"/>
              </a:rPr>
              <a:t>2025</a:t>
            </a:r>
            <a:endParaRPr sz="900" b="1" dirty="0">
              <a:solidFill>
                <a:srgbClr val="666666"/>
              </a:solidFill>
              <a:latin typeface="Nunito"/>
              <a:ea typeface="Nunito"/>
              <a:cs typeface="Nunito"/>
              <a:sym typeface="Nunito"/>
            </a:endParaRPr>
          </a:p>
        </p:txBody>
      </p:sp>
      <p:sp>
        <p:nvSpPr>
          <p:cNvPr id="434" name="Google Shape;434;g25b69c75db7_0_249"/>
          <p:cNvSpPr txBox="1"/>
          <p:nvPr/>
        </p:nvSpPr>
        <p:spPr>
          <a:xfrm>
            <a:off x="623575" y="4487850"/>
            <a:ext cx="59511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1200">
                <a:latin typeface="Verdana"/>
                <a:ea typeface="Verdana"/>
                <a:cs typeface="Verdana"/>
                <a:sym typeface="Verdana"/>
              </a:rPr>
              <a:t>*Ten presente que este porcentaje puede variar de acuerdo a tu previsión.</a:t>
            </a:r>
            <a:r>
              <a:rPr lang="es-ES" sz="1100">
                <a:latin typeface="Verdana"/>
                <a:ea typeface="Verdana"/>
                <a:cs typeface="Verdana"/>
                <a:sym typeface="Verdana"/>
              </a:rPr>
              <a:t> </a:t>
            </a:r>
            <a:endParaRPr sz="1100">
              <a:latin typeface="Verdana"/>
              <a:ea typeface="Verdana"/>
              <a:cs typeface="Verdana"/>
              <a:sym typeface="Verdana"/>
            </a:endParaRPr>
          </a:p>
        </p:txBody>
      </p:sp>
      <p:sp>
        <p:nvSpPr>
          <p:cNvPr id="435" name="Google Shape;435;g25b69c75db7_0_249"/>
          <p:cNvSpPr txBox="1"/>
          <p:nvPr/>
        </p:nvSpPr>
        <p:spPr>
          <a:xfrm>
            <a:off x="4079475" y="3964550"/>
            <a:ext cx="492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1000">
                <a:latin typeface="Calibri"/>
                <a:ea typeface="Calibri"/>
                <a:cs typeface="Calibri"/>
                <a:sym typeface="Calibri"/>
              </a:rPr>
              <a:t>*</a:t>
            </a:r>
            <a:endParaRPr sz="1000">
              <a:latin typeface="Calibri"/>
              <a:ea typeface="Calibri"/>
              <a:cs typeface="Calibri"/>
              <a:sym typeface="Calibri"/>
            </a:endParaRPr>
          </a:p>
        </p:txBody>
      </p:sp>
      <p:sp>
        <p:nvSpPr>
          <p:cNvPr id="436" name="Google Shape;436;g25b69c75db7_0_249"/>
          <p:cNvSpPr txBox="1"/>
          <p:nvPr/>
        </p:nvSpPr>
        <p:spPr>
          <a:xfrm>
            <a:off x="5296550" y="3964550"/>
            <a:ext cx="492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1000">
                <a:latin typeface="Calibri"/>
                <a:ea typeface="Calibri"/>
                <a:cs typeface="Calibri"/>
                <a:sym typeface="Calibri"/>
              </a:rPr>
              <a:t>*</a:t>
            </a:r>
            <a:endParaRPr sz="1000">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pic>
        <p:nvPicPr>
          <p:cNvPr id="441" name="Google Shape;441;g25b69c75db7_0_273" descr="pptes-fondos-10.png"/>
          <p:cNvPicPr preferRelativeResize="0"/>
          <p:nvPr/>
        </p:nvPicPr>
        <p:blipFill rotWithShape="1">
          <a:blip r:embed="rId3">
            <a:alphaModFix/>
          </a:blip>
          <a:srcRect/>
          <a:stretch/>
        </p:blipFill>
        <p:spPr>
          <a:xfrm>
            <a:off x="0" y="0"/>
            <a:ext cx="9144002" cy="5143501"/>
          </a:xfrm>
          <a:prstGeom prst="rect">
            <a:avLst/>
          </a:prstGeom>
          <a:noFill/>
          <a:ln>
            <a:noFill/>
          </a:ln>
        </p:spPr>
      </p:pic>
      <p:pic>
        <p:nvPicPr>
          <p:cNvPr id="442" name="Google Shape;442;g25b69c75db7_0_273"/>
          <p:cNvPicPr preferRelativeResize="0"/>
          <p:nvPr/>
        </p:nvPicPr>
        <p:blipFill rotWithShape="1">
          <a:blip r:embed="rId4">
            <a:alphaModFix/>
          </a:blip>
          <a:srcRect/>
          <a:stretch/>
        </p:blipFill>
        <p:spPr>
          <a:xfrm>
            <a:off x="3682859" y="5026458"/>
            <a:ext cx="1778281" cy="117042"/>
          </a:xfrm>
          <a:prstGeom prst="rect">
            <a:avLst/>
          </a:prstGeom>
          <a:noFill/>
          <a:ln>
            <a:noFill/>
          </a:ln>
        </p:spPr>
      </p:pic>
      <p:sp>
        <p:nvSpPr>
          <p:cNvPr id="443" name="Google Shape;443;g25b69c75db7_0_273"/>
          <p:cNvSpPr txBox="1"/>
          <p:nvPr/>
        </p:nvSpPr>
        <p:spPr>
          <a:xfrm>
            <a:off x="721800" y="273674"/>
            <a:ext cx="5715000" cy="369300"/>
          </a:xfrm>
          <a:prstGeom prst="rect">
            <a:avLst/>
          </a:prstGeom>
          <a:solidFill>
            <a:srgbClr val="DF375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b="1">
                <a:solidFill>
                  <a:srgbClr val="EEE0D1"/>
                </a:solidFill>
                <a:latin typeface="Verdana"/>
                <a:ea typeface="Verdana"/>
                <a:cs typeface="Verdana"/>
                <a:sym typeface="Verdana"/>
              </a:rPr>
              <a:t>PASOS A SEGUIR</a:t>
            </a:r>
            <a:endParaRPr>
              <a:solidFill>
                <a:srgbClr val="EEE0D1"/>
              </a:solidFill>
            </a:endParaRPr>
          </a:p>
        </p:txBody>
      </p:sp>
      <p:sp>
        <p:nvSpPr>
          <p:cNvPr id="444" name="Google Shape;444;g25b69c75db7_0_273"/>
          <p:cNvSpPr txBox="1"/>
          <p:nvPr/>
        </p:nvSpPr>
        <p:spPr>
          <a:xfrm>
            <a:off x="540075" y="742125"/>
            <a:ext cx="7676700" cy="461700"/>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None/>
            </a:pPr>
            <a:r>
              <a:rPr lang="es-ES" sz="1200">
                <a:solidFill>
                  <a:srgbClr val="000000"/>
                </a:solidFill>
                <a:latin typeface="Verdana"/>
                <a:ea typeface="Verdana"/>
                <a:cs typeface="Verdana"/>
                <a:sym typeface="Verdana"/>
              </a:rPr>
              <a:t>Para calcular los montos anteriores, te recomendamos las siguientes operaciones. Esto es sólo una ayuda para calcularlos correctamente. </a:t>
            </a:r>
            <a:endParaRPr sz="1200">
              <a:solidFill>
                <a:srgbClr val="000000"/>
              </a:solidFill>
              <a:latin typeface="Verdana"/>
              <a:ea typeface="Verdana"/>
              <a:cs typeface="Verdana"/>
              <a:sym typeface="Verdana"/>
            </a:endParaRPr>
          </a:p>
        </p:txBody>
      </p:sp>
      <p:sp>
        <p:nvSpPr>
          <p:cNvPr id="445" name="Google Shape;445;g25b69c75db7_0_273"/>
          <p:cNvSpPr/>
          <p:nvPr/>
        </p:nvSpPr>
        <p:spPr>
          <a:xfrm>
            <a:off x="1542031" y="1812409"/>
            <a:ext cx="396900" cy="2871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g25b69c75db7_0_273"/>
          <p:cNvSpPr txBox="1"/>
          <p:nvPr/>
        </p:nvSpPr>
        <p:spPr>
          <a:xfrm>
            <a:off x="787854" y="4701393"/>
            <a:ext cx="6399000" cy="276900"/>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None/>
            </a:pPr>
            <a:endParaRPr sz="1200">
              <a:solidFill>
                <a:srgbClr val="000000"/>
              </a:solidFill>
            </a:endParaRPr>
          </a:p>
        </p:txBody>
      </p:sp>
      <p:pic>
        <p:nvPicPr>
          <p:cNvPr id="447" name="Google Shape;447;g25b69c75db7_0_273"/>
          <p:cNvPicPr preferRelativeResize="0"/>
          <p:nvPr/>
        </p:nvPicPr>
        <p:blipFill>
          <a:blip r:embed="rId5">
            <a:alphaModFix/>
          </a:blip>
          <a:stretch>
            <a:fillRect/>
          </a:stretch>
        </p:blipFill>
        <p:spPr>
          <a:xfrm>
            <a:off x="1751852" y="4179172"/>
            <a:ext cx="4861281" cy="823454"/>
          </a:xfrm>
          <a:prstGeom prst="rect">
            <a:avLst/>
          </a:prstGeom>
          <a:noFill/>
          <a:ln>
            <a:noFill/>
          </a:ln>
        </p:spPr>
      </p:pic>
      <p:sp>
        <p:nvSpPr>
          <p:cNvPr id="448" name="Google Shape;448;g25b69c75db7_0_273"/>
          <p:cNvSpPr/>
          <p:nvPr/>
        </p:nvSpPr>
        <p:spPr>
          <a:xfrm>
            <a:off x="5126593" y="4643017"/>
            <a:ext cx="609600" cy="287100"/>
          </a:xfrm>
          <a:prstGeom prst="ellipse">
            <a:avLst/>
          </a:prstGeom>
          <a:noFill/>
          <a:ln w="28575" cap="flat" cmpd="sng">
            <a:solidFill>
              <a:srgbClr val="0E397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g25b69c75db7_0_273"/>
          <p:cNvSpPr/>
          <p:nvPr/>
        </p:nvSpPr>
        <p:spPr>
          <a:xfrm>
            <a:off x="3588390" y="4643017"/>
            <a:ext cx="609600" cy="287100"/>
          </a:xfrm>
          <a:prstGeom prst="ellipse">
            <a:avLst/>
          </a:prstGeom>
          <a:noFill/>
          <a:ln w="28575" cap="flat" cmpd="sng">
            <a:solidFill>
              <a:srgbClr val="0E397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g25b69c75db7_0_273"/>
          <p:cNvSpPr txBox="1"/>
          <p:nvPr/>
        </p:nvSpPr>
        <p:spPr>
          <a:xfrm>
            <a:off x="387675" y="1242950"/>
            <a:ext cx="7829100" cy="2893800"/>
          </a:xfrm>
          <a:prstGeom prst="rect">
            <a:avLst/>
          </a:prstGeom>
          <a:solidFill>
            <a:srgbClr val="A4C2F4"/>
          </a:solid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ES" sz="1100">
                <a:solidFill>
                  <a:srgbClr val="000000"/>
                </a:solidFill>
                <a:latin typeface="Verdana"/>
                <a:ea typeface="Verdana"/>
                <a:cs typeface="Verdana"/>
                <a:sym typeface="Verdana"/>
              </a:rPr>
              <a:t>Si sólo tienes clara la cantidad de “Monto” (es decir, el sueldo líquido que recibiría tu trabajador/a/e), debes tener en cuenta el tipo de contrato de trabajo, ya que de él dependerá el porcentaje de impuesto. Te proponemos calcularlo de la siguiente forma (tendremos como referencia el impuesto aplicable para trabajadores/as de las artes y el espectáculo):</a:t>
            </a:r>
            <a:endParaRPr sz="1100">
              <a:solidFill>
                <a:srgbClr val="000000"/>
              </a:solidFill>
              <a:latin typeface="Verdana"/>
              <a:ea typeface="Verdana"/>
              <a:cs typeface="Verdana"/>
              <a:sym typeface="Verdana"/>
            </a:endParaRPr>
          </a:p>
          <a:p>
            <a:pPr marL="0" lvl="0" indent="0" algn="just" rtl="0">
              <a:spcBef>
                <a:spcPts val="0"/>
              </a:spcBef>
              <a:spcAft>
                <a:spcPts val="0"/>
              </a:spcAft>
              <a:buNone/>
            </a:pPr>
            <a:endParaRPr sz="1100">
              <a:solidFill>
                <a:srgbClr val="000000"/>
              </a:solidFill>
              <a:latin typeface="Verdana"/>
              <a:ea typeface="Verdana"/>
              <a:cs typeface="Verdana"/>
              <a:sym typeface="Verdana"/>
            </a:endParaRPr>
          </a:p>
          <a:p>
            <a:pPr marL="0" lvl="0" indent="0" algn="just" rtl="0">
              <a:spcBef>
                <a:spcPts val="0"/>
              </a:spcBef>
              <a:spcAft>
                <a:spcPts val="0"/>
              </a:spcAft>
              <a:buNone/>
            </a:pPr>
            <a:r>
              <a:rPr lang="es-ES" sz="1100">
                <a:solidFill>
                  <a:srgbClr val="000000"/>
                </a:solidFill>
                <a:latin typeface="Verdana"/>
                <a:ea typeface="Verdana"/>
                <a:cs typeface="Verdana"/>
                <a:sym typeface="Verdana"/>
              </a:rPr>
              <a:t>El “Monto” equivale a un 77.19% del “Total” (correspondiente al monto bruto) solicitado al fondo (obtuvimos este porcentaje restando el 100% menos el porcentaje de impuesto requerido por el tipo de contrato, es decir; </a:t>
            </a:r>
            <a:r>
              <a:rPr lang="es-ES" sz="1100">
                <a:solidFill>
                  <a:srgbClr val="FF0000"/>
                </a:solidFill>
                <a:latin typeface="Verdana"/>
                <a:ea typeface="Verdana"/>
                <a:cs typeface="Verdana"/>
                <a:sym typeface="Verdana"/>
              </a:rPr>
              <a:t>100-22.81</a:t>
            </a:r>
            <a:r>
              <a:rPr lang="es-ES" sz="1100">
                <a:solidFill>
                  <a:srgbClr val="000000"/>
                </a:solidFill>
                <a:latin typeface="Verdana"/>
                <a:ea typeface="Verdana"/>
                <a:cs typeface="Verdana"/>
                <a:sym typeface="Verdana"/>
              </a:rPr>
              <a:t>). A partir de este cálculo, si el monto líquido a recibir es de $500.000.-, la fórmula para obtener el monto bruto sería: </a:t>
            </a:r>
            <a:endParaRPr sz="1100">
              <a:solidFill>
                <a:srgbClr val="000000"/>
              </a:solidFill>
              <a:latin typeface="Verdana"/>
              <a:ea typeface="Verdana"/>
              <a:cs typeface="Verdana"/>
              <a:sym typeface="Verdana"/>
            </a:endParaRPr>
          </a:p>
          <a:p>
            <a:pPr marL="0" lvl="0" indent="0" algn="l" rtl="0">
              <a:spcBef>
                <a:spcPts val="0"/>
              </a:spcBef>
              <a:spcAft>
                <a:spcPts val="0"/>
              </a:spcAft>
              <a:buNone/>
            </a:pPr>
            <a:r>
              <a:rPr lang="es-ES" sz="1100">
                <a:solidFill>
                  <a:srgbClr val="FF0000"/>
                </a:solidFill>
                <a:latin typeface="Verdana"/>
                <a:ea typeface="Verdana"/>
                <a:cs typeface="Verdana"/>
                <a:sym typeface="Verdana"/>
              </a:rPr>
              <a:t>500.000  =   77,19</a:t>
            </a:r>
            <a:endParaRPr sz="1100">
              <a:solidFill>
                <a:srgbClr val="FF0000"/>
              </a:solidFill>
              <a:latin typeface="Verdana"/>
              <a:ea typeface="Verdana"/>
              <a:cs typeface="Verdana"/>
              <a:sym typeface="Verdana"/>
            </a:endParaRPr>
          </a:p>
          <a:p>
            <a:pPr marL="0" lvl="0" indent="0" algn="l" rtl="0">
              <a:spcBef>
                <a:spcPts val="0"/>
              </a:spcBef>
              <a:spcAft>
                <a:spcPts val="0"/>
              </a:spcAft>
              <a:buNone/>
            </a:pPr>
            <a:r>
              <a:rPr lang="es-ES" sz="1100">
                <a:solidFill>
                  <a:srgbClr val="FF0000"/>
                </a:solidFill>
                <a:latin typeface="Verdana"/>
                <a:ea typeface="Verdana"/>
                <a:cs typeface="Verdana"/>
                <a:sym typeface="Verdana"/>
              </a:rPr>
              <a:t>            X  = 100</a:t>
            </a:r>
            <a:endParaRPr sz="1100">
              <a:solidFill>
                <a:srgbClr val="FF0000"/>
              </a:solidFill>
              <a:latin typeface="Verdana"/>
              <a:ea typeface="Verdana"/>
              <a:cs typeface="Verdana"/>
              <a:sym typeface="Verdana"/>
            </a:endParaRPr>
          </a:p>
          <a:p>
            <a:pPr marL="0" lvl="0" indent="0" algn="l" rtl="0">
              <a:spcBef>
                <a:spcPts val="0"/>
              </a:spcBef>
              <a:spcAft>
                <a:spcPts val="0"/>
              </a:spcAft>
              <a:buNone/>
            </a:pPr>
            <a:r>
              <a:rPr lang="es-ES" sz="1100">
                <a:solidFill>
                  <a:srgbClr val="000000"/>
                </a:solidFill>
                <a:latin typeface="Verdana"/>
                <a:ea typeface="Verdana"/>
                <a:cs typeface="Verdana"/>
                <a:sym typeface="Verdana"/>
              </a:rPr>
              <a:t>Es decir que, para calcular el “Total” (es decir, el monto bruto y nuestra X, en este caso), podemos multiplicar $500.000 por 100 y, luego, dividirlo por 77.19: </a:t>
            </a:r>
            <a:r>
              <a:rPr lang="es-ES" sz="1100">
                <a:solidFill>
                  <a:srgbClr val="FF0000"/>
                </a:solidFill>
                <a:latin typeface="Verdana"/>
                <a:ea typeface="Verdana"/>
                <a:cs typeface="Verdana"/>
                <a:sym typeface="Verdana"/>
              </a:rPr>
              <a:t>(500.000x100):77,19=647.752</a:t>
            </a:r>
            <a:endParaRPr sz="1100">
              <a:solidFill>
                <a:srgbClr val="FF0000"/>
              </a:solidFill>
              <a:latin typeface="Verdana"/>
              <a:ea typeface="Verdana"/>
              <a:cs typeface="Verdana"/>
              <a:sym typeface="Verdana"/>
            </a:endParaRPr>
          </a:p>
          <a:p>
            <a:pPr marL="0" lvl="0" indent="0" algn="l" rtl="0">
              <a:spcBef>
                <a:spcPts val="0"/>
              </a:spcBef>
              <a:spcAft>
                <a:spcPts val="0"/>
              </a:spcAft>
              <a:buNone/>
            </a:pPr>
            <a:endParaRPr sz="1100">
              <a:solidFill>
                <a:srgbClr val="FF0000"/>
              </a:solidFill>
              <a:latin typeface="Verdana"/>
              <a:ea typeface="Verdana"/>
              <a:cs typeface="Verdana"/>
              <a:sym typeface="Verdana"/>
            </a:endParaRPr>
          </a:p>
          <a:p>
            <a:pPr marL="0" lvl="0" indent="0" algn="l" rtl="0">
              <a:spcBef>
                <a:spcPts val="0"/>
              </a:spcBef>
              <a:spcAft>
                <a:spcPts val="0"/>
              </a:spcAft>
              <a:buNone/>
            </a:pPr>
            <a:r>
              <a:rPr lang="es-ES" sz="1100">
                <a:solidFill>
                  <a:srgbClr val="000000"/>
                </a:solidFill>
                <a:latin typeface="Verdana"/>
                <a:ea typeface="Verdana"/>
                <a:cs typeface="Verdana"/>
                <a:sym typeface="Verdana"/>
              </a:rPr>
              <a:t>Por lo mismo, el pago por concepto de “Impuesto/Cotizaciones” sería el resto entre el monto bruto (el “Total”) y el monto líquido (“Monto”): </a:t>
            </a:r>
            <a:r>
              <a:rPr lang="es-ES" sz="1100">
                <a:solidFill>
                  <a:srgbClr val="FF0000"/>
                </a:solidFill>
                <a:latin typeface="Verdana"/>
                <a:ea typeface="Verdana"/>
                <a:cs typeface="Verdana"/>
                <a:sym typeface="Verdana"/>
              </a:rPr>
              <a:t>647.752-500.000=147.752</a:t>
            </a:r>
            <a:endParaRPr sz="1100">
              <a:solidFill>
                <a:srgbClr val="000000"/>
              </a:solidFill>
              <a:latin typeface="Verdana"/>
              <a:ea typeface="Verdana"/>
              <a:cs typeface="Verdana"/>
              <a:sym typeface="Verdana"/>
            </a:endParaRPr>
          </a:p>
        </p:txBody>
      </p:sp>
      <p:pic>
        <p:nvPicPr>
          <p:cNvPr id="451" name="Google Shape;451;g25b69c75db7_0_273"/>
          <p:cNvPicPr preferRelativeResize="0"/>
          <p:nvPr/>
        </p:nvPicPr>
        <p:blipFill rotWithShape="1">
          <a:blip r:embed="rId6">
            <a:alphaModFix/>
          </a:blip>
          <a:srcRect/>
          <a:stretch/>
        </p:blipFill>
        <p:spPr>
          <a:xfrm>
            <a:off x="131041" y="156500"/>
            <a:ext cx="492534" cy="5540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pic>
        <p:nvPicPr>
          <p:cNvPr id="456" name="Google Shape;456;g25b69c75db7_0_295" descr="pptes-fondos-10.png"/>
          <p:cNvPicPr preferRelativeResize="0"/>
          <p:nvPr/>
        </p:nvPicPr>
        <p:blipFill rotWithShape="1">
          <a:blip r:embed="rId3">
            <a:alphaModFix/>
          </a:blip>
          <a:srcRect/>
          <a:stretch/>
        </p:blipFill>
        <p:spPr>
          <a:xfrm>
            <a:off x="0" y="0"/>
            <a:ext cx="9144002" cy="5143501"/>
          </a:xfrm>
          <a:prstGeom prst="rect">
            <a:avLst/>
          </a:prstGeom>
          <a:noFill/>
          <a:ln>
            <a:noFill/>
          </a:ln>
        </p:spPr>
      </p:pic>
      <p:sp>
        <p:nvSpPr>
          <p:cNvPr id="457" name="Google Shape;457;g25b69c75db7_0_295"/>
          <p:cNvSpPr txBox="1"/>
          <p:nvPr/>
        </p:nvSpPr>
        <p:spPr>
          <a:xfrm>
            <a:off x="765050" y="273674"/>
            <a:ext cx="5715000" cy="369300"/>
          </a:xfrm>
          <a:prstGeom prst="rect">
            <a:avLst/>
          </a:prstGeom>
          <a:solidFill>
            <a:srgbClr val="1A325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b="1">
                <a:solidFill>
                  <a:srgbClr val="60BBC7"/>
                </a:solidFill>
                <a:latin typeface="Verdana"/>
                <a:ea typeface="Verdana"/>
                <a:cs typeface="Verdana"/>
                <a:sym typeface="Verdana"/>
              </a:rPr>
              <a:t>PASOS A SEGUIR</a:t>
            </a:r>
            <a:endParaRPr/>
          </a:p>
        </p:txBody>
      </p:sp>
      <p:pic>
        <p:nvPicPr>
          <p:cNvPr id="458" name="Google Shape;458;g25b69c75db7_0_295"/>
          <p:cNvPicPr preferRelativeResize="0"/>
          <p:nvPr/>
        </p:nvPicPr>
        <p:blipFill rotWithShape="1">
          <a:blip r:embed="rId4">
            <a:alphaModFix/>
          </a:blip>
          <a:srcRect/>
          <a:stretch/>
        </p:blipFill>
        <p:spPr>
          <a:xfrm>
            <a:off x="3682859" y="5026458"/>
            <a:ext cx="1778281" cy="117042"/>
          </a:xfrm>
          <a:prstGeom prst="rect">
            <a:avLst/>
          </a:prstGeom>
          <a:noFill/>
          <a:ln>
            <a:noFill/>
          </a:ln>
        </p:spPr>
      </p:pic>
      <p:pic>
        <p:nvPicPr>
          <p:cNvPr id="459" name="Google Shape;459;g25b69c75db7_0_295"/>
          <p:cNvPicPr preferRelativeResize="0"/>
          <p:nvPr/>
        </p:nvPicPr>
        <p:blipFill>
          <a:blip r:embed="rId5">
            <a:alphaModFix/>
          </a:blip>
          <a:stretch>
            <a:fillRect/>
          </a:stretch>
        </p:blipFill>
        <p:spPr>
          <a:xfrm>
            <a:off x="1261066" y="3543308"/>
            <a:ext cx="5817730" cy="985467"/>
          </a:xfrm>
          <a:prstGeom prst="rect">
            <a:avLst/>
          </a:prstGeom>
          <a:noFill/>
          <a:ln>
            <a:noFill/>
          </a:ln>
        </p:spPr>
      </p:pic>
      <p:sp>
        <p:nvSpPr>
          <p:cNvPr id="460" name="Google Shape;460;g25b69c75db7_0_295"/>
          <p:cNvSpPr txBox="1"/>
          <p:nvPr/>
        </p:nvSpPr>
        <p:spPr>
          <a:xfrm>
            <a:off x="423925" y="1018750"/>
            <a:ext cx="7658100" cy="2216400"/>
          </a:xfrm>
          <a:prstGeom prst="rect">
            <a:avLst/>
          </a:prstGeom>
          <a:solidFill>
            <a:srgbClr val="A4C2F4"/>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1200">
                <a:solidFill>
                  <a:srgbClr val="000000"/>
                </a:solidFill>
                <a:latin typeface="Verdana"/>
                <a:ea typeface="Verdana"/>
                <a:cs typeface="Verdana"/>
                <a:sym typeface="Verdana"/>
              </a:rPr>
              <a:t>Por otro lado, para realizar el cálculo de “Impuestos/Cotizaciones”, podemos hacerlo a partir del “Total” (es decir, del monto bruto solicitado al fondo), puedes calcularlo de la siguiente forma:</a:t>
            </a:r>
            <a:endParaRPr sz="1200">
              <a:solidFill>
                <a:srgbClr val="000000"/>
              </a:solidFill>
              <a:latin typeface="Verdana"/>
              <a:ea typeface="Verdana"/>
              <a:cs typeface="Verdana"/>
              <a:sym typeface="Verdana"/>
            </a:endParaRPr>
          </a:p>
          <a:p>
            <a:pPr marL="0" lvl="0" indent="0" algn="l" rtl="0">
              <a:spcBef>
                <a:spcPts val="0"/>
              </a:spcBef>
              <a:spcAft>
                <a:spcPts val="0"/>
              </a:spcAft>
              <a:buNone/>
            </a:pPr>
            <a:endParaRPr sz="1200">
              <a:solidFill>
                <a:srgbClr val="000000"/>
              </a:solidFill>
              <a:latin typeface="Verdana"/>
              <a:ea typeface="Verdana"/>
              <a:cs typeface="Verdana"/>
              <a:sym typeface="Verdana"/>
            </a:endParaRPr>
          </a:p>
          <a:p>
            <a:pPr marL="0" lvl="0" indent="0" algn="l" rtl="0">
              <a:spcBef>
                <a:spcPts val="0"/>
              </a:spcBef>
              <a:spcAft>
                <a:spcPts val="0"/>
              </a:spcAft>
              <a:buNone/>
            </a:pPr>
            <a:r>
              <a:rPr lang="es-ES" sz="1200">
                <a:solidFill>
                  <a:srgbClr val="000000"/>
                </a:solidFill>
                <a:latin typeface="Verdana"/>
                <a:ea typeface="Verdana"/>
                <a:cs typeface="Verdana"/>
                <a:sym typeface="Verdana"/>
              </a:rPr>
              <a:t>Sueldo bruto multiplicado por el porcentaje de impuesto (varía según el tipo de contrato, para este ejemplo utilizamos el porcentaje correspondiente a “Contrato de trabajadores de artes y espectáculo''). Por ejemplo:</a:t>
            </a:r>
            <a:endParaRPr sz="1200">
              <a:solidFill>
                <a:srgbClr val="000000"/>
              </a:solidFill>
              <a:latin typeface="Verdana"/>
              <a:ea typeface="Verdana"/>
              <a:cs typeface="Verdana"/>
              <a:sym typeface="Verdana"/>
            </a:endParaRPr>
          </a:p>
          <a:p>
            <a:pPr marL="0" lvl="0" indent="0" algn="l" rtl="0">
              <a:spcBef>
                <a:spcPts val="0"/>
              </a:spcBef>
              <a:spcAft>
                <a:spcPts val="0"/>
              </a:spcAft>
              <a:buNone/>
            </a:pPr>
            <a:r>
              <a:rPr lang="es-ES" sz="1200">
                <a:solidFill>
                  <a:srgbClr val="FF0000"/>
                </a:solidFill>
                <a:latin typeface="Verdana"/>
                <a:ea typeface="Verdana"/>
                <a:cs typeface="Verdana"/>
                <a:sym typeface="Verdana"/>
              </a:rPr>
              <a:t>647.752x22,81%=147.752</a:t>
            </a:r>
            <a:endParaRPr sz="1200">
              <a:solidFill>
                <a:srgbClr val="FF0000"/>
              </a:solidFill>
              <a:latin typeface="Verdana"/>
              <a:ea typeface="Verdana"/>
              <a:cs typeface="Verdana"/>
              <a:sym typeface="Verdana"/>
            </a:endParaRPr>
          </a:p>
          <a:p>
            <a:pPr marL="0" lvl="0" indent="0" algn="l" rtl="0">
              <a:spcBef>
                <a:spcPts val="0"/>
              </a:spcBef>
              <a:spcAft>
                <a:spcPts val="0"/>
              </a:spcAft>
              <a:buNone/>
            </a:pPr>
            <a:endParaRPr sz="1200">
              <a:solidFill>
                <a:srgbClr val="262626"/>
              </a:solidFill>
              <a:latin typeface="Verdana"/>
              <a:ea typeface="Verdana"/>
              <a:cs typeface="Verdana"/>
              <a:sym typeface="Verdana"/>
            </a:endParaRPr>
          </a:p>
          <a:p>
            <a:pPr marL="0" lvl="0" indent="0" algn="l" rtl="0">
              <a:spcBef>
                <a:spcPts val="0"/>
              </a:spcBef>
              <a:spcAft>
                <a:spcPts val="0"/>
              </a:spcAft>
              <a:buNone/>
            </a:pPr>
            <a:r>
              <a:rPr lang="es-ES" sz="1200">
                <a:solidFill>
                  <a:srgbClr val="262626"/>
                </a:solidFill>
                <a:latin typeface="Verdana"/>
                <a:ea typeface="Verdana"/>
                <a:cs typeface="Verdana"/>
                <a:sym typeface="Verdana"/>
              </a:rPr>
              <a:t>A partir de este valor, también puedes calcular el “Monto” (referido al líquido), restando del “Total” la cantidad de “Impuesto/Cotizaciones”. Por ejemplo:</a:t>
            </a:r>
            <a:endParaRPr sz="1200">
              <a:solidFill>
                <a:srgbClr val="262626"/>
              </a:solidFill>
              <a:latin typeface="Verdana"/>
              <a:ea typeface="Verdana"/>
              <a:cs typeface="Verdana"/>
              <a:sym typeface="Verdana"/>
            </a:endParaRPr>
          </a:p>
          <a:p>
            <a:pPr marL="0" lvl="0" indent="0" algn="l" rtl="0">
              <a:spcBef>
                <a:spcPts val="0"/>
              </a:spcBef>
              <a:spcAft>
                <a:spcPts val="0"/>
              </a:spcAft>
              <a:buNone/>
            </a:pPr>
            <a:r>
              <a:rPr lang="es-ES" sz="1200">
                <a:solidFill>
                  <a:srgbClr val="FF0000"/>
                </a:solidFill>
                <a:latin typeface="Verdana"/>
                <a:ea typeface="Verdana"/>
                <a:cs typeface="Verdana"/>
                <a:sym typeface="Verdana"/>
              </a:rPr>
              <a:t>647.752-147.752=500.000</a:t>
            </a:r>
            <a:endParaRPr sz="1200">
              <a:solidFill>
                <a:srgbClr val="FF0000"/>
              </a:solidFill>
              <a:latin typeface="Verdana"/>
              <a:ea typeface="Verdana"/>
              <a:cs typeface="Verdana"/>
              <a:sym typeface="Verdana"/>
            </a:endParaRPr>
          </a:p>
        </p:txBody>
      </p:sp>
      <p:sp>
        <p:nvSpPr>
          <p:cNvPr id="461" name="Google Shape;461;g25b69c75db7_0_295"/>
          <p:cNvSpPr/>
          <p:nvPr/>
        </p:nvSpPr>
        <p:spPr>
          <a:xfrm>
            <a:off x="3260825" y="3661150"/>
            <a:ext cx="871500" cy="369300"/>
          </a:xfrm>
          <a:prstGeom prst="ellipse">
            <a:avLst/>
          </a:prstGeom>
          <a:noFill/>
          <a:ln w="28575" cap="flat" cmpd="sng">
            <a:solidFill>
              <a:srgbClr val="0E397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g25b69c75db7_0_295"/>
          <p:cNvSpPr/>
          <p:nvPr/>
        </p:nvSpPr>
        <p:spPr>
          <a:xfrm>
            <a:off x="2292650" y="3661150"/>
            <a:ext cx="871500" cy="369300"/>
          </a:xfrm>
          <a:prstGeom prst="ellipse">
            <a:avLst/>
          </a:prstGeom>
          <a:noFill/>
          <a:ln w="28575" cap="flat" cmpd="sng">
            <a:solidFill>
              <a:srgbClr val="0E397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63" name="Google Shape;463;g25b69c75db7_0_295"/>
          <p:cNvPicPr preferRelativeResize="0"/>
          <p:nvPr/>
        </p:nvPicPr>
        <p:blipFill rotWithShape="1">
          <a:blip r:embed="rId6">
            <a:alphaModFix/>
          </a:blip>
          <a:srcRect/>
          <a:stretch/>
        </p:blipFill>
        <p:spPr>
          <a:xfrm>
            <a:off x="131041" y="156500"/>
            <a:ext cx="492534" cy="55409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pic>
        <p:nvPicPr>
          <p:cNvPr id="468" name="Google Shape;468;g25b69c75db7_0_308" descr="pptes-fondos-10.png"/>
          <p:cNvPicPr preferRelativeResize="0"/>
          <p:nvPr/>
        </p:nvPicPr>
        <p:blipFill rotWithShape="1">
          <a:blip r:embed="rId3">
            <a:alphaModFix/>
          </a:blip>
          <a:srcRect/>
          <a:stretch/>
        </p:blipFill>
        <p:spPr>
          <a:xfrm>
            <a:off x="0" y="0"/>
            <a:ext cx="9144002" cy="5143501"/>
          </a:xfrm>
          <a:prstGeom prst="rect">
            <a:avLst/>
          </a:prstGeom>
          <a:noFill/>
          <a:ln>
            <a:noFill/>
          </a:ln>
        </p:spPr>
      </p:pic>
      <p:pic>
        <p:nvPicPr>
          <p:cNvPr id="469" name="Google Shape;469;g25b69c75db7_0_308"/>
          <p:cNvPicPr preferRelativeResize="0"/>
          <p:nvPr/>
        </p:nvPicPr>
        <p:blipFill rotWithShape="1">
          <a:blip r:embed="rId4">
            <a:alphaModFix/>
          </a:blip>
          <a:srcRect/>
          <a:stretch/>
        </p:blipFill>
        <p:spPr>
          <a:xfrm>
            <a:off x="3682859" y="5026458"/>
            <a:ext cx="1778281" cy="117042"/>
          </a:xfrm>
          <a:prstGeom prst="rect">
            <a:avLst/>
          </a:prstGeom>
          <a:noFill/>
          <a:ln>
            <a:noFill/>
          </a:ln>
        </p:spPr>
      </p:pic>
      <p:sp>
        <p:nvSpPr>
          <p:cNvPr id="470" name="Google Shape;470;g25b69c75db7_0_308"/>
          <p:cNvSpPr txBox="1"/>
          <p:nvPr/>
        </p:nvSpPr>
        <p:spPr>
          <a:xfrm>
            <a:off x="721800" y="273674"/>
            <a:ext cx="5715000" cy="369300"/>
          </a:xfrm>
          <a:prstGeom prst="rect">
            <a:avLst/>
          </a:prstGeom>
          <a:solidFill>
            <a:srgbClr val="DF375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b="1">
                <a:solidFill>
                  <a:srgbClr val="EEE0D1"/>
                </a:solidFill>
                <a:latin typeface="Verdana"/>
                <a:ea typeface="Verdana"/>
                <a:cs typeface="Verdana"/>
                <a:sym typeface="Verdana"/>
              </a:rPr>
              <a:t>PASOS A SEGUIR</a:t>
            </a:r>
            <a:endParaRPr>
              <a:solidFill>
                <a:srgbClr val="EEE0D1"/>
              </a:solidFill>
            </a:endParaRPr>
          </a:p>
        </p:txBody>
      </p:sp>
      <p:sp>
        <p:nvSpPr>
          <p:cNvPr id="471" name="Google Shape;471;g25b69c75db7_0_308"/>
          <p:cNvSpPr/>
          <p:nvPr/>
        </p:nvSpPr>
        <p:spPr>
          <a:xfrm>
            <a:off x="1542031" y="1812409"/>
            <a:ext cx="396900" cy="2871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g25b69c75db7_0_308"/>
          <p:cNvSpPr txBox="1"/>
          <p:nvPr/>
        </p:nvSpPr>
        <p:spPr>
          <a:xfrm>
            <a:off x="787854" y="4701393"/>
            <a:ext cx="6399000" cy="276900"/>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None/>
            </a:pPr>
            <a:endParaRPr sz="1200">
              <a:solidFill>
                <a:srgbClr val="000000"/>
              </a:solidFill>
            </a:endParaRPr>
          </a:p>
        </p:txBody>
      </p:sp>
      <p:sp>
        <p:nvSpPr>
          <p:cNvPr id="473" name="Google Shape;473;g25b69c75db7_0_308"/>
          <p:cNvSpPr txBox="1"/>
          <p:nvPr/>
        </p:nvSpPr>
        <p:spPr>
          <a:xfrm>
            <a:off x="392900" y="717750"/>
            <a:ext cx="7888200" cy="461700"/>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None/>
            </a:pPr>
            <a:r>
              <a:rPr lang="es-ES" sz="1200">
                <a:solidFill>
                  <a:srgbClr val="000000"/>
                </a:solidFill>
                <a:latin typeface="Verdana"/>
                <a:ea typeface="Verdana"/>
                <a:cs typeface="Verdana"/>
                <a:sym typeface="Verdana"/>
              </a:rPr>
              <a:t>16. En el apartado de “</a:t>
            </a:r>
            <a:r>
              <a:rPr lang="es-ES" sz="1200" b="1">
                <a:solidFill>
                  <a:srgbClr val="000000"/>
                </a:solidFill>
                <a:latin typeface="Verdana"/>
                <a:ea typeface="Verdana"/>
                <a:cs typeface="Verdana"/>
                <a:sym typeface="Verdana"/>
              </a:rPr>
              <a:t>Gastos de Operación</a:t>
            </a:r>
            <a:r>
              <a:rPr lang="es-ES" sz="1200">
                <a:solidFill>
                  <a:srgbClr val="000000"/>
                </a:solidFill>
                <a:latin typeface="Verdana"/>
                <a:ea typeface="Verdana"/>
                <a:cs typeface="Verdana"/>
                <a:sym typeface="Verdana"/>
              </a:rPr>
              <a:t>” puedes agregar los requerimientos financieros para la realización de las actividades.</a:t>
            </a:r>
            <a:endParaRPr sz="1200">
              <a:solidFill>
                <a:srgbClr val="000000"/>
              </a:solidFill>
              <a:latin typeface="Verdana"/>
              <a:ea typeface="Verdana"/>
              <a:cs typeface="Verdana"/>
              <a:sym typeface="Verdana"/>
            </a:endParaRPr>
          </a:p>
        </p:txBody>
      </p:sp>
      <p:sp>
        <p:nvSpPr>
          <p:cNvPr id="474" name="Google Shape;474;g25b69c75db7_0_308"/>
          <p:cNvSpPr/>
          <p:nvPr/>
        </p:nvSpPr>
        <p:spPr>
          <a:xfrm>
            <a:off x="1403966" y="1741203"/>
            <a:ext cx="489000" cy="333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g25b69c75db7_0_308"/>
          <p:cNvSpPr/>
          <p:nvPr/>
        </p:nvSpPr>
        <p:spPr>
          <a:xfrm>
            <a:off x="3894696" y="1728302"/>
            <a:ext cx="198300" cy="333900"/>
          </a:xfrm>
          <a:prstGeom prst="ellipse">
            <a:avLst/>
          </a:prstGeom>
          <a:noFill/>
          <a:ln w="2857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6" name="Google Shape;476;g25b69c75db7_0_308"/>
          <p:cNvCxnSpPr>
            <a:stCxn id="475" idx="5"/>
            <a:endCxn id="477" idx="1"/>
          </p:cNvCxnSpPr>
          <p:nvPr/>
        </p:nvCxnSpPr>
        <p:spPr>
          <a:xfrm>
            <a:off x="4063956" y="2013303"/>
            <a:ext cx="1646100" cy="1144200"/>
          </a:xfrm>
          <a:prstGeom prst="straightConnector1">
            <a:avLst/>
          </a:prstGeom>
          <a:noFill/>
          <a:ln w="28575" cap="flat" cmpd="sng">
            <a:solidFill>
              <a:srgbClr val="6D9EEB"/>
            </a:solidFill>
            <a:prstDash val="solid"/>
            <a:round/>
            <a:headEnd type="none" w="med" len="med"/>
            <a:tailEnd type="none" w="med" len="med"/>
          </a:ln>
        </p:spPr>
      </p:cxnSp>
      <p:pic>
        <p:nvPicPr>
          <p:cNvPr id="478" name="Google Shape;478;g25b69c75db7_0_308"/>
          <p:cNvPicPr preferRelativeResize="0"/>
          <p:nvPr/>
        </p:nvPicPr>
        <p:blipFill>
          <a:blip r:embed="rId5">
            <a:alphaModFix/>
          </a:blip>
          <a:stretch>
            <a:fillRect/>
          </a:stretch>
        </p:blipFill>
        <p:spPr>
          <a:xfrm>
            <a:off x="467481" y="1217858"/>
            <a:ext cx="6348475" cy="2201488"/>
          </a:xfrm>
          <a:prstGeom prst="rect">
            <a:avLst/>
          </a:prstGeom>
          <a:noFill/>
          <a:ln>
            <a:noFill/>
          </a:ln>
        </p:spPr>
      </p:pic>
      <p:sp>
        <p:nvSpPr>
          <p:cNvPr id="477" name="Google Shape;477;g25b69c75db7_0_308"/>
          <p:cNvSpPr txBox="1"/>
          <p:nvPr/>
        </p:nvSpPr>
        <p:spPr>
          <a:xfrm>
            <a:off x="5710097" y="2788085"/>
            <a:ext cx="2647200" cy="738900"/>
          </a:xfrm>
          <a:prstGeom prst="rect">
            <a:avLst/>
          </a:prstGeom>
          <a:solidFill>
            <a:srgbClr val="DF3752"/>
          </a:solidFill>
          <a:ln w="9525" cap="flat" cmpd="sng">
            <a:solidFill>
              <a:srgbClr val="0E397E"/>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s-ES" sz="1200">
                <a:solidFill>
                  <a:srgbClr val="EEE0D1"/>
                </a:solidFill>
                <a:latin typeface="Verdana"/>
                <a:ea typeface="Verdana"/>
                <a:cs typeface="Verdana"/>
                <a:sym typeface="Verdana"/>
              </a:rPr>
              <a:t>Para agregar ítems, debes hacer click en “Gastos de operación”.</a:t>
            </a:r>
            <a:endParaRPr sz="1200">
              <a:solidFill>
                <a:srgbClr val="EEE0D1"/>
              </a:solidFill>
              <a:latin typeface="Verdana"/>
              <a:ea typeface="Verdana"/>
              <a:cs typeface="Verdana"/>
              <a:sym typeface="Verdana"/>
            </a:endParaRPr>
          </a:p>
        </p:txBody>
      </p:sp>
      <p:sp>
        <p:nvSpPr>
          <p:cNvPr id="479" name="Google Shape;479;g25b69c75db7_0_308"/>
          <p:cNvSpPr/>
          <p:nvPr/>
        </p:nvSpPr>
        <p:spPr>
          <a:xfrm>
            <a:off x="5054075" y="2258575"/>
            <a:ext cx="1762200" cy="369300"/>
          </a:xfrm>
          <a:prstGeom prst="ellipse">
            <a:avLst/>
          </a:prstGeom>
          <a:noFill/>
          <a:ln w="28575" cap="flat" cmpd="sng">
            <a:solidFill>
              <a:srgbClr val="0E397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80" name="Google Shape;480;g25b69c75db7_0_308"/>
          <p:cNvCxnSpPr>
            <a:stCxn id="479" idx="4"/>
            <a:endCxn id="477" idx="0"/>
          </p:cNvCxnSpPr>
          <p:nvPr/>
        </p:nvCxnSpPr>
        <p:spPr>
          <a:xfrm>
            <a:off x="5935175" y="2627875"/>
            <a:ext cx="1098600" cy="160200"/>
          </a:xfrm>
          <a:prstGeom prst="straightConnector1">
            <a:avLst/>
          </a:prstGeom>
          <a:noFill/>
          <a:ln w="28575" cap="flat" cmpd="sng">
            <a:solidFill>
              <a:srgbClr val="0E397E"/>
            </a:solidFill>
            <a:prstDash val="solid"/>
            <a:round/>
            <a:headEnd type="none" w="med" len="med"/>
            <a:tailEnd type="none" w="med" len="med"/>
          </a:ln>
        </p:spPr>
      </p:cxnSp>
      <p:pic>
        <p:nvPicPr>
          <p:cNvPr id="481" name="Google Shape;481;g25b69c75db7_0_308"/>
          <p:cNvPicPr preferRelativeResize="0"/>
          <p:nvPr/>
        </p:nvPicPr>
        <p:blipFill rotWithShape="1">
          <a:blip r:embed="rId6">
            <a:alphaModFix/>
          </a:blip>
          <a:srcRect b="63442"/>
          <a:stretch/>
        </p:blipFill>
        <p:spPr>
          <a:xfrm>
            <a:off x="471554" y="3558092"/>
            <a:ext cx="4950564" cy="1274816"/>
          </a:xfrm>
          <a:prstGeom prst="rect">
            <a:avLst/>
          </a:prstGeom>
          <a:noFill/>
          <a:ln>
            <a:noFill/>
          </a:ln>
        </p:spPr>
      </p:pic>
      <p:cxnSp>
        <p:nvCxnSpPr>
          <p:cNvPr id="482" name="Google Shape;482;g25b69c75db7_0_308"/>
          <p:cNvCxnSpPr>
            <a:stCxn id="483" idx="6"/>
            <a:endCxn id="484" idx="1"/>
          </p:cNvCxnSpPr>
          <p:nvPr/>
        </p:nvCxnSpPr>
        <p:spPr>
          <a:xfrm>
            <a:off x="2105075" y="3932700"/>
            <a:ext cx="1577700" cy="328500"/>
          </a:xfrm>
          <a:prstGeom prst="straightConnector1">
            <a:avLst/>
          </a:prstGeom>
          <a:noFill/>
          <a:ln w="28575" cap="flat" cmpd="sng">
            <a:solidFill>
              <a:srgbClr val="0E397E"/>
            </a:solidFill>
            <a:prstDash val="solid"/>
            <a:round/>
            <a:headEnd type="none" w="med" len="med"/>
            <a:tailEnd type="none" w="med" len="med"/>
          </a:ln>
        </p:spPr>
      </p:cxnSp>
      <p:sp>
        <p:nvSpPr>
          <p:cNvPr id="483" name="Google Shape;483;g25b69c75db7_0_308"/>
          <p:cNvSpPr/>
          <p:nvPr/>
        </p:nvSpPr>
        <p:spPr>
          <a:xfrm>
            <a:off x="342875" y="3765750"/>
            <a:ext cx="1762200" cy="333900"/>
          </a:xfrm>
          <a:prstGeom prst="ellipse">
            <a:avLst/>
          </a:prstGeom>
          <a:noFill/>
          <a:ln w="28575" cap="flat" cmpd="sng">
            <a:solidFill>
              <a:srgbClr val="0E397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g25b69c75db7_0_308"/>
          <p:cNvSpPr txBox="1"/>
          <p:nvPr/>
        </p:nvSpPr>
        <p:spPr>
          <a:xfrm>
            <a:off x="3682850" y="3614600"/>
            <a:ext cx="4674600" cy="1293000"/>
          </a:xfrm>
          <a:prstGeom prst="rect">
            <a:avLst/>
          </a:prstGeom>
          <a:solidFill>
            <a:srgbClr val="DF3752"/>
          </a:solidFill>
          <a:ln w="9525" cap="flat" cmpd="sng">
            <a:solidFill>
              <a:srgbClr val="0E397E"/>
            </a:solidFill>
            <a:prstDash val="solid"/>
            <a:round/>
            <a:headEnd type="none" w="sm" len="sm"/>
            <a:tailEnd type="none" w="sm" len="sm"/>
          </a:ln>
        </p:spPr>
        <p:txBody>
          <a:bodyPr spcFirstLastPara="1" wrap="square" lIns="91425" tIns="91425" rIns="91425" bIns="91425" anchor="t" anchorCtr="0">
            <a:spAutoFit/>
          </a:bodyPr>
          <a:lstStyle/>
          <a:p>
            <a:pPr marL="0" lvl="0" indent="0" algn="just" rtl="0">
              <a:spcBef>
                <a:spcPts val="0"/>
              </a:spcBef>
              <a:spcAft>
                <a:spcPts val="0"/>
              </a:spcAft>
              <a:buNone/>
            </a:pPr>
            <a:r>
              <a:rPr lang="es-ES" sz="1200">
                <a:solidFill>
                  <a:srgbClr val="EEE0D1"/>
                </a:solidFill>
                <a:latin typeface="Verdana"/>
                <a:ea typeface="Verdana"/>
                <a:cs typeface="Verdana"/>
                <a:sym typeface="Verdana"/>
              </a:rPr>
              <a:t>Debes seleccionar a qué sub ítem pertenece tu gasto, por ejemplo, si se trata de un gasto operacional perteneciente a “imprevistos”. </a:t>
            </a:r>
            <a:endParaRPr sz="1200">
              <a:solidFill>
                <a:srgbClr val="EEE0D1"/>
              </a:solidFill>
              <a:latin typeface="Verdana"/>
              <a:ea typeface="Verdana"/>
              <a:cs typeface="Verdana"/>
              <a:sym typeface="Verdana"/>
            </a:endParaRPr>
          </a:p>
          <a:p>
            <a:pPr marL="0" lvl="0" indent="0" algn="just" rtl="0">
              <a:spcBef>
                <a:spcPts val="0"/>
              </a:spcBef>
              <a:spcAft>
                <a:spcPts val="0"/>
              </a:spcAft>
              <a:buNone/>
            </a:pPr>
            <a:r>
              <a:rPr lang="es-ES" sz="1200">
                <a:solidFill>
                  <a:srgbClr val="EEE0D1"/>
                </a:solidFill>
                <a:latin typeface="Verdana"/>
                <a:ea typeface="Verdana"/>
                <a:cs typeface="Verdana"/>
                <a:sym typeface="Verdana"/>
              </a:rPr>
              <a:t>Es importante que este ítem lo completes de acuerdo a las bases específicas de la convocatoria a la que postulas, ya que los gastos permitidos varían entre las líneas.</a:t>
            </a:r>
            <a:endParaRPr sz="1200">
              <a:solidFill>
                <a:srgbClr val="EEE0D1"/>
              </a:solidFill>
              <a:latin typeface="Verdana"/>
              <a:ea typeface="Verdana"/>
              <a:cs typeface="Verdana"/>
              <a:sym typeface="Verdana"/>
            </a:endParaRPr>
          </a:p>
        </p:txBody>
      </p:sp>
      <p:pic>
        <p:nvPicPr>
          <p:cNvPr id="485" name="Google Shape;485;g25b69c75db7_0_308"/>
          <p:cNvPicPr preferRelativeResize="0"/>
          <p:nvPr/>
        </p:nvPicPr>
        <p:blipFill rotWithShape="1">
          <a:blip r:embed="rId7">
            <a:alphaModFix/>
          </a:blip>
          <a:srcRect/>
          <a:stretch/>
        </p:blipFill>
        <p:spPr>
          <a:xfrm>
            <a:off x="131041" y="156500"/>
            <a:ext cx="492534" cy="55409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pic>
        <p:nvPicPr>
          <p:cNvPr id="490" name="Google Shape;490;g25b69c75db7_0_333" descr="pptes-fondos-10.png"/>
          <p:cNvPicPr preferRelativeResize="0"/>
          <p:nvPr/>
        </p:nvPicPr>
        <p:blipFill rotWithShape="1">
          <a:blip r:embed="rId3">
            <a:alphaModFix/>
          </a:blip>
          <a:srcRect/>
          <a:stretch/>
        </p:blipFill>
        <p:spPr>
          <a:xfrm>
            <a:off x="0" y="0"/>
            <a:ext cx="9144002" cy="5143501"/>
          </a:xfrm>
          <a:prstGeom prst="rect">
            <a:avLst/>
          </a:prstGeom>
          <a:noFill/>
          <a:ln>
            <a:noFill/>
          </a:ln>
        </p:spPr>
      </p:pic>
      <p:sp>
        <p:nvSpPr>
          <p:cNvPr id="491" name="Google Shape;491;g25b69c75db7_0_333"/>
          <p:cNvSpPr txBox="1"/>
          <p:nvPr/>
        </p:nvSpPr>
        <p:spPr>
          <a:xfrm>
            <a:off x="765050" y="273674"/>
            <a:ext cx="5715000" cy="369300"/>
          </a:xfrm>
          <a:prstGeom prst="rect">
            <a:avLst/>
          </a:prstGeom>
          <a:solidFill>
            <a:srgbClr val="1A325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b="1">
                <a:solidFill>
                  <a:srgbClr val="60BBC7"/>
                </a:solidFill>
                <a:latin typeface="Verdana"/>
                <a:ea typeface="Verdana"/>
                <a:cs typeface="Verdana"/>
                <a:sym typeface="Verdana"/>
              </a:rPr>
              <a:t>PASOS A SEGUIR</a:t>
            </a:r>
            <a:endParaRPr/>
          </a:p>
        </p:txBody>
      </p:sp>
      <p:pic>
        <p:nvPicPr>
          <p:cNvPr id="492" name="Google Shape;492;g25b69c75db7_0_333"/>
          <p:cNvPicPr preferRelativeResize="0"/>
          <p:nvPr/>
        </p:nvPicPr>
        <p:blipFill rotWithShape="1">
          <a:blip r:embed="rId4">
            <a:alphaModFix/>
          </a:blip>
          <a:srcRect/>
          <a:stretch/>
        </p:blipFill>
        <p:spPr>
          <a:xfrm>
            <a:off x="3682859" y="5026458"/>
            <a:ext cx="1778281" cy="117042"/>
          </a:xfrm>
          <a:prstGeom prst="rect">
            <a:avLst/>
          </a:prstGeom>
          <a:noFill/>
          <a:ln>
            <a:noFill/>
          </a:ln>
        </p:spPr>
      </p:pic>
      <p:sp>
        <p:nvSpPr>
          <p:cNvPr id="493" name="Google Shape;493;g25b69c75db7_0_333"/>
          <p:cNvSpPr txBox="1"/>
          <p:nvPr/>
        </p:nvSpPr>
        <p:spPr>
          <a:xfrm>
            <a:off x="427675" y="733538"/>
            <a:ext cx="7829700" cy="461700"/>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None/>
            </a:pPr>
            <a:r>
              <a:rPr lang="es-ES" sz="1200">
                <a:solidFill>
                  <a:srgbClr val="000000"/>
                </a:solidFill>
                <a:latin typeface="Verdana"/>
                <a:ea typeface="Verdana"/>
                <a:cs typeface="Verdana"/>
                <a:sym typeface="Verdana"/>
              </a:rPr>
              <a:t>16. En el apartado de “</a:t>
            </a:r>
            <a:r>
              <a:rPr lang="es-ES" sz="1200" b="1">
                <a:solidFill>
                  <a:srgbClr val="000000"/>
                </a:solidFill>
                <a:latin typeface="Verdana"/>
                <a:ea typeface="Verdana"/>
                <a:cs typeface="Verdana"/>
                <a:sym typeface="Verdana"/>
              </a:rPr>
              <a:t>Gastos de Operación</a:t>
            </a:r>
            <a:r>
              <a:rPr lang="es-ES" sz="1200">
                <a:solidFill>
                  <a:srgbClr val="000000"/>
                </a:solidFill>
                <a:latin typeface="Verdana"/>
                <a:ea typeface="Verdana"/>
                <a:cs typeface="Verdana"/>
                <a:sym typeface="Verdana"/>
              </a:rPr>
              <a:t>” puedes agregar los requerimientos financieros para la realización de las actividades.</a:t>
            </a:r>
            <a:endParaRPr sz="1200">
              <a:solidFill>
                <a:srgbClr val="000000"/>
              </a:solidFill>
              <a:latin typeface="Verdana"/>
              <a:ea typeface="Verdana"/>
              <a:cs typeface="Verdana"/>
              <a:sym typeface="Verdana"/>
            </a:endParaRPr>
          </a:p>
        </p:txBody>
      </p:sp>
      <p:sp>
        <p:nvSpPr>
          <p:cNvPr id="494" name="Google Shape;494;g25b69c75db7_0_333"/>
          <p:cNvSpPr/>
          <p:nvPr/>
        </p:nvSpPr>
        <p:spPr>
          <a:xfrm>
            <a:off x="1431266" y="1574024"/>
            <a:ext cx="485400" cy="351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95" name="Google Shape;495;g25b69c75db7_0_333"/>
          <p:cNvCxnSpPr>
            <a:stCxn id="496" idx="6"/>
          </p:cNvCxnSpPr>
          <p:nvPr/>
        </p:nvCxnSpPr>
        <p:spPr>
          <a:xfrm>
            <a:off x="2883391" y="4204172"/>
            <a:ext cx="948300" cy="431400"/>
          </a:xfrm>
          <a:prstGeom prst="straightConnector1">
            <a:avLst/>
          </a:prstGeom>
          <a:noFill/>
          <a:ln w="28575" cap="flat" cmpd="sng">
            <a:solidFill>
              <a:srgbClr val="6D9EEB"/>
            </a:solidFill>
            <a:prstDash val="solid"/>
            <a:round/>
            <a:headEnd type="none" w="med" len="med"/>
            <a:tailEnd type="none" w="med" len="med"/>
          </a:ln>
        </p:spPr>
      </p:cxnSp>
      <p:sp>
        <p:nvSpPr>
          <p:cNvPr id="496" name="Google Shape;496;g25b69c75db7_0_333"/>
          <p:cNvSpPr/>
          <p:nvPr/>
        </p:nvSpPr>
        <p:spPr>
          <a:xfrm>
            <a:off x="1134391" y="3947072"/>
            <a:ext cx="1749000" cy="514200"/>
          </a:xfrm>
          <a:prstGeom prst="ellipse">
            <a:avLst/>
          </a:prstGeom>
          <a:noFill/>
          <a:ln w="2857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97" name="Google Shape;497;g25b69c75db7_0_333"/>
          <p:cNvPicPr preferRelativeResize="0"/>
          <p:nvPr/>
        </p:nvPicPr>
        <p:blipFill>
          <a:blip r:embed="rId5">
            <a:alphaModFix/>
          </a:blip>
          <a:stretch>
            <a:fillRect/>
          </a:stretch>
        </p:blipFill>
        <p:spPr>
          <a:xfrm>
            <a:off x="481685" y="1285806"/>
            <a:ext cx="4887449" cy="3588244"/>
          </a:xfrm>
          <a:prstGeom prst="rect">
            <a:avLst/>
          </a:prstGeom>
          <a:noFill/>
          <a:ln>
            <a:noFill/>
          </a:ln>
        </p:spPr>
      </p:pic>
      <p:sp>
        <p:nvSpPr>
          <p:cNvPr id="498" name="Google Shape;498;g25b69c75db7_0_333"/>
          <p:cNvSpPr/>
          <p:nvPr/>
        </p:nvSpPr>
        <p:spPr>
          <a:xfrm>
            <a:off x="4127650" y="4181175"/>
            <a:ext cx="1333500" cy="431400"/>
          </a:xfrm>
          <a:prstGeom prst="ellipse">
            <a:avLst/>
          </a:prstGeom>
          <a:noFill/>
          <a:ln w="28575" cap="flat" cmpd="sng">
            <a:solidFill>
              <a:srgbClr val="0E397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99" name="Google Shape;499;g25b69c75db7_0_333"/>
          <p:cNvCxnSpPr>
            <a:stCxn id="498" idx="7"/>
            <a:endCxn id="500" idx="2"/>
          </p:cNvCxnSpPr>
          <p:nvPr/>
        </p:nvCxnSpPr>
        <p:spPr>
          <a:xfrm rot="10800000" flipH="1">
            <a:off x="5265863" y="3721152"/>
            <a:ext cx="1760400" cy="523200"/>
          </a:xfrm>
          <a:prstGeom prst="straightConnector1">
            <a:avLst/>
          </a:prstGeom>
          <a:noFill/>
          <a:ln w="28575" cap="flat" cmpd="sng">
            <a:solidFill>
              <a:srgbClr val="0E397E"/>
            </a:solidFill>
            <a:prstDash val="solid"/>
            <a:round/>
            <a:headEnd type="none" w="med" len="med"/>
            <a:tailEnd type="none" w="med" len="med"/>
          </a:ln>
        </p:spPr>
      </p:cxnSp>
      <p:sp>
        <p:nvSpPr>
          <p:cNvPr id="500" name="Google Shape;500;g25b69c75db7_0_333"/>
          <p:cNvSpPr txBox="1"/>
          <p:nvPr/>
        </p:nvSpPr>
        <p:spPr>
          <a:xfrm>
            <a:off x="5794980" y="1381456"/>
            <a:ext cx="2462400" cy="2339700"/>
          </a:xfrm>
          <a:prstGeom prst="rect">
            <a:avLst/>
          </a:prstGeom>
          <a:solidFill>
            <a:srgbClr val="DF3752"/>
          </a:solidFill>
          <a:ln w="9525" cap="flat" cmpd="sng">
            <a:solidFill>
              <a:srgbClr val="0E397E"/>
            </a:solidFill>
            <a:prstDash val="solid"/>
            <a:round/>
            <a:headEnd type="none" w="sm" len="sm"/>
            <a:tailEnd type="none" w="sm" len="sm"/>
          </a:ln>
        </p:spPr>
        <p:txBody>
          <a:bodyPr spcFirstLastPara="1" wrap="square" lIns="91425" tIns="91425" rIns="91425" bIns="91425" anchor="t" anchorCtr="0">
            <a:spAutoFit/>
          </a:bodyPr>
          <a:lstStyle/>
          <a:p>
            <a:pPr marL="0" lvl="0" indent="0" algn="just" rtl="0">
              <a:spcBef>
                <a:spcPts val="0"/>
              </a:spcBef>
              <a:spcAft>
                <a:spcPts val="0"/>
              </a:spcAft>
              <a:buNone/>
            </a:pPr>
            <a:r>
              <a:rPr lang="es-ES">
                <a:solidFill>
                  <a:srgbClr val="EEE0D1"/>
                </a:solidFill>
                <a:latin typeface="Nunito Medium"/>
                <a:ea typeface="Nunito Medium"/>
                <a:cs typeface="Nunito Medium"/>
                <a:sym typeface="Nunito Medium"/>
              </a:rPr>
              <a:t>Para agregar documentos que respalden tu solicitud, al hacer click aquí.</a:t>
            </a:r>
            <a:endParaRPr>
              <a:solidFill>
                <a:srgbClr val="EEE0D1"/>
              </a:solidFill>
              <a:latin typeface="Nunito Medium"/>
              <a:ea typeface="Nunito Medium"/>
              <a:cs typeface="Nunito Medium"/>
              <a:sym typeface="Nunito Medium"/>
            </a:endParaRPr>
          </a:p>
          <a:p>
            <a:pPr marL="0" lvl="0" indent="0" algn="just" rtl="0">
              <a:spcBef>
                <a:spcPts val="0"/>
              </a:spcBef>
              <a:spcAft>
                <a:spcPts val="0"/>
              </a:spcAft>
              <a:buNone/>
            </a:pPr>
            <a:r>
              <a:rPr lang="es-ES">
                <a:solidFill>
                  <a:srgbClr val="EEE0D1"/>
                </a:solidFill>
                <a:latin typeface="Nunito Medium"/>
                <a:ea typeface="Nunito Medium"/>
                <a:cs typeface="Nunito Medium"/>
                <a:sym typeface="Nunito Medium"/>
              </a:rPr>
              <a:t>Es importante destacar que todas las líneas de la convocatoria 2024 evalúan que </a:t>
            </a:r>
            <a:r>
              <a:rPr lang="es-ES" u="sng">
                <a:solidFill>
                  <a:srgbClr val="EEE0D1"/>
                </a:solidFill>
                <a:latin typeface="Nunito Medium"/>
                <a:ea typeface="Nunito Medium"/>
                <a:cs typeface="Nunito Medium"/>
                <a:sym typeface="Nunito Medium"/>
              </a:rPr>
              <a:t>respaldes los gastos </a:t>
            </a:r>
            <a:r>
              <a:rPr lang="es-ES">
                <a:solidFill>
                  <a:srgbClr val="EEE0D1"/>
                </a:solidFill>
                <a:latin typeface="Nunito Medium"/>
                <a:ea typeface="Nunito Medium"/>
                <a:cs typeface="Nunito Medium"/>
                <a:sym typeface="Nunito Medium"/>
              </a:rPr>
              <a:t>solicitados a partir de cotizaciones u otro tipo de documentación financiera.</a:t>
            </a:r>
            <a:endParaRPr>
              <a:solidFill>
                <a:srgbClr val="EEE0D1"/>
              </a:solidFill>
              <a:latin typeface="Nunito Medium"/>
              <a:ea typeface="Nunito Medium"/>
              <a:cs typeface="Nunito Medium"/>
              <a:sym typeface="Nunito Medium"/>
            </a:endParaRPr>
          </a:p>
        </p:txBody>
      </p:sp>
      <p:pic>
        <p:nvPicPr>
          <p:cNvPr id="501" name="Google Shape;501;g25b69c75db7_0_333"/>
          <p:cNvPicPr preferRelativeResize="0"/>
          <p:nvPr/>
        </p:nvPicPr>
        <p:blipFill rotWithShape="1">
          <a:blip r:embed="rId6">
            <a:alphaModFix/>
          </a:blip>
          <a:srcRect/>
          <a:stretch/>
        </p:blipFill>
        <p:spPr>
          <a:xfrm>
            <a:off x="131041" y="156500"/>
            <a:ext cx="492534" cy="55409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pic>
        <p:nvPicPr>
          <p:cNvPr id="506" name="Google Shape;506;g25b69c75db7_0_352" descr="pptes-fondos-10.png"/>
          <p:cNvPicPr preferRelativeResize="0"/>
          <p:nvPr/>
        </p:nvPicPr>
        <p:blipFill rotWithShape="1">
          <a:blip r:embed="rId3">
            <a:alphaModFix/>
          </a:blip>
          <a:srcRect/>
          <a:stretch/>
        </p:blipFill>
        <p:spPr>
          <a:xfrm>
            <a:off x="0" y="0"/>
            <a:ext cx="9144002" cy="5143501"/>
          </a:xfrm>
          <a:prstGeom prst="rect">
            <a:avLst/>
          </a:prstGeom>
          <a:noFill/>
          <a:ln>
            <a:noFill/>
          </a:ln>
        </p:spPr>
      </p:pic>
      <p:pic>
        <p:nvPicPr>
          <p:cNvPr id="507" name="Google Shape;507;g25b69c75db7_0_352"/>
          <p:cNvPicPr preferRelativeResize="0"/>
          <p:nvPr/>
        </p:nvPicPr>
        <p:blipFill rotWithShape="1">
          <a:blip r:embed="rId4">
            <a:alphaModFix/>
          </a:blip>
          <a:srcRect/>
          <a:stretch/>
        </p:blipFill>
        <p:spPr>
          <a:xfrm>
            <a:off x="3682859" y="5026458"/>
            <a:ext cx="1778281" cy="117042"/>
          </a:xfrm>
          <a:prstGeom prst="rect">
            <a:avLst/>
          </a:prstGeom>
          <a:noFill/>
          <a:ln>
            <a:noFill/>
          </a:ln>
        </p:spPr>
      </p:pic>
      <p:sp>
        <p:nvSpPr>
          <p:cNvPr id="508" name="Google Shape;508;g25b69c75db7_0_352"/>
          <p:cNvSpPr txBox="1"/>
          <p:nvPr/>
        </p:nvSpPr>
        <p:spPr>
          <a:xfrm>
            <a:off x="721800" y="273674"/>
            <a:ext cx="5715000" cy="369300"/>
          </a:xfrm>
          <a:prstGeom prst="rect">
            <a:avLst/>
          </a:prstGeom>
          <a:solidFill>
            <a:srgbClr val="DF375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b="1">
                <a:solidFill>
                  <a:srgbClr val="EEE0D1"/>
                </a:solidFill>
                <a:latin typeface="Verdana"/>
                <a:ea typeface="Verdana"/>
                <a:cs typeface="Verdana"/>
                <a:sym typeface="Verdana"/>
              </a:rPr>
              <a:t>PASOS A SEGUIR</a:t>
            </a:r>
            <a:endParaRPr>
              <a:solidFill>
                <a:srgbClr val="EEE0D1"/>
              </a:solidFill>
            </a:endParaRPr>
          </a:p>
        </p:txBody>
      </p:sp>
      <p:sp>
        <p:nvSpPr>
          <p:cNvPr id="509" name="Google Shape;509;g25b69c75db7_0_352"/>
          <p:cNvSpPr txBox="1"/>
          <p:nvPr/>
        </p:nvSpPr>
        <p:spPr>
          <a:xfrm>
            <a:off x="787854" y="4701393"/>
            <a:ext cx="6399000" cy="276900"/>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None/>
            </a:pPr>
            <a:endParaRPr sz="1200">
              <a:solidFill>
                <a:srgbClr val="000000"/>
              </a:solidFill>
            </a:endParaRPr>
          </a:p>
        </p:txBody>
      </p:sp>
      <p:sp>
        <p:nvSpPr>
          <p:cNvPr id="510" name="Google Shape;510;g25b69c75db7_0_352"/>
          <p:cNvSpPr txBox="1"/>
          <p:nvPr/>
        </p:nvSpPr>
        <p:spPr>
          <a:xfrm>
            <a:off x="424350" y="734200"/>
            <a:ext cx="7887600" cy="646500"/>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None/>
            </a:pPr>
            <a:r>
              <a:rPr lang="es-ES" sz="1200">
                <a:solidFill>
                  <a:srgbClr val="000000"/>
                </a:solidFill>
                <a:latin typeface="Verdana"/>
                <a:ea typeface="Verdana"/>
                <a:cs typeface="Verdana"/>
                <a:sym typeface="Verdana"/>
              </a:rPr>
              <a:t>17. En el apartado de “</a:t>
            </a:r>
            <a:r>
              <a:rPr lang="es-ES" sz="1200" b="1">
                <a:solidFill>
                  <a:srgbClr val="000000"/>
                </a:solidFill>
                <a:latin typeface="Verdana"/>
                <a:ea typeface="Verdana"/>
                <a:cs typeface="Verdana"/>
                <a:sym typeface="Verdana"/>
              </a:rPr>
              <a:t>Gastos de Inversión</a:t>
            </a:r>
            <a:r>
              <a:rPr lang="es-ES" sz="1200">
                <a:solidFill>
                  <a:srgbClr val="000000"/>
                </a:solidFill>
                <a:latin typeface="Verdana"/>
                <a:ea typeface="Verdana"/>
                <a:cs typeface="Verdana"/>
                <a:sym typeface="Verdana"/>
              </a:rPr>
              <a:t>”, puedes ingresar gastos con el fin de adquirir bienes que perdurarán más allá del tiempo de la ejecución de tu proyecto. Te recordamos revisar las bases de la respectiva convocatoria a la que postulas.</a:t>
            </a:r>
            <a:endParaRPr sz="1200">
              <a:solidFill>
                <a:srgbClr val="000000"/>
              </a:solidFill>
              <a:latin typeface="Verdana"/>
              <a:ea typeface="Verdana"/>
              <a:cs typeface="Verdana"/>
              <a:sym typeface="Verdana"/>
            </a:endParaRPr>
          </a:p>
        </p:txBody>
      </p:sp>
      <p:sp>
        <p:nvSpPr>
          <p:cNvPr id="511" name="Google Shape;511;g25b69c75db7_0_352"/>
          <p:cNvSpPr txBox="1"/>
          <p:nvPr/>
        </p:nvSpPr>
        <p:spPr>
          <a:xfrm>
            <a:off x="6080350" y="2061500"/>
            <a:ext cx="2079000" cy="2770500"/>
          </a:xfrm>
          <a:prstGeom prst="rect">
            <a:avLst/>
          </a:prstGeom>
          <a:solidFill>
            <a:srgbClr val="DF3752"/>
          </a:solidFill>
          <a:ln w="9525" cap="flat" cmpd="sng">
            <a:solidFill>
              <a:srgbClr val="0E397E"/>
            </a:solidFill>
            <a:prstDash val="solid"/>
            <a:round/>
            <a:headEnd type="none" w="sm" len="sm"/>
            <a:tailEnd type="none" w="sm" len="sm"/>
          </a:ln>
        </p:spPr>
        <p:txBody>
          <a:bodyPr spcFirstLastPara="1" wrap="square" lIns="91425" tIns="91425" rIns="91425" bIns="91425" anchor="t" anchorCtr="0">
            <a:spAutoFit/>
          </a:bodyPr>
          <a:lstStyle/>
          <a:p>
            <a:pPr marL="0" lvl="0" indent="0" algn="just" rtl="0">
              <a:spcBef>
                <a:spcPts val="0"/>
              </a:spcBef>
              <a:spcAft>
                <a:spcPts val="0"/>
              </a:spcAft>
              <a:buNone/>
            </a:pPr>
            <a:r>
              <a:rPr lang="es-ES" sz="1200">
                <a:solidFill>
                  <a:srgbClr val="EEE0D1"/>
                </a:solidFill>
                <a:latin typeface="Verdana"/>
                <a:ea typeface="Verdana"/>
                <a:cs typeface="Verdana"/>
                <a:sym typeface="Verdana"/>
              </a:rPr>
              <a:t>Al igual que en el ítem anterior, puedes adjuntar cotizaciones que respalden tu solicitud financiera.</a:t>
            </a:r>
            <a:endParaRPr sz="1200">
              <a:solidFill>
                <a:srgbClr val="EEE0D1"/>
              </a:solidFill>
              <a:latin typeface="Verdana"/>
              <a:ea typeface="Verdana"/>
              <a:cs typeface="Verdana"/>
              <a:sym typeface="Verdana"/>
            </a:endParaRPr>
          </a:p>
          <a:p>
            <a:pPr marL="0" lvl="0" indent="0" algn="just" rtl="0">
              <a:spcBef>
                <a:spcPts val="0"/>
              </a:spcBef>
              <a:spcAft>
                <a:spcPts val="0"/>
              </a:spcAft>
              <a:buClr>
                <a:srgbClr val="000000"/>
              </a:buClr>
              <a:buSzPts val="1100"/>
              <a:buFont typeface="Arial"/>
              <a:buNone/>
            </a:pPr>
            <a:r>
              <a:rPr lang="es-ES" sz="1200">
                <a:solidFill>
                  <a:srgbClr val="EEE0D1"/>
                </a:solidFill>
                <a:latin typeface="Verdana"/>
                <a:ea typeface="Verdana"/>
                <a:cs typeface="Verdana"/>
                <a:sym typeface="Verdana"/>
              </a:rPr>
              <a:t>Es importante destacar que todas las líneas de la convocatoria 2024 evalúan que </a:t>
            </a:r>
            <a:r>
              <a:rPr lang="es-ES" sz="1200" u="sng">
                <a:solidFill>
                  <a:srgbClr val="EEE0D1"/>
                </a:solidFill>
                <a:latin typeface="Verdana"/>
                <a:ea typeface="Verdana"/>
                <a:cs typeface="Verdana"/>
                <a:sym typeface="Verdana"/>
              </a:rPr>
              <a:t>respaldes los gastos</a:t>
            </a:r>
            <a:r>
              <a:rPr lang="es-ES" sz="1200">
                <a:solidFill>
                  <a:srgbClr val="EEE0D1"/>
                </a:solidFill>
                <a:latin typeface="Verdana"/>
                <a:ea typeface="Verdana"/>
                <a:cs typeface="Verdana"/>
                <a:sym typeface="Verdana"/>
              </a:rPr>
              <a:t> solicitados a partir de cotizaciones u otro tipo de documentación financiera.</a:t>
            </a:r>
            <a:endParaRPr sz="1200">
              <a:solidFill>
                <a:srgbClr val="EEE0D1"/>
              </a:solidFill>
              <a:latin typeface="Verdana"/>
              <a:ea typeface="Verdana"/>
              <a:cs typeface="Verdana"/>
              <a:sym typeface="Verdana"/>
            </a:endParaRPr>
          </a:p>
        </p:txBody>
      </p:sp>
      <p:pic>
        <p:nvPicPr>
          <p:cNvPr id="512" name="Google Shape;512;g25b69c75db7_0_352"/>
          <p:cNvPicPr preferRelativeResize="0"/>
          <p:nvPr/>
        </p:nvPicPr>
        <p:blipFill rotWithShape="1">
          <a:blip r:embed="rId5">
            <a:alphaModFix/>
          </a:blip>
          <a:srcRect t="901"/>
          <a:stretch/>
        </p:blipFill>
        <p:spPr>
          <a:xfrm>
            <a:off x="843978" y="1471925"/>
            <a:ext cx="4790021" cy="3519175"/>
          </a:xfrm>
          <a:prstGeom prst="rect">
            <a:avLst/>
          </a:prstGeom>
          <a:noFill/>
          <a:ln>
            <a:noFill/>
          </a:ln>
        </p:spPr>
      </p:pic>
      <p:sp>
        <p:nvSpPr>
          <p:cNvPr id="513" name="Google Shape;513;g25b69c75db7_0_352"/>
          <p:cNvSpPr/>
          <p:nvPr/>
        </p:nvSpPr>
        <p:spPr>
          <a:xfrm>
            <a:off x="4572000" y="4347600"/>
            <a:ext cx="957000" cy="4230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14" name="Google Shape;514;g25b69c75db7_0_352"/>
          <p:cNvCxnSpPr>
            <a:stCxn id="511" idx="1"/>
            <a:endCxn id="513" idx="0"/>
          </p:cNvCxnSpPr>
          <p:nvPr/>
        </p:nvCxnSpPr>
        <p:spPr>
          <a:xfrm flipH="1">
            <a:off x="5050450" y="3446750"/>
            <a:ext cx="1029900" cy="900900"/>
          </a:xfrm>
          <a:prstGeom prst="straightConnector1">
            <a:avLst/>
          </a:prstGeom>
          <a:noFill/>
          <a:ln w="28575" cap="flat" cmpd="sng">
            <a:solidFill>
              <a:schemeClr val="dk2"/>
            </a:solidFill>
            <a:prstDash val="solid"/>
            <a:round/>
            <a:headEnd type="none" w="med" len="med"/>
            <a:tailEnd type="none" w="med" len="med"/>
          </a:ln>
        </p:spPr>
      </p:cxnSp>
      <p:pic>
        <p:nvPicPr>
          <p:cNvPr id="515" name="Google Shape;515;g25b69c75db7_0_352"/>
          <p:cNvPicPr preferRelativeResize="0"/>
          <p:nvPr/>
        </p:nvPicPr>
        <p:blipFill rotWithShape="1">
          <a:blip r:embed="rId6">
            <a:alphaModFix/>
          </a:blip>
          <a:srcRect/>
          <a:stretch/>
        </p:blipFill>
        <p:spPr>
          <a:xfrm>
            <a:off x="131041" y="156500"/>
            <a:ext cx="492534" cy="55409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pic>
        <p:nvPicPr>
          <p:cNvPr id="520" name="Google Shape;520;g25b69c75db7_0_378" descr="pptes-fondos-10.png"/>
          <p:cNvPicPr preferRelativeResize="0"/>
          <p:nvPr/>
        </p:nvPicPr>
        <p:blipFill rotWithShape="1">
          <a:blip r:embed="rId3">
            <a:alphaModFix/>
          </a:blip>
          <a:srcRect/>
          <a:stretch/>
        </p:blipFill>
        <p:spPr>
          <a:xfrm>
            <a:off x="0" y="0"/>
            <a:ext cx="9144002" cy="5143501"/>
          </a:xfrm>
          <a:prstGeom prst="rect">
            <a:avLst/>
          </a:prstGeom>
          <a:noFill/>
          <a:ln>
            <a:noFill/>
          </a:ln>
        </p:spPr>
      </p:pic>
      <p:sp>
        <p:nvSpPr>
          <p:cNvPr id="521" name="Google Shape;521;g25b69c75db7_0_378"/>
          <p:cNvSpPr txBox="1"/>
          <p:nvPr/>
        </p:nvSpPr>
        <p:spPr>
          <a:xfrm>
            <a:off x="765050" y="273674"/>
            <a:ext cx="5715000" cy="369300"/>
          </a:xfrm>
          <a:prstGeom prst="rect">
            <a:avLst/>
          </a:prstGeom>
          <a:solidFill>
            <a:srgbClr val="1A325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b="1">
                <a:solidFill>
                  <a:srgbClr val="60BBC7"/>
                </a:solidFill>
                <a:latin typeface="Verdana"/>
                <a:ea typeface="Verdana"/>
                <a:cs typeface="Verdana"/>
                <a:sym typeface="Verdana"/>
              </a:rPr>
              <a:t>PASOS A SEGUIR</a:t>
            </a:r>
            <a:endParaRPr/>
          </a:p>
        </p:txBody>
      </p:sp>
      <p:pic>
        <p:nvPicPr>
          <p:cNvPr id="522" name="Google Shape;522;g25b69c75db7_0_378"/>
          <p:cNvPicPr preferRelativeResize="0"/>
          <p:nvPr/>
        </p:nvPicPr>
        <p:blipFill rotWithShape="1">
          <a:blip r:embed="rId4">
            <a:alphaModFix/>
          </a:blip>
          <a:srcRect/>
          <a:stretch/>
        </p:blipFill>
        <p:spPr>
          <a:xfrm>
            <a:off x="3682859" y="5026458"/>
            <a:ext cx="1778281" cy="117042"/>
          </a:xfrm>
          <a:prstGeom prst="rect">
            <a:avLst/>
          </a:prstGeom>
          <a:noFill/>
          <a:ln>
            <a:noFill/>
          </a:ln>
        </p:spPr>
      </p:pic>
      <p:sp>
        <p:nvSpPr>
          <p:cNvPr id="523" name="Google Shape;523;g25b69c75db7_0_378"/>
          <p:cNvSpPr txBox="1"/>
          <p:nvPr/>
        </p:nvSpPr>
        <p:spPr>
          <a:xfrm>
            <a:off x="437200" y="735650"/>
            <a:ext cx="7869600" cy="1015800"/>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None/>
            </a:pPr>
            <a:r>
              <a:rPr lang="es-ES" sz="1200">
                <a:solidFill>
                  <a:srgbClr val="000000"/>
                </a:solidFill>
                <a:latin typeface="Verdana"/>
                <a:ea typeface="Verdana"/>
                <a:cs typeface="Verdana"/>
                <a:sym typeface="Verdana"/>
              </a:rPr>
              <a:t>18. Como lo señalamos al inicio de la descripción de la sección de Presupuesto, para efectos de esta convocatoria,</a:t>
            </a:r>
            <a:r>
              <a:rPr lang="es-ES" sz="1200" b="1">
                <a:solidFill>
                  <a:srgbClr val="000000"/>
                </a:solidFill>
                <a:latin typeface="Verdana"/>
                <a:ea typeface="Verdana"/>
                <a:cs typeface="Verdana"/>
                <a:sym typeface="Verdana"/>
              </a:rPr>
              <a:t> no te exigiremos</a:t>
            </a:r>
            <a:r>
              <a:rPr lang="es-ES" sz="1200">
                <a:solidFill>
                  <a:srgbClr val="000000"/>
                </a:solidFill>
                <a:latin typeface="Verdana"/>
                <a:ea typeface="Verdana"/>
                <a:cs typeface="Verdana"/>
                <a:sym typeface="Verdana"/>
              </a:rPr>
              <a:t> </a:t>
            </a:r>
            <a:r>
              <a:rPr lang="es-ES" sz="1200" b="1">
                <a:solidFill>
                  <a:srgbClr val="000000"/>
                </a:solidFill>
                <a:latin typeface="Verdana"/>
                <a:ea typeface="Verdana"/>
                <a:cs typeface="Verdana"/>
                <a:sym typeface="Verdana"/>
              </a:rPr>
              <a:t>co-financiamiento</a:t>
            </a:r>
            <a:r>
              <a:rPr lang="es-ES" sz="1200">
                <a:solidFill>
                  <a:srgbClr val="000000"/>
                </a:solidFill>
                <a:latin typeface="Verdana"/>
                <a:ea typeface="Verdana"/>
                <a:cs typeface="Verdana"/>
                <a:sym typeface="Verdana"/>
              </a:rPr>
              <a:t> obligatorio en ninguna de las líneas y modalidades del Fondo de la Música. </a:t>
            </a:r>
            <a:endParaRPr sz="1200">
              <a:solidFill>
                <a:srgbClr val="000000"/>
              </a:solidFill>
              <a:latin typeface="Verdana"/>
              <a:ea typeface="Verdana"/>
              <a:cs typeface="Verdana"/>
              <a:sym typeface="Verdana"/>
            </a:endParaRPr>
          </a:p>
          <a:p>
            <a:pPr marL="0" lvl="0" indent="0" algn="just" rtl="0">
              <a:spcBef>
                <a:spcPts val="0"/>
              </a:spcBef>
              <a:spcAft>
                <a:spcPts val="0"/>
              </a:spcAft>
              <a:buNone/>
            </a:pPr>
            <a:r>
              <a:rPr lang="es-ES" sz="1200">
                <a:solidFill>
                  <a:srgbClr val="000000"/>
                </a:solidFill>
                <a:latin typeface="Verdana"/>
                <a:ea typeface="Verdana"/>
                <a:cs typeface="Verdana"/>
                <a:sym typeface="Verdana"/>
              </a:rPr>
              <a:t>Sólo debes tener en cuenta que, cualquier tipo de gasto no cubierto por el fondo y necesario para la realización de tu proyecto, debe ser cubierto por el/a/e postulante.</a:t>
            </a:r>
            <a:endParaRPr sz="1200">
              <a:solidFill>
                <a:srgbClr val="000000"/>
              </a:solidFill>
              <a:latin typeface="Verdana"/>
              <a:ea typeface="Verdana"/>
              <a:cs typeface="Verdana"/>
              <a:sym typeface="Verdana"/>
            </a:endParaRPr>
          </a:p>
        </p:txBody>
      </p:sp>
      <p:sp>
        <p:nvSpPr>
          <p:cNvPr id="524" name="Google Shape;524;g25b69c75db7_0_378"/>
          <p:cNvSpPr txBox="1"/>
          <p:nvPr/>
        </p:nvSpPr>
        <p:spPr>
          <a:xfrm>
            <a:off x="5051425" y="1905350"/>
            <a:ext cx="3000600" cy="1108200"/>
          </a:xfrm>
          <a:prstGeom prst="rect">
            <a:avLst/>
          </a:prstGeom>
          <a:solidFill>
            <a:srgbClr val="DF3752"/>
          </a:solidFill>
          <a:ln w="9525" cap="flat" cmpd="sng">
            <a:solidFill>
              <a:srgbClr val="0E397E"/>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s-ES" sz="1200">
                <a:solidFill>
                  <a:srgbClr val="EEE0D1"/>
                </a:solidFill>
                <a:latin typeface="Verdana"/>
                <a:ea typeface="Verdana"/>
                <a:cs typeface="Verdana"/>
                <a:sym typeface="Verdana"/>
              </a:rPr>
              <a:t>En caso de que desees incluir cofinanciamiento, debes indicar de qué tipo de aporte se trata, es decir, si se trata de aporte </a:t>
            </a:r>
            <a:r>
              <a:rPr lang="es-ES" sz="1200" u="sng">
                <a:solidFill>
                  <a:srgbClr val="EEE0D1"/>
                </a:solidFill>
                <a:latin typeface="Verdana"/>
                <a:ea typeface="Verdana"/>
                <a:cs typeface="Verdana"/>
                <a:sym typeface="Verdana"/>
              </a:rPr>
              <a:t>valorado</a:t>
            </a:r>
            <a:r>
              <a:rPr lang="es-ES" sz="1200">
                <a:solidFill>
                  <a:srgbClr val="EEE0D1"/>
                </a:solidFill>
                <a:latin typeface="Verdana"/>
                <a:ea typeface="Verdana"/>
                <a:cs typeface="Verdana"/>
                <a:sym typeface="Verdana"/>
              </a:rPr>
              <a:t> o en </a:t>
            </a:r>
            <a:r>
              <a:rPr lang="es-ES" sz="1200" u="sng">
                <a:solidFill>
                  <a:srgbClr val="EEE0D1"/>
                </a:solidFill>
                <a:latin typeface="Verdana"/>
                <a:ea typeface="Verdana"/>
                <a:cs typeface="Verdana"/>
                <a:sym typeface="Verdana"/>
              </a:rPr>
              <a:t>dinero</a:t>
            </a:r>
            <a:r>
              <a:rPr lang="es-ES" sz="1200">
                <a:solidFill>
                  <a:srgbClr val="EEE0D1"/>
                </a:solidFill>
                <a:latin typeface="Verdana"/>
                <a:ea typeface="Verdana"/>
                <a:cs typeface="Verdana"/>
                <a:sym typeface="Verdana"/>
              </a:rPr>
              <a:t>.</a:t>
            </a:r>
            <a:endParaRPr sz="1200">
              <a:solidFill>
                <a:srgbClr val="EEE0D1"/>
              </a:solidFill>
              <a:latin typeface="Verdana"/>
              <a:ea typeface="Verdana"/>
              <a:cs typeface="Verdana"/>
              <a:sym typeface="Verdana"/>
            </a:endParaRPr>
          </a:p>
        </p:txBody>
      </p:sp>
      <p:pic>
        <p:nvPicPr>
          <p:cNvPr id="525" name="Google Shape;525;g25b69c75db7_0_378"/>
          <p:cNvPicPr preferRelativeResize="0"/>
          <p:nvPr/>
        </p:nvPicPr>
        <p:blipFill>
          <a:blip r:embed="rId5">
            <a:alphaModFix/>
          </a:blip>
          <a:stretch>
            <a:fillRect/>
          </a:stretch>
        </p:blipFill>
        <p:spPr>
          <a:xfrm>
            <a:off x="830075" y="1853850"/>
            <a:ext cx="3353277" cy="3141854"/>
          </a:xfrm>
          <a:prstGeom prst="rect">
            <a:avLst/>
          </a:prstGeom>
          <a:noFill/>
          <a:ln>
            <a:noFill/>
          </a:ln>
        </p:spPr>
      </p:pic>
      <p:sp>
        <p:nvSpPr>
          <p:cNvPr id="526" name="Google Shape;526;g25b69c75db7_0_378"/>
          <p:cNvSpPr/>
          <p:nvPr/>
        </p:nvSpPr>
        <p:spPr>
          <a:xfrm>
            <a:off x="1626148" y="1979583"/>
            <a:ext cx="1049100" cy="382200"/>
          </a:xfrm>
          <a:prstGeom prst="ellipse">
            <a:avLst/>
          </a:prstGeom>
          <a:noFill/>
          <a:ln w="28575" cap="flat" cmpd="sng">
            <a:solidFill>
              <a:srgbClr val="0E397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27" name="Google Shape;527;g25b69c75db7_0_378"/>
          <p:cNvCxnSpPr>
            <a:stCxn id="524" idx="1"/>
            <a:endCxn id="526" idx="6"/>
          </p:cNvCxnSpPr>
          <p:nvPr/>
        </p:nvCxnSpPr>
        <p:spPr>
          <a:xfrm rot="10800000">
            <a:off x="2675125" y="2170550"/>
            <a:ext cx="2376300" cy="288900"/>
          </a:xfrm>
          <a:prstGeom prst="straightConnector1">
            <a:avLst/>
          </a:prstGeom>
          <a:noFill/>
          <a:ln w="28575" cap="flat" cmpd="sng">
            <a:solidFill>
              <a:srgbClr val="0E397E"/>
            </a:solidFill>
            <a:prstDash val="solid"/>
            <a:round/>
            <a:headEnd type="none" w="med" len="med"/>
            <a:tailEnd type="none" w="med" len="med"/>
          </a:ln>
        </p:spPr>
      </p:cxnSp>
      <p:sp>
        <p:nvSpPr>
          <p:cNvPr id="528" name="Google Shape;528;g25b69c75db7_0_378"/>
          <p:cNvSpPr/>
          <p:nvPr/>
        </p:nvSpPr>
        <p:spPr>
          <a:xfrm>
            <a:off x="3313751" y="4195649"/>
            <a:ext cx="936000" cy="288900"/>
          </a:xfrm>
          <a:prstGeom prst="ellipse">
            <a:avLst/>
          </a:prstGeom>
          <a:noFill/>
          <a:ln w="28575" cap="flat" cmpd="sng">
            <a:solidFill>
              <a:srgbClr val="0E397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g25b69c75db7_0_378"/>
          <p:cNvSpPr txBox="1"/>
          <p:nvPr/>
        </p:nvSpPr>
        <p:spPr>
          <a:xfrm>
            <a:off x="5051426" y="3266125"/>
            <a:ext cx="3000600" cy="1293000"/>
          </a:xfrm>
          <a:prstGeom prst="rect">
            <a:avLst/>
          </a:prstGeom>
          <a:solidFill>
            <a:srgbClr val="DF3752"/>
          </a:solidFill>
          <a:ln w="9525" cap="flat" cmpd="sng">
            <a:solidFill>
              <a:srgbClr val="0E397E"/>
            </a:solidFill>
            <a:prstDash val="solid"/>
            <a:round/>
            <a:headEnd type="none" w="sm" len="sm"/>
            <a:tailEnd type="none" w="sm" len="sm"/>
          </a:ln>
        </p:spPr>
        <p:txBody>
          <a:bodyPr spcFirstLastPara="1" wrap="square" lIns="91425" tIns="91425" rIns="91425" bIns="91425" anchor="t" anchorCtr="0">
            <a:spAutoFit/>
          </a:bodyPr>
          <a:lstStyle/>
          <a:p>
            <a:pPr marL="0" lvl="0" indent="0" algn="just" rtl="0">
              <a:spcBef>
                <a:spcPts val="0"/>
              </a:spcBef>
              <a:spcAft>
                <a:spcPts val="0"/>
              </a:spcAft>
              <a:buNone/>
            </a:pPr>
            <a:r>
              <a:rPr lang="es-ES" sz="1200">
                <a:solidFill>
                  <a:srgbClr val="EEE0D1"/>
                </a:solidFill>
                <a:latin typeface="Verdana"/>
                <a:ea typeface="Verdana"/>
                <a:cs typeface="Verdana"/>
                <a:sym typeface="Verdana"/>
              </a:rPr>
              <a:t>Puedes adjuntar documentos que respalden, en este caso, el tipo de aporte a tu proyecto.</a:t>
            </a:r>
            <a:endParaRPr sz="1200">
              <a:solidFill>
                <a:srgbClr val="EEE0D1"/>
              </a:solidFill>
              <a:latin typeface="Verdana"/>
              <a:ea typeface="Verdana"/>
              <a:cs typeface="Verdana"/>
              <a:sym typeface="Verdana"/>
            </a:endParaRPr>
          </a:p>
          <a:p>
            <a:pPr marL="0" lvl="0" indent="0" algn="just" rtl="0">
              <a:spcBef>
                <a:spcPts val="0"/>
              </a:spcBef>
              <a:spcAft>
                <a:spcPts val="0"/>
              </a:spcAft>
              <a:buNone/>
            </a:pPr>
            <a:r>
              <a:rPr lang="es-ES" sz="1200">
                <a:solidFill>
                  <a:srgbClr val="EEE0D1"/>
                </a:solidFill>
                <a:latin typeface="Verdana"/>
                <a:ea typeface="Verdana"/>
                <a:cs typeface="Verdana"/>
                <a:sym typeface="Verdana"/>
              </a:rPr>
              <a:t>Estos no serán evaluados, toda vez que el cofinanciamiento es voluntario. </a:t>
            </a:r>
            <a:endParaRPr sz="1200">
              <a:solidFill>
                <a:srgbClr val="EEE0D1"/>
              </a:solidFill>
              <a:latin typeface="Verdana"/>
              <a:ea typeface="Verdana"/>
              <a:cs typeface="Verdana"/>
              <a:sym typeface="Verdana"/>
            </a:endParaRPr>
          </a:p>
        </p:txBody>
      </p:sp>
      <p:cxnSp>
        <p:nvCxnSpPr>
          <p:cNvPr id="530" name="Google Shape;530;g25b69c75db7_0_378"/>
          <p:cNvCxnSpPr>
            <a:stCxn id="529" idx="1"/>
            <a:endCxn id="528" idx="6"/>
          </p:cNvCxnSpPr>
          <p:nvPr/>
        </p:nvCxnSpPr>
        <p:spPr>
          <a:xfrm flipH="1">
            <a:off x="4249826" y="3912625"/>
            <a:ext cx="801600" cy="427500"/>
          </a:xfrm>
          <a:prstGeom prst="straightConnector1">
            <a:avLst/>
          </a:prstGeom>
          <a:noFill/>
          <a:ln w="28575" cap="flat" cmpd="sng">
            <a:solidFill>
              <a:srgbClr val="0E397E"/>
            </a:solidFill>
            <a:prstDash val="solid"/>
            <a:round/>
            <a:headEnd type="none" w="med" len="med"/>
            <a:tailEnd type="none" w="med" len="med"/>
          </a:ln>
        </p:spPr>
      </p:cxnSp>
      <p:pic>
        <p:nvPicPr>
          <p:cNvPr id="531" name="Google Shape;531;g25b69c75db7_0_378"/>
          <p:cNvPicPr preferRelativeResize="0"/>
          <p:nvPr/>
        </p:nvPicPr>
        <p:blipFill rotWithShape="1">
          <a:blip r:embed="rId6">
            <a:alphaModFix/>
          </a:blip>
          <a:srcRect/>
          <a:stretch/>
        </p:blipFill>
        <p:spPr>
          <a:xfrm>
            <a:off x="131041" y="156500"/>
            <a:ext cx="492534" cy="55409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pic>
        <p:nvPicPr>
          <p:cNvPr id="536" name="Google Shape;536;g25b69c75db7_0_401" descr="pptes-fondos-10.png"/>
          <p:cNvPicPr preferRelativeResize="0"/>
          <p:nvPr/>
        </p:nvPicPr>
        <p:blipFill rotWithShape="1">
          <a:blip r:embed="rId3">
            <a:alphaModFix/>
          </a:blip>
          <a:srcRect/>
          <a:stretch/>
        </p:blipFill>
        <p:spPr>
          <a:xfrm>
            <a:off x="0" y="0"/>
            <a:ext cx="9144002" cy="5143501"/>
          </a:xfrm>
          <a:prstGeom prst="rect">
            <a:avLst/>
          </a:prstGeom>
          <a:noFill/>
          <a:ln>
            <a:noFill/>
          </a:ln>
        </p:spPr>
      </p:pic>
      <p:pic>
        <p:nvPicPr>
          <p:cNvPr id="537" name="Google Shape;537;g25b69c75db7_0_401"/>
          <p:cNvPicPr preferRelativeResize="0"/>
          <p:nvPr/>
        </p:nvPicPr>
        <p:blipFill rotWithShape="1">
          <a:blip r:embed="rId4">
            <a:alphaModFix/>
          </a:blip>
          <a:srcRect/>
          <a:stretch/>
        </p:blipFill>
        <p:spPr>
          <a:xfrm>
            <a:off x="3682859" y="5026458"/>
            <a:ext cx="1778281" cy="117042"/>
          </a:xfrm>
          <a:prstGeom prst="rect">
            <a:avLst/>
          </a:prstGeom>
          <a:noFill/>
          <a:ln>
            <a:noFill/>
          </a:ln>
        </p:spPr>
      </p:pic>
      <p:sp>
        <p:nvSpPr>
          <p:cNvPr id="538" name="Google Shape;538;g25b69c75db7_0_401"/>
          <p:cNvSpPr txBox="1"/>
          <p:nvPr/>
        </p:nvSpPr>
        <p:spPr>
          <a:xfrm>
            <a:off x="721800" y="273674"/>
            <a:ext cx="5715000" cy="369300"/>
          </a:xfrm>
          <a:prstGeom prst="rect">
            <a:avLst/>
          </a:prstGeom>
          <a:solidFill>
            <a:srgbClr val="DF375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b="1">
                <a:solidFill>
                  <a:srgbClr val="EEE0D1"/>
                </a:solidFill>
                <a:latin typeface="Verdana"/>
                <a:ea typeface="Verdana"/>
                <a:cs typeface="Verdana"/>
                <a:sym typeface="Verdana"/>
              </a:rPr>
              <a:t>PASOS A SEGUIR</a:t>
            </a:r>
            <a:endParaRPr>
              <a:solidFill>
                <a:srgbClr val="EEE0D1"/>
              </a:solidFill>
            </a:endParaRPr>
          </a:p>
        </p:txBody>
      </p:sp>
      <p:sp>
        <p:nvSpPr>
          <p:cNvPr id="539" name="Google Shape;539;g25b69c75db7_0_401"/>
          <p:cNvSpPr txBox="1"/>
          <p:nvPr/>
        </p:nvSpPr>
        <p:spPr>
          <a:xfrm>
            <a:off x="450050" y="709925"/>
            <a:ext cx="7686900" cy="831000"/>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None/>
            </a:pPr>
            <a:r>
              <a:rPr lang="es-ES" sz="1200">
                <a:solidFill>
                  <a:srgbClr val="000000"/>
                </a:solidFill>
                <a:latin typeface="Verdana"/>
                <a:ea typeface="Verdana"/>
                <a:cs typeface="Verdana"/>
                <a:sym typeface="Verdana"/>
              </a:rPr>
              <a:t>19. En la sección de </a:t>
            </a:r>
            <a:r>
              <a:rPr lang="es-ES" sz="1200" b="1">
                <a:solidFill>
                  <a:srgbClr val="000000"/>
                </a:solidFill>
                <a:latin typeface="Verdana"/>
                <a:ea typeface="Verdana"/>
                <a:cs typeface="Verdana"/>
                <a:sym typeface="Verdana"/>
              </a:rPr>
              <a:t>Recomendaciones</a:t>
            </a:r>
            <a:r>
              <a:rPr lang="es-ES" sz="1200">
                <a:solidFill>
                  <a:srgbClr val="000000"/>
                </a:solidFill>
                <a:latin typeface="Verdana"/>
                <a:ea typeface="Verdana"/>
                <a:cs typeface="Verdana"/>
                <a:sym typeface="Verdana"/>
              </a:rPr>
              <a:t>, deberás leer a conciencia y comprometerte a aplicar las recomendaciones para ambientes libres de violencia de género.</a:t>
            </a:r>
            <a:endParaRPr sz="1200">
              <a:solidFill>
                <a:srgbClr val="000000"/>
              </a:solidFill>
              <a:latin typeface="Verdana"/>
              <a:ea typeface="Verdana"/>
              <a:cs typeface="Verdana"/>
              <a:sym typeface="Verdana"/>
            </a:endParaRPr>
          </a:p>
          <a:p>
            <a:pPr marL="0" lvl="0" indent="0" algn="just" rtl="0">
              <a:spcBef>
                <a:spcPts val="0"/>
              </a:spcBef>
              <a:spcAft>
                <a:spcPts val="0"/>
              </a:spcAft>
              <a:buNone/>
            </a:pPr>
            <a:endParaRPr sz="1200">
              <a:latin typeface="Verdana"/>
              <a:ea typeface="Verdana"/>
              <a:cs typeface="Verdana"/>
              <a:sym typeface="Verdana"/>
            </a:endParaRPr>
          </a:p>
          <a:p>
            <a:pPr marL="0" lvl="0" indent="0" algn="just" rtl="0">
              <a:spcBef>
                <a:spcPts val="0"/>
              </a:spcBef>
              <a:spcAft>
                <a:spcPts val="0"/>
              </a:spcAft>
              <a:buNone/>
            </a:pPr>
            <a:r>
              <a:rPr lang="es-ES" sz="1200">
                <a:solidFill>
                  <a:srgbClr val="000000"/>
                </a:solidFill>
                <a:latin typeface="Verdana"/>
                <a:ea typeface="Verdana"/>
                <a:cs typeface="Verdana"/>
                <a:sym typeface="Verdana"/>
              </a:rPr>
              <a:t>Para nosotres, es sumamente importante que puedas alinearte con este documento. </a:t>
            </a:r>
            <a:endParaRPr sz="1200">
              <a:solidFill>
                <a:srgbClr val="000000"/>
              </a:solidFill>
              <a:latin typeface="Verdana"/>
              <a:ea typeface="Verdana"/>
              <a:cs typeface="Verdana"/>
              <a:sym typeface="Verdana"/>
            </a:endParaRPr>
          </a:p>
        </p:txBody>
      </p:sp>
      <p:sp>
        <p:nvSpPr>
          <p:cNvPr id="540" name="Google Shape;540;g25b69c75db7_0_401"/>
          <p:cNvSpPr/>
          <p:nvPr/>
        </p:nvSpPr>
        <p:spPr>
          <a:xfrm>
            <a:off x="2013249" y="2037214"/>
            <a:ext cx="1254600" cy="457200"/>
          </a:xfrm>
          <a:prstGeom prst="ellipse">
            <a:avLst/>
          </a:prstGeom>
          <a:noFill/>
          <a:ln w="2857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41" name="Google Shape;541;g25b69c75db7_0_401"/>
          <p:cNvPicPr preferRelativeResize="0"/>
          <p:nvPr/>
        </p:nvPicPr>
        <p:blipFill>
          <a:blip r:embed="rId5">
            <a:alphaModFix/>
          </a:blip>
          <a:stretch>
            <a:fillRect/>
          </a:stretch>
        </p:blipFill>
        <p:spPr>
          <a:xfrm>
            <a:off x="540575" y="1615400"/>
            <a:ext cx="5317275" cy="3318150"/>
          </a:xfrm>
          <a:prstGeom prst="rect">
            <a:avLst/>
          </a:prstGeom>
          <a:noFill/>
          <a:ln>
            <a:noFill/>
          </a:ln>
        </p:spPr>
      </p:pic>
      <p:cxnSp>
        <p:nvCxnSpPr>
          <p:cNvPr id="542" name="Google Shape;542;g25b69c75db7_0_401"/>
          <p:cNvCxnSpPr>
            <a:stCxn id="543" idx="1"/>
            <a:endCxn id="544" idx="6"/>
          </p:cNvCxnSpPr>
          <p:nvPr/>
        </p:nvCxnSpPr>
        <p:spPr>
          <a:xfrm flipH="1">
            <a:off x="5099725" y="3111000"/>
            <a:ext cx="969600" cy="849600"/>
          </a:xfrm>
          <a:prstGeom prst="straightConnector1">
            <a:avLst/>
          </a:prstGeom>
          <a:noFill/>
          <a:ln w="28575" cap="flat" cmpd="sng">
            <a:solidFill>
              <a:srgbClr val="0E397E"/>
            </a:solidFill>
            <a:prstDash val="solid"/>
            <a:round/>
            <a:headEnd type="none" w="med" len="med"/>
            <a:tailEnd type="none" w="med" len="med"/>
          </a:ln>
        </p:spPr>
      </p:cxnSp>
      <p:sp>
        <p:nvSpPr>
          <p:cNvPr id="543" name="Google Shape;543;g25b69c75db7_0_401"/>
          <p:cNvSpPr txBox="1"/>
          <p:nvPr/>
        </p:nvSpPr>
        <p:spPr>
          <a:xfrm>
            <a:off x="6069325" y="2464500"/>
            <a:ext cx="2067600" cy="1293000"/>
          </a:xfrm>
          <a:prstGeom prst="rect">
            <a:avLst/>
          </a:prstGeom>
          <a:solidFill>
            <a:srgbClr val="DF3752"/>
          </a:solidFill>
          <a:ln w="9525" cap="flat" cmpd="sng">
            <a:solidFill>
              <a:schemeClr val="dk2"/>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s-ES" sz="1200">
                <a:solidFill>
                  <a:srgbClr val="EEE0D1"/>
                </a:solidFill>
                <a:latin typeface="Nunito Medium"/>
                <a:ea typeface="Nunito Medium"/>
                <a:cs typeface="Nunito Medium"/>
                <a:sym typeface="Nunito Medium"/>
              </a:rPr>
              <a:t>Para el correcto envío de tu postulación, debes leer y tomar conocimiento de esta información, seleccionando estas casillas.</a:t>
            </a:r>
            <a:endParaRPr sz="1200">
              <a:solidFill>
                <a:srgbClr val="EEE0D1"/>
              </a:solidFill>
              <a:latin typeface="Nunito Medium"/>
              <a:ea typeface="Nunito Medium"/>
              <a:cs typeface="Nunito Medium"/>
              <a:sym typeface="Nunito Medium"/>
            </a:endParaRPr>
          </a:p>
        </p:txBody>
      </p:sp>
      <p:sp>
        <p:nvSpPr>
          <p:cNvPr id="544" name="Google Shape;544;g25b69c75db7_0_401"/>
          <p:cNvSpPr/>
          <p:nvPr/>
        </p:nvSpPr>
        <p:spPr>
          <a:xfrm>
            <a:off x="4341050" y="3098950"/>
            <a:ext cx="758700" cy="1723200"/>
          </a:xfrm>
          <a:prstGeom prst="ellipse">
            <a:avLst/>
          </a:prstGeom>
          <a:noFill/>
          <a:ln w="28575" cap="flat" cmpd="sng">
            <a:solidFill>
              <a:srgbClr val="0E397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pic>
        <p:nvPicPr>
          <p:cNvPr id="549" name="Google Shape;549;g25b69c75db7_0_420" descr="pptes-fondos-10.png"/>
          <p:cNvPicPr preferRelativeResize="0"/>
          <p:nvPr/>
        </p:nvPicPr>
        <p:blipFill rotWithShape="1">
          <a:blip r:embed="rId3">
            <a:alphaModFix/>
          </a:blip>
          <a:srcRect/>
          <a:stretch/>
        </p:blipFill>
        <p:spPr>
          <a:xfrm>
            <a:off x="0" y="0"/>
            <a:ext cx="9144002" cy="5143501"/>
          </a:xfrm>
          <a:prstGeom prst="rect">
            <a:avLst/>
          </a:prstGeom>
          <a:noFill/>
          <a:ln>
            <a:noFill/>
          </a:ln>
        </p:spPr>
      </p:pic>
      <p:sp>
        <p:nvSpPr>
          <p:cNvPr id="550" name="Google Shape;550;g25b69c75db7_0_420"/>
          <p:cNvSpPr txBox="1"/>
          <p:nvPr/>
        </p:nvSpPr>
        <p:spPr>
          <a:xfrm>
            <a:off x="765050" y="273674"/>
            <a:ext cx="5715000" cy="369300"/>
          </a:xfrm>
          <a:prstGeom prst="rect">
            <a:avLst/>
          </a:prstGeom>
          <a:solidFill>
            <a:srgbClr val="1A325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b="1">
                <a:solidFill>
                  <a:srgbClr val="60BBC7"/>
                </a:solidFill>
                <a:latin typeface="Verdana"/>
                <a:ea typeface="Verdana"/>
                <a:cs typeface="Verdana"/>
                <a:sym typeface="Verdana"/>
              </a:rPr>
              <a:t>PASOS A SEGUIR</a:t>
            </a:r>
            <a:endParaRPr/>
          </a:p>
        </p:txBody>
      </p:sp>
      <p:pic>
        <p:nvPicPr>
          <p:cNvPr id="551" name="Google Shape;551;g25b69c75db7_0_420"/>
          <p:cNvPicPr preferRelativeResize="0"/>
          <p:nvPr/>
        </p:nvPicPr>
        <p:blipFill rotWithShape="1">
          <a:blip r:embed="rId4">
            <a:alphaModFix/>
          </a:blip>
          <a:srcRect/>
          <a:stretch/>
        </p:blipFill>
        <p:spPr>
          <a:xfrm>
            <a:off x="3682859" y="5026458"/>
            <a:ext cx="1778281" cy="117042"/>
          </a:xfrm>
          <a:prstGeom prst="rect">
            <a:avLst/>
          </a:prstGeom>
          <a:noFill/>
          <a:ln>
            <a:noFill/>
          </a:ln>
        </p:spPr>
      </p:pic>
      <p:sp>
        <p:nvSpPr>
          <p:cNvPr id="552" name="Google Shape;552;g25b69c75db7_0_420"/>
          <p:cNvSpPr txBox="1"/>
          <p:nvPr/>
        </p:nvSpPr>
        <p:spPr>
          <a:xfrm>
            <a:off x="424350" y="800875"/>
            <a:ext cx="7792500" cy="646500"/>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None/>
            </a:pPr>
            <a:r>
              <a:rPr lang="es-ES" sz="1200">
                <a:solidFill>
                  <a:srgbClr val="000000"/>
                </a:solidFill>
                <a:latin typeface="Verdana"/>
                <a:ea typeface="Verdana"/>
                <a:cs typeface="Verdana"/>
                <a:sym typeface="Verdana"/>
              </a:rPr>
              <a:t>20. Finalmente, en la sección </a:t>
            </a:r>
            <a:r>
              <a:rPr lang="es-ES" sz="1200" b="1">
                <a:solidFill>
                  <a:srgbClr val="000000"/>
                </a:solidFill>
                <a:latin typeface="Verdana"/>
                <a:ea typeface="Verdana"/>
                <a:cs typeface="Verdana"/>
                <a:sym typeface="Verdana"/>
              </a:rPr>
              <a:t>Validación y Envío</a:t>
            </a:r>
            <a:r>
              <a:rPr lang="es-ES" sz="1200">
                <a:solidFill>
                  <a:srgbClr val="000000"/>
                </a:solidFill>
                <a:latin typeface="Verdana"/>
                <a:ea typeface="Verdana"/>
                <a:cs typeface="Verdana"/>
                <a:sym typeface="Verdana"/>
              </a:rPr>
              <a:t>, deberás revisar que todos los campos requeridos para tu postulación se encuentren completos, y que tu postulación sea acorde a las bases de la línea o modalidad a la cual postulas. </a:t>
            </a:r>
            <a:endParaRPr sz="1200">
              <a:solidFill>
                <a:srgbClr val="000000"/>
              </a:solidFill>
              <a:latin typeface="Verdana"/>
              <a:ea typeface="Verdana"/>
              <a:cs typeface="Verdana"/>
              <a:sym typeface="Verdana"/>
            </a:endParaRPr>
          </a:p>
        </p:txBody>
      </p:sp>
      <p:sp>
        <p:nvSpPr>
          <p:cNvPr id="553" name="Google Shape;553;g25b69c75db7_0_420"/>
          <p:cNvSpPr txBox="1"/>
          <p:nvPr/>
        </p:nvSpPr>
        <p:spPr>
          <a:xfrm>
            <a:off x="1633050" y="1675850"/>
            <a:ext cx="5953500" cy="738900"/>
          </a:xfrm>
          <a:prstGeom prst="rect">
            <a:avLst/>
          </a:prstGeom>
          <a:solidFill>
            <a:srgbClr val="DF3752"/>
          </a:solidFill>
          <a:ln w="9525" cap="flat" cmpd="sng">
            <a:solidFill>
              <a:srgbClr val="0E397E"/>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s-ES" sz="1200">
                <a:solidFill>
                  <a:srgbClr val="EEE0D1"/>
                </a:solidFill>
                <a:latin typeface="Verdana"/>
                <a:ea typeface="Verdana"/>
                <a:cs typeface="Verdana"/>
                <a:sym typeface="Verdana"/>
              </a:rPr>
              <a:t>Te recordamos que la postulación no se encuentra enviada a menos que hagas click en </a:t>
            </a:r>
            <a:r>
              <a:rPr lang="es-ES" sz="1200">
                <a:solidFill>
                  <a:srgbClr val="0E397E"/>
                </a:solidFill>
                <a:latin typeface="Verdana"/>
                <a:ea typeface="Verdana"/>
                <a:cs typeface="Verdana"/>
                <a:sym typeface="Verdana"/>
              </a:rPr>
              <a:t>“</a:t>
            </a:r>
            <a:r>
              <a:rPr lang="es-ES" sz="1200" b="1">
                <a:solidFill>
                  <a:srgbClr val="0E397E"/>
                </a:solidFill>
                <a:latin typeface="Verdana"/>
                <a:ea typeface="Verdana"/>
                <a:cs typeface="Verdana"/>
                <a:sym typeface="Verdana"/>
              </a:rPr>
              <a:t>Enviar”</a:t>
            </a:r>
            <a:r>
              <a:rPr lang="es-ES" sz="1200">
                <a:solidFill>
                  <a:srgbClr val="EEE0D1"/>
                </a:solidFill>
                <a:latin typeface="Verdana"/>
                <a:ea typeface="Verdana"/>
                <a:cs typeface="Verdana"/>
                <a:sym typeface="Verdana"/>
              </a:rPr>
              <a:t> una vez que hayas completado toda la formulación necesaria para tu proyecto.</a:t>
            </a:r>
            <a:endParaRPr sz="1200">
              <a:solidFill>
                <a:srgbClr val="EEE0D1"/>
              </a:solidFill>
              <a:latin typeface="Verdana"/>
              <a:ea typeface="Verdana"/>
              <a:cs typeface="Verdana"/>
              <a:sym typeface="Verdana"/>
            </a:endParaRPr>
          </a:p>
        </p:txBody>
      </p:sp>
      <p:sp>
        <p:nvSpPr>
          <p:cNvPr id="554" name="Google Shape;554;g25b69c75db7_0_420"/>
          <p:cNvSpPr txBox="1"/>
          <p:nvPr/>
        </p:nvSpPr>
        <p:spPr>
          <a:xfrm>
            <a:off x="604350" y="2643225"/>
            <a:ext cx="7572900" cy="1847100"/>
          </a:xfrm>
          <a:prstGeom prst="rect">
            <a:avLst/>
          </a:prstGeom>
          <a:solidFill>
            <a:srgbClr val="A4C2F4"/>
          </a:solidFill>
          <a:ln w="9525" cap="flat" cmpd="sng">
            <a:solidFill>
              <a:srgbClr val="0E397E"/>
            </a:solidFill>
            <a:prstDash val="solid"/>
            <a:round/>
            <a:headEnd type="none" w="sm" len="sm"/>
            <a:tailEnd type="none" w="sm" len="sm"/>
          </a:ln>
        </p:spPr>
        <p:txBody>
          <a:bodyPr spcFirstLastPara="1" wrap="square" lIns="91425" tIns="91425" rIns="91425" bIns="91425" anchor="t" anchorCtr="0">
            <a:spAutoFit/>
          </a:bodyPr>
          <a:lstStyle/>
          <a:p>
            <a:pPr marL="0" lvl="0" indent="0" algn="just" rtl="0">
              <a:spcBef>
                <a:spcPts val="0"/>
              </a:spcBef>
              <a:spcAft>
                <a:spcPts val="0"/>
              </a:spcAft>
              <a:buNone/>
            </a:pPr>
            <a:r>
              <a:rPr lang="es-ES" sz="1200" dirty="0">
                <a:latin typeface="Verdana"/>
                <a:ea typeface="Verdana"/>
                <a:cs typeface="Verdana"/>
                <a:sym typeface="Verdana"/>
              </a:rPr>
              <a:t>Esperamos que estas </a:t>
            </a:r>
            <a:r>
              <a:rPr lang="es-ES" sz="1200" b="1" dirty="0">
                <a:latin typeface="Verdana"/>
                <a:ea typeface="Verdana"/>
                <a:cs typeface="Verdana"/>
                <a:sym typeface="Verdana"/>
              </a:rPr>
              <a:t>Recomendaciones para completar el FUP</a:t>
            </a:r>
            <a:r>
              <a:rPr lang="es-ES" sz="1200" dirty="0">
                <a:latin typeface="Verdana"/>
                <a:ea typeface="Verdana"/>
                <a:cs typeface="Verdana"/>
                <a:sym typeface="Verdana"/>
              </a:rPr>
              <a:t> hayan sido de ayuda para tu postulación, te recordamos puedes revisar nuestras preguntas frecuentes en </a:t>
            </a:r>
            <a:r>
              <a:rPr lang="es-ES" sz="1200" u="sng" dirty="0">
                <a:solidFill>
                  <a:srgbClr val="0563C1"/>
                </a:solidFill>
                <a:latin typeface="Verdana"/>
                <a:ea typeface="Verdana"/>
                <a:cs typeface="Verdana"/>
                <a:sym typeface="Verdana"/>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www.fondosdecultura.cl</a:t>
            </a:r>
            <a:r>
              <a:rPr lang="es-ES" sz="1200" dirty="0">
                <a:latin typeface="Verdana"/>
                <a:ea typeface="Verdana"/>
                <a:cs typeface="Verdana"/>
                <a:sym typeface="Verdana"/>
              </a:rPr>
              <a:t>, así como también, escribir tus dudas a </a:t>
            </a:r>
            <a:r>
              <a:rPr lang="es-ES" sz="1200" u="sng" dirty="0">
                <a:solidFill>
                  <a:srgbClr val="0563C1"/>
                </a:solidFill>
                <a:latin typeface="Verdana"/>
                <a:ea typeface="Verdana"/>
                <a:cs typeface="Verdana"/>
                <a:sym typeface="Verdana"/>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fondodelamusica@cultura.gob.cl</a:t>
            </a:r>
            <a:r>
              <a:rPr lang="es-ES" sz="1200" dirty="0">
                <a:latin typeface="Verdana"/>
                <a:ea typeface="Verdana"/>
                <a:cs typeface="Verdana"/>
                <a:sym typeface="Verdana"/>
              </a:rPr>
              <a:t>.</a:t>
            </a:r>
            <a:endParaRPr sz="1200" dirty="0">
              <a:latin typeface="Verdana"/>
              <a:ea typeface="Verdana"/>
              <a:cs typeface="Verdana"/>
              <a:sym typeface="Verdana"/>
            </a:endParaRPr>
          </a:p>
          <a:p>
            <a:pPr marL="0" lvl="0" indent="0" algn="just" rtl="0">
              <a:spcBef>
                <a:spcPts val="0"/>
              </a:spcBef>
              <a:spcAft>
                <a:spcPts val="0"/>
              </a:spcAft>
              <a:buNone/>
            </a:pPr>
            <a:endParaRPr sz="1200" dirty="0">
              <a:latin typeface="Verdana"/>
              <a:ea typeface="Verdana"/>
              <a:cs typeface="Verdana"/>
              <a:sym typeface="Verdana"/>
            </a:endParaRPr>
          </a:p>
          <a:p>
            <a:pPr marL="0" lvl="0" indent="0" algn="just" rtl="0">
              <a:spcBef>
                <a:spcPts val="0"/>
              </a:spcBef>
              <a:spcAft>
                <a:spcPts val="0"/>
              </a:spcAft>
              <a:buNone/>
            </a:pPr>
            <a:r>
              <a:rPr lang="es-ES" sz="1200" dirty="0">
                <a:latin typeface="Verdana"/>
                <a:ea typeface="Verdana"/>
                <a:cs typeface="Verdana"/>
                <a:sym typeface="Verdana"/>
              </a:rPr>
              <a:t>Por otro lado, también puedes escribir a través del Formulario de atención ciudadana de la Subsecretaría de las Culturas y las Artes: </a:t>
            </a:r>
            <a:r>
              <a:rPr lang="es-ES" sz="1200" u="sng" dirty="0">
                <a:solidFill>
                  <a:srgbClr val="0563C1"/>
                </a:solidFill>
                <a:latin typeface="Verdana"/>
                <a:ea typeface="Verdana"/>
                <a:cs typeface="Verdana"/>
                <a:sym typeface="Verdana"/>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https://siac.cultura.gob.cl/formulariosiac</a:t>
            </a:r>
            <a:r>
              <a:rPr lang="es-ES" sz="1200" dirty="0">
                <a:latin typeface="Verdana"/>
                <a:ea typeface="Verdana"/>
                <a:cs typeface="Verdana"/>
                <a:sym typeface="Verdana"/>
              </a:rPr>
              <a:t>. </a:t>
            </a:r>
            <a:endParaRPr sz="1200" dirty="0">
              <a:latin typeface="Verdana"/>
              <a:ea typeface="Verdana"/>
              <a:cs typeface="Verdana"/>
              <a:sym typeface="Verdana"/>
            </a:endParaRPr>
          </a:p>
          <a:p>
            <a:pPr marL="0" lvl="0" indent="0" algn="just" rtl="0">
              <a:spcBef>
                <a:spcPts val="0"/>
              </a:spcBef>
              <a:spcAft>
                <a:spcPts val="0"/>
              </a:spcAft>
              <a:buNone/>
            </a:pPr>
            <a:endParaRPr sz="1200" dirty="0">
              <a:latin typeface="Verdana"/>
              <a:ea typeface="Verdana"/>
              <a:cs typeface="Verdana"/>
              <a:sym typeface="Verdana"/>
            </a:endParaRPr>
          </a:p>
          <a:p>
            <a:pPr marL="0" lvl="0" indent="0" algn="ctr" rtl="0">
              <a:spcBef>
                <a:spcPts val="0"/>
              </a:spcBef>
              <a:spcAft>
                <a:spcPts val="0"/>
              </a:spcAft>
              <a:buNone/>
            </a:pPr>
            <a:r>
              <a:rPr lang="es-ES" sz="1200" b="1" dirty="0">
                <a:latin typeface="Verdana"/>
                <a:ea typeface="Verdana"/>
                <a:cs typeface="Verdana"/>
                <a:sym typeface="Verdana"/>
              </a:rPr>
              <a:t>¡Mucho éxito para esta </a:t>
            </a:r>
            <a:r>
              <a:rPr lang="es-ES" sz="1200" b="1" dirty="0" smtClean="0">
                <a:latin typeface="Verdana"/>
                <a:ea typeface="Verdana"/>
                <a:cs typeface="Verdana"/>
                <a:sym typeface="Verdana"/>
              </a:rPr>
              <a:t>convocatoria!</a:t>
            </a:r>
            <a:endParaRPr sz="1200" b="1" dirty="0">
              <a:latin typeface="Verdana"/>
              <a:ea typeface="Verdana"/>
              <a:cs typeface="Verdana"/>
              <a:sym typeface="Verdana"/>
            </a:endParaRPr>
          </a:p>
        </p:txBody>
      </p:sp>
      <p:pic>
        <p:nvPicPr>
          <p:cNvPr id="555" name="Google Shape;555;g25b69c75db7_0_420"/>
          <p:cNvPicPr preferRelativeResize="0"/>
          <p:nvPr/>
        </p:nvPicPr>
        <p:blipFill rotWithShape="1">
          <a:blip r:embed="rId8">
            <a:alphaModFix/>
          </a:blip>
          <a:srcRect/>
          <a:stretch/>
        </p:blipFill>
        <p:spPr>
          <a:xfrm>
            <a:off x="795326" y="1780238"/>
            <a:ext cx="468609" cy="62251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pic>
        <p:nvPicPr>
          <p:cNvPr id="560" name="Google Shape;560;p8" descr="pptes-fondos-07.png"/>
          <p:cNvPicPr preferRelativeResize="0"/>
          <p:nvPr/>
        </p:nvPicPr>
        <p:blipFill rotWithShape="1">
          <a:blip r:embed="rId3">
            <a:alphaModFix/>
          </a:blip>
          <a:srcRect/>
          <a:stretch/>
        </p:blipFill>
        <p:spPr>
          <a:xfrm>
            <a:off x="0" y="0"/>
            <a:ext cx="9144000" cy="5143500"/>
          </a:xfrm>
          <a:prstGeom prst="rect">
            <a:avLst/>
          </a:prstGeom>
          <a:noFill/>
          <a:ln>
            <a:noFill/>
          </a:ln>
        </p:spPr>
      </p:pic>
      <p:pic>
        <p:nvPicPr>
          <p:cNvPr id="561" name="Google Shape;561;p8"/>
          <p:cNvPicPr preferRelativeResize="0"/>
          <p:nvPr/>
        </p:nvPicPr>
        <p:blipFill rotWithShape="1">
          <a:blip r:embed="rId4">
            <a:alphaModFix/>
          </a:blip>
          <a:srcRect/>
          <a:stretch/>
        </p:blipFill>
        <p:spPr>
          <a:xfrm>
            <a:off x="1844576" y="1919684"/>
            <a:ext cx="1140246" cy="1042023"/>
          </a:xfrm>
          <a:prstGeom prst="rect">
            <a:avLst/>
          </a:prstGeom>
          <a:noFill/>
          <a:ln>
            <a:noFill/>
          </a:ln>
        </p:spPr>
      </p:pic>
      <p:pic>
        <p:nvPicPr>
          <p:cNvPr id="562" name="Google Shape;562;p8"/>
          <p:cNvPicPr preferRelativeResize="0"/>
          <p:nvPr/>
        </p:nvPicPr>
        <p:blipFill rotWithShape="1">
          <a:blip r:embed="rId5">
            <a:alphaModFix/>
          </a:blip>
          <a:srcRect/>
          <a:stretch/>
        </p:blipFill>
        <p:spPr>
          <a:xfrm>
            <a:off x="3218125" y="1969850"/>
            <a:ext cx="3050527" cy="708700"/>
          </a:xfrm>
          <a:prstGeom prst="rect">
            <a:avLst/>
          </a:prstGeom>
          <a:noFill/>
          <a:ln>
            <a:noFill/>
          </a:ln>
        </p:spPr>
      </p:pic>
      <p:pic>
        <p:nvPicPr>
          <p:cNvPr id="563" name="Google Shape;563;p8"/>
          <p:cNvPicPr preferRelativeResize="0"/>
          <p:nvPr/>
        </p:nvPicPr>
        <p:blipFill rotWithShape="1">
          <a:blip r:embed="rId6">
            <a:alphaModFix/>
          </a:blip>
          <a:srcRect/>
          <a:stretch/>
        </p:blipFill>
        <p:spPr>
          <a:xfrm>
            <a:off x="3682859" y="5026458"/>
            <a:ext cx="1778283" cy="117042"/>
          </a:xfrm>
          <a:prstGeom prst="rect">
            <a:avLst/>
          </a:prstGeom>
          <a:noFill/>
          <a:ln>
            <a:noFill/>
          </a:ln>
        </p:spPr>
      </p:pic>
      <p:sp>
        <p:nvSpPr>
          <p:cNvPr id="2" name="Rectángulo 1"/>
          <p:cNvSpPr/>
          <p:nvPr/>
        </p:nvSpPr>
        <p:spPr>
          <a:xfrm>
            <a:off x="4869712" y="2381693"/>
            <a:ext cx="1460204" cy="446567"/>
          </a:xfrm>
          <a:prstGeom prst="rect">
            <a:avLst/>
          </a:prstGeom>
          <a:solidFill>
            <a:srgbClr val="E9E9E9"/>
          </a:solidFill>
          <a:ln>
            <a:solidFill>
              <a:srgbClr val="E9E9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3" descr="pptes-fondos-10.png"/>
          <p:cNvPicPr preferRelativeResize="0"/>
          <p:nvPr/>
        </p:nvPicPr>
        <p:blipFill rotWithShape="1">
          <a:blip r:embed="rId3">
            <a:alphaModFix/>
          </a:blip>
          <a:srcRect/>
          <a:stretch/>
        </p:blipFill>
        <p:spPr>
          <a:xfrm>
            <a:off x="0" y="0"/>
            <a:ext cx="9144002" cy="5143501"/>
          </a:xfrm>
          <a:prstGeom prst="rect">
            <a:avLst/>
          </a:prstGeom>
          <a:noFill/>
          <a:ln>
            <a:noFill/>
          </a:ln>
        </p:spPr>
      </p:pic>
      <p:sp>
        <p:nvSpPr>
          <p:cNvPr id="118" name="Google Shape;118;p3"/>
          <p:cNvSpPr txBox="1"/>
          <p:nvPr/>
        </p:nvSpPr>
        <p:spPr>
          <a:xfrm>
            <a:off x="917450" y="273674"/>
            <a:ext cx="5715000" cy="369300"/>
          </a:xfrm>
          <a:prstGeom prst="rect">
            <a:avLst/>
          </a:prstGeom>
          <a:solidFill>
            <a:srgbClr val="1A325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b="1">
                <a:solidFill>
                  <a:srgbClr val="60BBC7"/>
                </a:solidFill>
                <a:latin typeface="Verdana"/>
                <a:ea typeface="Verdana"/>
                <a:cs typeface="Verdana"/>
                <a:sym typeface="Verdana"/>
              </a:rPr>
              <a:t>PASOS A SEGUIR</a:t>
            </a:r>
            <a:endParaRPr/>
          </a:p>
        </p:txBody>
      </p:sp>
      <p:pic>
        <p:nvPicPr>
          <p:cNvPr id="119" name="Google Shape;119;p3"/>
          <p:cNvPicPr preferRelativeResize="0"/>
          <p:nvPr/>
        </p:nvPicPr>
        <p:blipFill rotWithShape="1">
          <a:blip r:embed="rId4">
            <a:alphaModFix/>
          </a:blip>
          <a:srcRect/>
          <a:stretch/>
        </p:blipFill>
        <p:spPr>
          <a:xfrm>
            <a:off x="3682859" y="5026458"/>
            <a:ext cx="1778283" cy="117042"/>
          </a:xfrm>
          <a:prstGeom prst="rect">
            <a:avLst/>
          </a:prstGeom>
          <a:noFill/>
          <a:ln>
            <a:noFill/>
          </a:ln>
        </p:spPr>
      </p:pic>
      <p:sp>
        <p:nvSpPr>
          <p:cNvPr id="120" name="Google Shape;120;p3"/>
          <p:cNvSpPr txBox="1"/>
          <p:nvPr/>
        </p:nvSpPr>
        <p:spPr>
          <a:xfrm>
            <a:off x="338800" y="973875"/>
            <a:ext cx="7528800" cy="646500"/>
          </a:xfrm>
          <a:prstGeom prst="rect">
            <a:avLst/>
          </a:prstGeom>
          <a:noFill/>
          <a:ln>
            <a:noFill/>
          </a:ln>
        </p:spPr>
        <p:txBody>
          <a:bodyPr spcFirstLastPara="1" wrap="square" lIns="91425" tIns="45700" rIns="91425" bIns="45700" anchor="t" anchorCtr="0">
            <a:spAutoFit/>
          </a:bodyPr>
          <a:lstStyle/>
          <a:p>
            <a:pPr marL="457200" lvl="0" indent="-304800" algn="just" rtl="0">
              <a:spcBef>
                <a:spcPts val="0"/>
              </a:spcBef>
              <a:spcAft>
                <a:spcPts val="0"/>
              </a:spcAft>
              <a:buClr>
                <a:srgbClr val="1A325C"/>
              </a:buClr>
              <a:buSzPts val="1200"/>
              <a:buAutoNum type="arabicPeriod"/>
            </a:pPr>
            <a:r>
              <a:rPr lang="es-ES" sz="1200">
                <a:solidFill>
                  <a:srgbClr val="1A325C"/>
                </a:solidFill>
                <a:latin typeface="Verdana"/>
                <a:ea typeface="Verdana"/>
                <a:cs typeface="Verdana"/>
                <a:sym typeface="Verdana"/>
              </a:rPr>
              <a:t>Debes crear un </a:t>
            </a:r>
            <a:r>
              <a:rPr lang="es-ES" sz="1200" b="1">
                <a:solidFill>
                  <a:srgbClr val="1A325C"/>
                </a:solidFill>
                <a:latin typeface="Verdana"/>
                <a:ea typeface="Verdana"/>
                <a:cs typeface="Verdana"/>
                <a:sym typeface="Verdana"/>
              </a:rPr>
              <a:t>Perfil Cultura</a:t>
            </a:r>
            <a:r>
              <a:rPr lang="es-ES" sz="1200">
                <a:solidFill>
                  <a:srgbClr val="1A325C"/>
                </a:solidFill>
                <a:latin typeface="Verdana"/>
                <a:ea typeface="Verdana"/>
                <a:cs typeface="Verdana"/>
                <a:sym typeface="Verdana"/>
              </a:rPr>
              <a:t>. Sin este perfil, no podrás ingresar y formular tu/s proyecto/s y tampoco podrás ser parte de un equipo de trabajo. </a:t>
            </a:r>
            <a:endParaRPr sz="1200">
              <a:solidFill>
                <a:srgbClr val="1A325C"/>
              </a:solidFill>
              <a:latin typeface="Verdana"/>
              <a:ea typeface="Verdana"/>
              <a:cs typeface="Verdana"/>
              <a:sym typeface="Verdana"/>
            </a:endParaRPr>
          </a:p>
          <a:p>
            <a:pPr marL="457200" lvl="0" indent="0" algn="just" rtl="0">
              <a:spcBef>
                <a:spcPts val="0"/>
              </a:spcBef>
              <a:spcAft>
                <a:spcPts val="0"/>
              </a:spcAft>
              <a:buNone/>
            </a:pPr>
            <a:r>
              <a:rPr lang="es-ES" sz="1200">
                <a:solidFill>
                  <a:srgbClr val="1A325C"/>
                </a:solidFill>
                <a:latin typeface="Verdana"/>
                <a:ea typeface="Verdana"/>
                <a:cs typeface="Verdana"/>
                <a:sym typeface="Verdana"/>
              </a:rPr>
              <a:t>Para ello deben ingresar al siguiente link: </a:t>
            </a:r>
            <a:r>
              <a:rPr lang="es-ES" sz="1200" u="sng">
                <a:solidFill>
                  <a:srgbClr val="1A325C"/>
                </a:solidFill>
                <a:latin typeface="Verdana"/>
                <a:ea typeface="Verdana"/>
                <a:cs typeface="Verdana"/>
                <a:sym typeface="Verdana"/>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http://clave.fondosdecultura.cl/</a:t>
            </a:r>
            <a:r>
              <a:rPr lang="es-ES" sz="1200" u="sng">
                <a:solidFill>
                  <a:srgbClr val="1A325C"/>
                </a:solidFill>
                <a:latin typeface="Verdana"/>
                <a:ea typeface="Verdana"/>
                <a:cs typeface="Verdana"/>
                <a:sym typeface="Verdana"/>
              </a:rPr>
              <a:t> </a:t>
            </a:r>
            <a:endParaRPr sz="1200">
              <a:solidFill>
                <a:srgbClr val="000000"/>
              </a:solidFill>
            </a:endParaRPr>
          </a:p>
        </p:txBody>
      </p:sp>
      <p:pic>
        <p:nvPicPr>
          <p:cNvPr id="121" name="Google Shape;121;p3"/>
          <p:cNvPicPr preferRelativeResize="0"/>
          <p:nvPr/>
        </p:nvPicPr>
        <p:blipFill>
          <a:blip r:embed="rId6">
            <a:alphaModFix/>
          </a:blip>
          <a:stretch>
            <a:fillRect/>
          </a:stretch>
        </p:blipFill>
        <p:spPr>
          <a:xfrm>
            <a:off x="1342261" y="1951279"/>
            <a:ext cx="4805915" cy="2539267"/>
          </a:xfrm>
          <a:prstGeom prst="rect">
            <a:avLst/>
          </a:prstGeom>
          <a:noFill/>
          <a:ln>
            <a:noFill/>
          </a:ln>
        </p:spPr>
      </p:pic>
      <p:sp>
        <p:nvSpPr>
          <p:cNvPr id="122" name="Google Shape;122;p3"/>
          <p:cNvSpPr/>
          <p:nvPr/>
        </p:nvSpPr>
        <p:spPr>
          <a:xfrm>
            <a:off x="1853349" y="3617262"/>
            <a:ext cx="1428300" cy="648000"/>
          </a:xfrm>
          <a:prstGeom prst="ellipse">
            <a:avLst/>
          </a:prstGeom>
          <a:noFill/>
          <a:ln w="28575" cap="flat" cmpd="sng">
            <a:solidFill>
              <a:srgbClr val="0E397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3" name="Google Shape;123;p3"/>
          <p:cNvCxnSpPr>
            <a:stCxn id="122" idx="6"/>
            <a:endCxn id="124" idx="1"/>
          </p:cNvCxnSpPr>
          <p:nvPr/>
        </p:nvCxnSpPr>
        <p:spPr>
          <a:xfrm>
            <a:off x="3281649" y="3941262"/>
            <a:ext cx="1404600" cy="545400"/>
          </a:xfrm>
          <a:prstGeom prst="straightConnector1">
            <a:avLst/>
          </a:prstGeom>
          <a:noFill/>
          <a:ln w="28575" cap="flat" cmpd="sng">
            <a:solidFill>
              <a:srgbClr val="0E397E"/>
            </a:solidFill>
            <a:prstDash val="solid"/>
            <a:round/>
            <a:headEnd type="none" w="med" len="med"/>
            <a:tailEnd type="none" w="med" len="med"/>
          </a:ln>
        </p:spPr>
      </p:cxnSp>
      <p:sp>
        <p:nvSpPr>
          <p:cNvPr id="124" name="Google Shape;124;p3"/>
          <p:cNvSpPr txBox="1"/>
          <p:nvPr/>
        </p:nvSpPr>
        <p:spPr>
          <a:xfrm>
            <a:off x="4686300" y="4117325"/>
            <a:ext cx="1323900" cy="738900"/>
          </a:xfrm>
          <a:prstGeom prst="rect">
            <a:avLst/>
          </a:prstGeom>
          <a:solidFill>
            <a:srgbClr val="DF3752"/>
          </a:solidFill>
          <a:ln w="9525" cap="flat" cmpd="sng">
            <a:solidFill>
              <a:srgbClr val="0E397E"/>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s-ES" sz="1200">
                <a:solidFill>
                  <a:srgbClr val="EEE0D1"/>
                </a:solidFill>
                <a:latin typeface="Verdana"/>
                <a:ea typeface="Verdana"/>
                <a:cs typeface="Verdana"/>
                <a:sym typeface="Verdana"/>
              </a:rPr>
              <a:t>Puedes ingresar con tu clave única.</a:t>
            </a:r>
            <a:endParaRPr sz="1200">
              <a:solidFill>
                <a:srgbClr val="EEE0D1"/>
              </a:solidFill>
              <a:latin typeface="Verdana"/>
              <a:ea typeface="Verdana"/>
              <a:cs typeface="Verdana"/>
              <a:sym typeface="Verdana"/>
            </a:endParaRPr>
          </a:p>
        </p:txBody>
      </p:sp>
      <p:sp>
        <p:nvSpPr>
          <p:cNvPr id="125" name="Google Shape;125;p3"/>
          <p:cNvSpPr/>
          <p:nvPr/>
        </p:nvSpPr>
        <p:spPr>
          <a:xfrm>
            <a:off x="2102979" y="2706949"/>
            <a:ext cx="1428300" cy="648000"/>
          </a:xfrm>
          <a:prstGeom prst="ellipse">
            <a:avLst/>
          </a:prstGeom>
          <a:noFill/>
          <a:ln w="28575" cap="flat" cmpd="sng">
            <a:solidFill>
              <a:srgbClr val="0E397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6" name="Google Shape;126;p3"/>
          <p:cNvCxnSpPr>
            <a:stCxn id="125" idx="6"/>
            <a:endCxn id="127" idx="1"/>
          </p:cNvCxnSpPr>
          <p:nvPr/>
        </p:nvCxnSpPr>
        <p:spPr>
          <a:xfrm>
            <a:off x="3531279" y="3030949"/>
            <a:ext cx="2071200" cy="454500"/>
          </a:xfrm>
          <a:prstGeom prst="straightConnector1">
            <a:avLst/>
          </a:prstGeom>
          <a:noFill/>
          <a:ln w="28575" cap="flat" cmpd="sng">
            <a:solidFill>
              <a:srgbClr val="0E397E"/>
            </a:solidFill>
            <a:prstDash val="solid"/>
            <a:round/>
            <a:headEnd type="none" w="med" len="med"/>
            <a:tailEnd type="none" w="med" len="med"/>
          </a:ln>
        </p:spPr>
      </p:cxnSp>
      <p:sp>
        <p:nvSpPr>
          <p:cNvPr id="127" name="Google Shape;127;p3"/>
          <p:cNvSpPr txBox="1"/>
          <p:nvPr/>
        </p:nvSpPr>
        <p:spPr>
          <a:xfrm>
            <a:off x="5602465" y="3023704"/>
            <a:ext cx="1368900" cy="923400"/>
          </a:xfrm>
          <a:prstGeom prst="rect">
            <a:avLst/>
          </a:prstGeom>
          <a:solidFill>
            <a:srgbClr val="DF3752"/>
          </a:solidFill>
          <a:ln w="9525" cap="flat" cmpd="sng">
            <a:solidFill>
              <a:srgbClr val="0E397E"/>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s-ES" sz="1200">
                <a:solidFill>
                  <a:srgbClr val="EEE0D1"/>
                </a:solidFill>
                <a:latin typeface="Verdana"/>
                <a:ea typeface="Verdana"/>
                <a:cs typeface="Verdana"/>
                <a:sym typeface="Verdana"/>
              </a:rPr>
              <a:t>Si ya tienes una cuenta, puedes ingresar aquí.</a:t>
            </a:r>
            <a:endParaRPr sz="1200">
              <a:solidFill>
                <a:srgbClr val="EEE0D1"/>
              </a:solidFill>
              <a:latin typeface="Verdana"/>
              <a:ea typeface="Verdana"/>
              <a:cs typeface="Verdana"/>
              <a:sym typeface="Verdana"/>
            </a:endParaRPr>
          </a:p>
        </p:txBody>
      </p:sp>
      <p:sp>
        <p:nvSpPr>
          <p:cNvPr id="128" name="Google Shape;128;p3"/>
          <p:cNvSpPr/>
          <p:nvPr/>
        </p:nvSpPr>
        <p:spPr>
          <a:xfrm>
            <a:off x="4050099" y="2084103"/>
            <a:ext cx="730800" cy="346200"/>
          </a:xfrm>
          <a:prstGeom prst="ellipse">
            <a:avLst/>
          </a:prstGeom>
          <a:noFill/>
          <a:ln w="28575" cap="flat" cmpd="sng">
            <a:solidFill>
              <a:srgbClr val="0E397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9" name="Google Shape;129;p3"/>
          <p:cNvCxnSpPr>
            <a:stCxn id="128" idx="6"/>
            <a:endCxn id="130" idx="1"/>
          </p:cNvCxnSpPr>
          <p:nvPr/>
        </p:nvCxnSpPr>
        <p:spPr>
          <a:xfrm>
            <a:off x="4780899" y="2257203"/>
            <a:ext cx="1495200" cy="155700"/>
          </a:xfrm>
          <a:prstGeom prst="straightConnector1">
            <a:avLst/>
          </a:prstGeom>
          <a:noFill/>
          <a:ln w="28575" cap="flat" cmpd="sng">
            <a:solidFill>
              <a:srgbClr val="0E397E"/>
            </a:solidFill>
            <a:prstDash val="solid"/>
            <a:round/>
            <a:headEnd type="none" w="med" len="med"/>
            <a:tailEnd type="none" w="med" len="med"/>
          </a:ln>
        </p:spPr>
      </p:cxnSp>
      <p:sp>
        <p:nvSpPr>
          <p:cNvPr id="130" name="Google Shape;130;p3"/>
          <p:cNvSpPr txBox="1"/>
          <p:nvPr/>
        </p:nvSpPr>
        <p:spPr>
          <a:xfrm>
            <a:off x="6276100" y="1951275"/>
            <a:ext cx="1591500" cy="923400"/>
          </a:xfrm>
          <a:prstGeom prst="rect">
            <a:avLst/>
          </a:prstGeom>
          <a:solidFill>
            <a:srgbClr val="DF3752"/>
          </a:solidFill>
          <a:ln w="9525" cap="flat" cmpd="sng">
            <a:solidFill>
              <a:srgbClr val="0E397E"/>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s-ES" sz="1200">
                <a:solidFill>
                  <a:srgbClr val="EEE0D1"/>
                </a:solidFill>
                <a:latin typeface="Verdana"/>
                <a:ea typeface="Verdana"/>
                <a:cs typeface="Verdana"/>
                <a:sym typeface="Verdana"/>
              </a:rPr>
              <a:t>Si es la primera vez que postulas, puedes crear tu cuenta aquí.</a:t>
            </a:r>
            <a:endParaRPr sz="1200">
              <a:solidFill>
                <a:srgbClr val="EEE0D1"/>
              </a:solidFill>
              <a:latin typeface="Verdana"/>
              <a:ea typeface="Verdana"/>
              <a:cs typeface="Verdana"/>
              <a:sym typeface="Verdana"/>
            </a:endParaRPr>
          </a:p>
        </p:txBody>
      </p:sp>
      <p:pic>
        <p:nvPicPr>
          <p:cNvPr id="131" name="Google Shape;131;p3"/>
          <p:cNvPicPr preferRelativeResize="0"/>
          <p:nvPr/>
        </p:nvPicPr>
        <p:blipFill rotWithShape="1">
          <a:blip r:embed="rId7">
            <a:alphaModFix/>
          </a:blip>
          <a:srcRect/>
          <a:stretch/>
        </p:blipFill>
        <p:spPr>
          <a:xfrm>
            <a:off x="208362" y="273675"/>
            <a:ext cx="632888" cy="6479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g237a41a7918_0_122" descr="pptes-fondos-10.png"/>
          <p:cNvPicPr preferRelativeResize="0"/>
          <p:nvPr/>
        </p:nvPicPr>
        <p:blipFill rotWithShape="1">
          <a:blip r:embed="rId3">
            <a:alphaModFix/>
          </a:blip>
          <a:srcRect/>
          <a:stretch/>
        </p:blipFill>
        <p:spPr>
          <a:xfrm>
            <a:off x="0" y="0"/>
            <a:ext cx="9144002" cy="5143501"/>
          </a:xfrm>
          <a:prstGeom prst="rect">
            <a:avLst/>
          </a:prstGeom>
          <a:noFill/>
          <a:ln>
            <a:noFill/>
          </a:ln>
        </p:spPr>
      </p:pic>
      <p:sp>
        <p:nvSpPr>
          <p:cNvPr id="137" name="Google Shape;137;g237a41a7918_0_122"/>
          <p:cNvSpPr txBox="1"/>
          <p:nvPr/>
        </p:nvSpPr>
        <p:spPr>
          <a:xfrm>
            <a:off x="765050" y="273674"/>
            <a:ext cx="5715000" cy="369300"/>
          </a:xfrm>
          <a:prstGeom prst="rect">
            <a:avLst/>
          </a:prstGeom>
          <a:solidFill>
            <a:srgbClr val="DF375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b="1">
                <a:solidFill>
                  <a:srgbClr val="EEE0D1"/>
                </a:solidFill>
                <a:latin typeface="Verdana"/>
                <a:ea typeface="Verdana"/>
                <a:cs typeface="Verdana"/>
                <a:sym typeface="Verdana"/>
              </a:rPr>
              <a:t>PASOS A SEGUIR</a:t>
            </a:r>
            <a:endParaRPr>
              <a:solidFill>
                <a:srgbClr val="EEE0D1"/>
              </a:solidFill>
            </a:endParaRPr>
          </a:p>
        </p:txBody>
      </p:sp>
      <p:pic>
        <p:nvPicPr>
          <p:cNvPr id="138" name="Google Shape;138;g237a41a7918_0_122"/>
          <p:cNvPicPr preferRelativeResize="0"/>
          <p:nvPr/>
        </p:nvPicPr>
        <p:blipFill rotWithShape="1">
          <a:blip r:embed="rId4">
            <a:alphaModFix/>
          </a:blip>
          <a:srcRect/>
          <a:stretch/>
        </p:blipFill>
        <p:spPr>
          <a:xfrm>
            <a:off x="3682859" y="5026458"/>
            <a:ext cx="1778281" cy="117042"/>
          </a:xfrm>
          <a:prstGeom prst="rect">
            <a:avLst/>
          </a:prstGeom>
          <a:noFill/>
          <a:ln>
            <a:noFill/>
          </a:ln>
        </p:spPr>
      </p:pic>
      <p:sp>
        <p:nvSpPr>
          <p:cNvPr id="139" name="Google Shape;139;g237a41a7918_0_122"/>
          <p:cNvSpPr txBox="1"/>
          <p:nvPr/>
        </p:nvSpPr>
        <p:spPr>
          <a:xfrm>
            <a:off x="424800" y="850350"/>
            <a:ext cx="7856100" cy="831000"/>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None/>
            </a:pPr>
            <a:r>
              <a:rPr lang="es-ES" sz="1200">
                <a:solidFill>
                  <a:srgbClr val="1A325C"/>
                </a:solidFill>
                <a:latin typeface="Verdana"/>
                <a:ea typeface="Verdana"/>
                <a:cs typeface="Verdana"/>
                <a:sym typeface="Verdana"/>
              </a:rPr>
              <a:t>2. Recuerda actualizar tu Perfil Cultura, ya que este es el registro único de personas naturales y jurídicas que permite acceder a la oferta programática y postular a las convocatorias públicas del Ministerio. Los/as/es postulantes, con sus respectivos equipos de trabajo, deberán inscribirse obligatoriamente en este registro para poder acceder al FUP digital y al de soporte material.</a:t>
            </a:r>
            <a:endParaRPr sz="1200">
              <a:solidFill>
                <a:srgbClr val="000000"/>
              </a:solidFill>
            </a:endParaRPr>
          </a:p>
        </p:txBody>
      </p:sp>
      <p:pic>
        <p:nvPicPr>
          <p:cNvPr id="140" name="Google Shape;140;g237a41a7918_0_122"/>
          <p:cNvPicPr preferRelativeResize="0"/>
          <p:nvPr/>
        </p:nvPicPr>
        <p:blipFill>
          <a:blip r:embed="rId5">
            <a:alphaModFix/>
          </a:blip>
          <a:stretch>
            <a:fillRect/>
          </a:stretch>
        </p:blipFill>
        <p:spPr>
          <a:xfrm>
            <a:off x="2224392" y="1993100"/>
            <a:ext cx="3786114" cy="2229137"/>
          </a:xfrm>
          <a:prstGeom prst="rect">
            <a:avLst/>
          </a:prstGeom>
          <a:noFill/>
          <a:ln>
            <a:noFill/>
          </a:ln>
        </p:spPr>
      </p:pic>
      <p:sp>
        <p:nvSpPr>
          <p:cNvPr id="141" name="Google Shape;141;g237a41a7918_0_122"/>
          <p:cNvSpPr txBox="1"/>
          <p:nvPr/>
        </p:nvSpPr>
        <p:spPr>
          <a:xfrm>
            <a:off x="424800" y="3812400"/>
            <a:ext cx="1514700" cy="923400"/>
          </a:xfrm>
          <a:prstGeom prst="rect">
            <a:avLst/>
          </a:prstGeom>
          <a:solidFill>
            <a:srgbClr val="DF3752"/>
          </a:solidFill>
          <a:ln w="9525" cap="flat" cmpd="sng">
            <a:solidFill>
              <a:srgbClr val="0E397E"/>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s-ES" sz="1200">
                <a:solidFill>
                  <a:srgbClr val="EEE0D1"/>
                </a:solidFill>
                <a:latin typeface="Verdana"/>
                <a:ea typeface="Verdana"/>
                <a:cs typeface="Verdana"/>
                <a:sym typeface="Verdana"/>
              </a:rPr>
              <a:t>Debes ingresar aquí para actualizar tu perfil.</a:t>
            </a:r>
            <a:endParaRPr sz="1200">
              <a:solidFill>
                <a:srgbClr val="EEE0D1"/>
              </a:solidFill>
              <a:latin typeface="Verdana"/>
              <a:ea typeface="Verdana"/>
              <a:cs typeface="Verdana"/>
              <a:sym typeface="Verdana"/>
            </a:endParaRPr>
          </a:p>
        </p:txBody>
      </p:sp>
      <p:sp>
        <p:nvSpPr>
          <p:cNvPr id="142" name="Google Shape;142;g237a41a7918_0_122"/>
          <p:cNvSpPr txBox="1"/>
          <p:nvPr/>
        </p:nvSpPr>
        <p:spPr>
          <a:xfrm>
            <a:off x="6295400" y="3904650"/>
            <a:ext cx="1778400" cy="738900"/>
          </a:xfrm>
          <a:prstGeom prst="rect">
            <a:avLst/>
          </a:prstGeom>
          <a:solidFill>
            <a:srgbClr val="DF3752"/>
          </a:solidFill>
          <a:ln w="9525" cap="flat" cmpd="sng">
            <a:solidFill>
              <a:srgbClr val="0E397E"/>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s-ES" sz="1200">
                <a:solidFill>
                  <a:srgbClr val="EEE0D1"/>
                </a:solidFill>
                <a:latin typeface="Verdana"/>
                <a:ea typeface="Verdana"/>
                <a:cs typeface="Verdana"/>
                <a:sym typeface="Verdana"/>
              </a:rPr>
              <a:t>Aquí puedes revisar la convocatoria a la que deseas postular</a:t>
            </a:r>
            <a:endParaRPr sz="1200">
              <a:solidFill>
                <a:srgbClr val="EEE0D1"/>
              </a:solidFill>
              <a:latin typeface="Verdana"/>
              <a:ea typeface="Verdana"/>
              <a:cs typeface="Verdana"/>
              <a:sym typeface="Verdana"/>
            </a:endParaRPr>
          </a:p>
        </p:txBody>
      </p:sp>
      <p:sp>
        <p:nvSpPr>
          <p:cNvPr id="143" name="Google Shape;143;g237a41a7918_0_122"/>
          <p:cNvSpPr/>
          <p:nvPr/>
        </p:nvSpPr>
        <p:spPr>
          <a:xfrm>
            <a:off x="2609325" y="3510624"/>
            <a:ext cx="1196400" cy="369300"/>
          </a:xfrm>
          <a:prstGeom prst="ellipse">
            <a:avLst/>
          </a:prstGeom>
          <a:noFill/>
          <a:ln w="28575" cap="flat" cmpd="sng">
            <a:solidFill>
              <a:srgbClr val="1A32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g237a41a7918_0_122"/>
          <p:cNvSpPr/>
          <p:nvPr/>
        </p:nvSpPr>
        <p:spPr>
          <a:xfrm>
            <a:off x="4265325" y="3460949"/>
            <a:ext cx="1514700" cy="417000"/>
          </a:xfrm>
          <a:prstGeom prst="ellipse">
            <a:avLst/>
          </a:prstGeom>
          <a:noFill/>
          <a:ln w="28575" cap="flat" cmpd="sng">
            <a:solidFill>
              <a:srgbClr val="1A32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5" name="Google Shape;145;g237a41a7918_0_122"/>
          <p:cNvCxnSpPr>
            <a:stCxn id="144" idx="5"/>
            <a:endCxn id="142" idx="1"/>
          </p:cNvCxnSpPr>
          <p:nvPr/>
        </p:nvCxnSpPr>
        <p:spPr>
          <a:xfrm>
            <a:off x="5558202" y="3816881"/>
            <a:ext cx="737100" cy="457200"/>
          </a:xfrm>
          <a:prstGeom prst="straightConnector1">
            <a:avLst/>
          </a:prstGeom>
          <a:noFill/>
          <a:ln w="28575" cap="flat" cmpd="sng">
            <a:solidFill>
              <a:srgbClr val="1A325C"/>
            </a:solidFill>
            <a:prstDash val="solid"/>
            <a:round/>
            <a:headEnd type="none" w="med" len="med"/>
            <a:tailEnd type="none" w="med" len="med"/>
          </a:ln>
        </p:spPr>
      </p:cxnSp>
      <p:cxnSp>
        <p:nvCxnSpPr>
          <p:cNvPr id="146" name="Google Shape;146;g237a41a7918_0_122"/>
          <p:cNvCxnSpPr>
            <a:stCxn id="143" idx="3"/>
            <a:endCxn id="141" idx="3"/>
          </p:cNvCxnSpPr>
          <p:nvPr/>
        </p:nvCxnSpPr>
        <p:spPr>
          <a:xfrm flipH="1">
            <a:off x="1939434" y="3825841"/>
            <a:ext cx="845100" cy="448200"/>
          </a:xfrm>
          <a:prstGeom prst="straightConnector1">
            <a:avLst/>
          </a:prstGeom>
          <a:noFill/>
          <a:ln w="28575" cap="flat" cmpd="sng">
            <a:solidFill>
              <a:srgbClr val="1A325C"/>
            </a:solidFill>
            <a:prstDash val="solid"/>
            <a:round/>
            <a:headEnd type="none" w="med" len="med"/>
            <a:tailEnd type="non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g237a41a7918_0_154" descr="pptes-fondos-10.png"/>
          <p:cNvPicPr preferRelativeResize="0"/>
          <p:nvPr/>
        </p:nvPicPr>
        <p:blipFill rotWithShape="1">
          <a:blip r:embed="rId3">
            <a:alphaModFix/>
          </a:blip>
          <a:srcRect/>
          <a:stretch/>
        </p:blipFill>
        <p:spPr>
          <a:xfrm>
            <a:off x="0" y="0"/>
            <a:ext cx="9144002" cy="5143501"/>
          </a:xfrm>
          <a:prstGeom prst="rect">
            <a:avLst/>
          </a:prstGeom>
          <a:noFill/>
          <a:ln>
            <a:noFill/>
          </a:ln>
        </p:spPr>
      </p:pic>
      <p:sp>
        <p:nvSpPr>
          <p:cNvPr id="152" name="Google Shape;152;g237a41a7918_0_154"/>
          <p:cNvSpPr txBox="1"/>
          <p:nvPr/>
        </p:nvSpPr>
        <p:spPr>
          <a:xfrm>
            <a:off x="765050" y="273674"/>
            <a:ext cx="5715000" cy="369300"/>
          </a:xfrm>
          <a:prstGeom prst="rect">
            <a:avLst/>
          </a:prstGeom>
          <a:solidFill>
            <a:srgbClr val="1A325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b="1">
                <a:solidFill>
                  <a:srgbClr val="60BBC7"/>
                </a:solidFill>
                <a:latin typeface="Verdana"/>
                <a:ea typeface="Verdana"/>
                <a:cs typeface="Verdana"/>
                <a:sym typeface="Verdana"/>
              </a:rPr>
              <a:t>PASOS A SEGUIR</a:t>
            </a:r>
            <a:endParaRPr/>
          </a:p>
        </p:txBody>
      </p:sp>
      <p:pic>
        <p:nvPicPr>
          <p:cNvPr id="153" name="Google Shape;153;g237a41a7918_0_154"/>
          <p:cNvPicPr preferRelativeResize="0"/>
          <p:nvPr/>
        </p:nvPicPr>
        <p:blipFill rotWithShape="1">
          <a:blip r:embed="rId4">
            <a:alphaModFix/>
          </a:blip>
          <a:srcRect/>
          <a:stretch/>
        </p:blipFill>
        <p:spPr>
          <a:xfrm>
            <a:off x="3682859" y="5026458"/>
            <a:ext cx="1778281" cy="117042"/>
          </a:xfrm>
          <a:prstGeom prst="rect">
            <a:avLst/>
          </a:prstGeom>
          <a:noFill/>
          <a:ln>
            <a:noFill/>
          </a:ln>
        </p:spPr>
      </p:pic>
      <p:sp>
        <p:nvSpPr>
          <p:cNvPr id="154" name="Google Shape;154;g237a41a7918_0_154"/>
          <p:cNvSpPr txBox="1"/>
          <p:nvPr/>
        </p:nvSpPr>
        <p:spPr>
          <a:xfrm>
            <a:off x="437200" y="880550"/>
            <a:ext cx="7677000" cy="4617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1200">
                <a:solidFill>
                  <a:srgbClr val="1A325C"/>
                </a:solidFill>
                <a:latin typeface="Verdana"/>
                <a:ea typeface="Verdana"/>
                <a:cs typeface="Verdana"/>
                <a:sym typeface="Verdana"/>
              </a:rPr>
              <a:t>Recuerda que puedes revisar las bases desde la web </a:t>
            </a:r>
            <a:r>
              <a:rPr lang="es-ES" sz="1200" b="1">
                <a:solidFill>
                  <a:srgbClr val="1A325C"/>
                </a:solidFill>
                <a:latin typeface="Verdana"/>
                <a:ea typeface="Verdana"/>
                <a:cs typeface="Verdana"/>
                <a:sym typeface="Verdana"/>
              </a:rPr>
              <a:t>www.fondosdecultura.cl</a:t>
            </a:r>
            <a:r>
              <a:rPr lang="es-ES" sz="1200">
                <a:solidFill>
                  <a:srgbClr val="1A325C"/>
                </a:solidFill>
                <a:latin typeface="Verdana"/>
                <a:ea typeface="Verdana"/>
                <a:cs typeface="Verdana"/>
                <a:sym typeface="Verdana"/>
              </a:rPr>
              <a:t> o bien, en el link que se presenta antes de iniciar tu postulación.</a:t>
            </a:r>
            <a:endParaRPr>
              <a:solidFill>
                <a:srgbClr val="1A325C"/>
              </a:solidFill>
              <a:latin typeface="Verdana"/>
              <a:ea typeface="Verdana"/>
              <a:cs typeface="Verdana"/>
              <a:sym typeface="Verdana"/>
            </a:endParaRPr>
          </a:p>
        </p:txBody>
      </p:sp>
      <p:sp>
        <p:nvSpPr>
          <p:cNvPr id="155" name="Google Shape;155;g237a41a7918_0_154"/>
          <p:cNvSpPr/>
          <p:nvPr/>
        </p:nvSpPr>
        <p:spPr>
          <a:xfrm>
            <a:off x="4460121" y="2226103"/>
            <a:ext cx="1617000" cy="600600"/>
          </a:xfrm>
          <a:prstGeom prst="ellipse">
            <a:avLst/>
          </a:prstGeom>
          <a:noFill/>
          <a:ln w="28575" cap="flat" cmpd="sng">
            <a:solidFill>
              <a:srgbClr val="1A32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6" name="Google Shape;156;g237a41a7918_0_154"/>
          <p:cNvPicPr preferRelativeResize="0"/>
          <p:nvPr/>
        </p:nvPicPr>
        <p:blipFill>
          <a:blip r:embed="rId5">
            <a:alphaModFix/>
          </a:blip>
          <a:stretch>
            <a:fillRect/>
          </a:stretch>
        </p:blipFill>
        <p:spPr>
          <a:xfrm>
            <a:off x="1081325" y="4213925"/>
            <a:ext cx="2542184" cy="794325"/>
          </a:xfrm>
          <a:prstGeom prst="rect">
            <a:avLst/>
          </a:prstGeom>
          <a:noFill/>
          <a:ln>
            <a:noFill/>
          </a:ln>
        </p:spPr>
      </p:pic>
      <p:cxnSp>
        <p:nvCxnSpPr>
          <p:cNvPr id="157" name="Google Shape;157;g237a41a7918_0_154"/>
          <p:cNvCxnSpPr>
            <a:stCxn id="158" idx="6"/>
            <a:endCxn id="159" idx="1"/>
          </p:cNvCxnSpPr>
          <p:nvPr/>
        </p:nvCxnSpPr>
        <p:spPr>
          <a:xfrm rot="10800000" flipH="1">
            <a:off x="2349839" y="4530994"/>
            <a:ext cx="1323600" cy="80100"/>
          </a:xfrm>
          <a:prstGeom prst="straightConnector1">
            <a:avLst/>
          </a:prstGeom>
          <a:noFill/>
          <a:ln w="28575" cap="flat" cmpd="sng">
            <a:solidFill>
              <a:srgbClr val="1A325C"/>
            </a:solidFill>
            <a:prstDash val="solid"/>
            <a:round/>
            <a:headEnd type="none" w="med" len="med"/>
            <a:tailEnd type="none" w="med" len="med"/>
          </a:ln>
        </p:spPr>
      </p:cxnSp>
      <p:pic>
        <p:nvPicPr>
          <p:cNvPr id="160" name="Google Shape;160;g237a41a7918_0_154"/>
          <p:cNvPicPr preferRelativeResize="0"/>
          <p:nvPr/>
        </p:nvPicPr>
        <p:blipFill>
          <a:blip r:embed="rId6">
            <a:alphaModFix/>
          </a:blip>
          <a:stretch>
            <a:fillRect/>
          </a:stretch>
        </p:blipFill>
        <p:spPr>
          <a:xfrm>
            <a:off x="601277" y="1539350"/>
            <a:ext cx="6882523" cy="2674565"/>
          </a:xfrm>
          <a:prstGeom prst="rect">
            <a:avLst/>
          </a:prstGeom>
          <a:noFill/>
          <a:ln>
            <a:noFill/>
          </a:ln>
        </p:spPr>
      </p:pic>
      <p:sp>
        <p:nvSpPr>
          <p:cNvPr id="159" name="Google Shape;159;g237a41a7918_0_154"/>
          <p:cNvSpPr txBox="1"/>
          <p:nvPr/>
        </p:nvSpPr>
        <p:spPr>
          <a:xfrm>
            <a:off x="3673475" y="4161550"/>
            <a:ext cx="4440900" cy="738900"/>
          </a:xfrm>
          <a:prstGeom prst="rect">
            <a:avLst/>
          </a:prstGeom>
          <a:solidFill>
            <a:srgbClr val="DF3752"/>
          </a:solidFill>
          <a:ln w="9525" cap="flat" cmpd="sng">
            <a:solidFill>
              <a:srgbClr val="1A325C"/>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s-ES" sz="1200">
                <a:solidFill>
                  <a:srgbClr val="EEE0D1"/>
                </a:solidFill>
                <a:latin typeface="Verdana"/>
                <a:ea typeface="Verdana"/>
                <a:cs typeface="Verdana"/>
                <a:sym typeface="Verdana"/>
              </a:rPr>
              <a:t>Luego, debes hacer click aquí para comenzar la formulación de tu proyecto. Recuerda dar “</a:t>
            </a:r>
            <a:r>
              <a:rPr lang="es-ES" sz="1200">
                <a:solidFill>
                  <a:srgbClr val="0E397E"/>
                </a:solidFill>
                <a:latin typeface="Verdana"/>
                <a:ea typeface="Verdana"/>
                <a:cs typeface="Verdana"/>
                <a:sym typeface="Verdana"/>
              </a:rPr>
              <a:t>Guardar</a:t>
            </a:r>
            <a:r>
              <a:rPr lang="es-ES" sz="1200">
                <a:solidFill>
                  <a:srgbClr val="EEE0D1"/>
                </a:solidFill>
                <a:latin typeface="Verdana"/>
                <a:ea typeface="Verdana"/>
                <a:cs typeface="Verdana"/>
                <a:sym typeface="Verdana"/>
              </a:rPr>
              <a:t>” a cada ítem que modifiques, para no perder tus avances.</a:t>
            </a:r>
            <a:endParaRPr sz="1200">
              <a:solidFill>
                <a:srgbClr val="EEE0D1"/>
              </a:solidFill>
              <a:latin typeface="Verdana"/>
              <a:ea typeface="Verdana"/>
              <a:cs typeface="Verdana"/>
              <a:sym typeface="Verdana"/>
            </a:endParaRPr>
          </a:p>
        </p:txBody>
      </p:sp>
      <p:sp>
        <p:nvSpPr>
          <p:cNvPr id="161" name="Google Shape;161;g237a41a7918_0_154"/>
          <p:cNvSpPr txBox="1"/>
          <p:nvPr/>
        </p:nvSpPr>
        <p:spPr>
          <a:xfrm>
            <a:off x="4114375" y="3390575"/>
            <a:ext cx="3999900" cy="554100"/>
          </a:xfrm>
          <a:prstGeom prst="rect">
            <a:avLst/>
          </a:prstGeom>
          <a:solidFill>
            <a:srgbClr val="DF3752"/>
          </a:solidFill>
          <a:ln w="9525" cap="flat" cmpd="sng">
            <a:solidFill>
              <a:srgbClr val="1A325C"/>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s-ES" sz="1200">
                <a:solidFill>
                  <a:srgbClr val="EEE0D1"/>
                </a:solidFill>
                <a:latin typeface="Verdana"/>
                <a:ea typeface="Verdana"/>
                <a:cs typeface="Verdana"/>
                <a:sym typeface="Verdana"/>
              </a:rPr>
              <a:t>Antes de dar click en “Iniciar Postulación” debes darle un nombre a tu proyecto.</a:t>
            </a:r>
            <a:endParaRPr sz="1200">
              <a:solidFill>
                <a:srgbClr val="EEE0D1"/>
              </a:solidFill>
              <a:latin typeface="Verdana"/>
              <a:ea typeface="Verdana"/>
              <a:cs typeface="Verdana"/>
              <a:sym typeface="Verdana"/>
            </a:endParaRPr>
          </a:p>
        </p:txBody>
      </p:sp>
      <p:sp>
        <p:nvSpPr>
          <p:cNvPr id="158" name="Google Shape;158;g237a41a7918_0_154"/>
          <p:cNvSpPr/>
          <p:nvPr/>
        </p:nvSpPr>
        <p:spPr>
          <a:xfrm>
            <a:off x="1158539" y="4474144"/>
            <a:ext cx="1191300" cy="273900"/>
          </a:xfrm>
          <a:prstGeom prst="ellipse">
            <a:avLst/>
          </a:prstGeom>
          <a:noFill/>
          <a:ln w="28575" cap="flat" cmpd="sng">
            <a:solidFill>
              <a:srgbClr val="1A32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g237a41a7918_0_154"/>
          <p:cNvSpPr/>
          <p:nvPr/>
        </p:nvSpPr>
        <p:spPr>
          <a:xfrm>
            <a:off x="604983" y="3504059"/>
            <a:ext cx="1062000" cy="273900"/>
          </a:xfrm>
          <a:prstGeom prst="ellipse">
            <a:avLst/>
          </a:prstGeom>
          <a:noFill/>
          <a:ln w="28575" cap="flat" cmpd="sng">
            <a:solidFill>
              <a:srgbClr val="1A32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3" name="Google Shape;163;g237a41a7918_0_154"/>
          <p:cNvCxnSpPr>
            <a:stCxn id="162" idx="6"/>
            <a:endCxn id="161" idx="1"/>
          </p:cNvCxnSpPr>
          <p:nvPr/>
        </p:nvCxnSpPr>
        <p:spPr>
          <a:xfrm>
            <a:off x="1666983" y="3641009"/>
            <a:ext cx="2447400" cy="26700"/>
          </a:xfrm>
          <a:prstGeom prst="straightConnector1">
            <a:avLst/>
          </a:prstGeom>
          <a:noFill/>
          <a:ln w="28575" cap="flat" cmpd="sng">
            <a:solidFill>
              <a:srgbClr val="1A325C"/>
            </a:solidFill>
            <a:prstDash val="solid"/>
            <a:round/>
            <a:headEnd type="none" w="med" len="med"/>
            <a:tailEnd type="none" w="med" len="med"/>
          </a:ln>
        </p:spPr>
      </p:cxnSp>
      <p:sp>
        <p:nvSpPr>
          <p:cNvPr id="164" name="Google Shape;164;g237a41a7918_0_154"/>
          <p:cNvSpPr/>
          <p:nvPr/>
        </p:nvSpPr>
        <p:spPr>
          <a:xfrm>
            <a:off x="520325" y="2180563"/>
            <a:ext cx="965100" cy="273900"/>
          </a:xfrm>
          <a:prstGeom prst="ellipse">
            <a:avLst/>
          </a:prstGeom>
          <a:noFill/>
          <a:ln w="28575" cap="flat" cmpd="sng">
            <a:solidFill>
              <a:srgbClr val="1A32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5" name="Google Shape;165;g237a41a7918_0_154"/>
          <p:cNvCxnSpPr>
            <a:stCxn id="164" idx="6"/>
            <a:endCxn id="166" idx="1"/>
          </p:cNvCxnSpPr>
          <p:nvPr/>
        </p:nvCxnSpPr>
        <p:spPr>
          <a:xfrm rot="10800000" flipH="1">
            <a:off x="1485425" y="2109313"/>
            <a:ext cx="3303600" cy="208200"/>
          </a:xfrm>
          <a:prstGeom prst="straightConnector1">
            <a:avLst/>
          </a:prstGeom>
          <a:noFill/>
          <a:ln w="28575" cap="flat" cmpd="sng">
            <a:solidFill>
              <a:srgbClr val="1A325C"/>
            </a:solidFill>
            <a:prstDash val="solid"/>
            <a:round/>
            <a:headEnd type="none" w="med" len="med"/>
            <a:tailEnd type="none" w="med" len="med"/>
          </a:ln>
        </p:spPr>
      </p:cxnSp>
      <p:sp>
        <p:nvSpPr>
          <p:cNvPr id="166" name="Google Shape;166;g237a41a7918_0_154"/>
          <p:cNvSpPr txBox="1"/>
          <p:nvPr/>
        </p:nvSpPr>
        <p:spPr>
          <a:xfrm>
            <a:off x="4789174" y="1739725"/>
            <a:ext cx="3325200" cy="738900"/>
          </a:xfrm>
          <a:prstGeom prst="rect">
            <a:avLst/>
          </a:prstGeom>
          <a:solidFill>
            <a:srgbClr val="DF3752"/>
          </a:solidFill>
          <a:ln w="9525" cap="flat" cmpd="sng">
            <a:solidFill>
              <a:srgbClr val="1A325C"/>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s-ES" sz="1200">
                <a:solidFill>
                  <a:srgbClr val="EEE0D1"/>
                </a:solidFill>
                <a:latin typeface="Verdana"/>
                <a:ea typeface="Verdana"/>
                <a:cs typeface="Verdana"/>
                <a:sym typeface="Verdana"/>
              </a:rPr>
              <a:t>Recuerda revisar en las bases que seas el </a:t>
            </a:r>
            <a:r>
              <a:rPr lang="es-ES" sz="1200">
                <a:solidFill>
                  <a:srgbClr val="0E397E"/>
                </a:solidFill>
                <a:latin typeface="Verdana"/>
                <a:ea typeface="Verdana"/>
                <a:cs typeface="Verdana"/>
                <a:sym typeface="Verdana"/>
              </a:rPr>
              <a:t>tipo de persona </a:t>
            </a:r>
            <a:r>
              <a:rPr lang="es-ES" sz="1200">
                <a:solidFill>
                  <a:srgbClr val="EEE0D1"/>
                </a:solidFill>
                <a:latin typeface="Verdana"/>
                <a:ea typeface="Verdana"/>
                <a:cs typeface="Verdana"/>
                <a:sym typeface="Verdana"/>
              </a:rPr>
              <a:t>que pueda postular (Natural o Jurídica). </a:t>
            </a:r>
            <a:endParaRPr sz="1200">
              <a:solidFill>
                <a:srgbClr val="EEE0D1"/>
              </a:solidFill>
              <a:latin typeface="Verdana"/>
              <a:ea typeface="Verdana"/>
              <a:cs typeface="Verdana"/>
              <a:sym typeface="Verdana"/>
            </a:endParaRPr>
          </a:p>
        </p:txBody>
      </p:sp>
      <p:sp>
        <p:nvSpPr>
          <p:cNvPr id="167" name="Google Shape;167;g237a41a7918_0_154"/>
          <p:cNvSpPr/>
          <p:nvPr/>
        </p:nvSpPr>
        <p:spPr>
          <a:xfrm>
            <a:off x="544411" y="2974874"/>
            <a:ext cx="880200" cy="273900"/>
          </a:xfrm>
          <a:prstGeom prst="ellipse">
            <a:avLst/>
          </a:prstGeom>
          <a:noFill/>
          <a:ln w="28575" cap="flat" cmpd="sng">
            <a:solidFill>
              <a:srgbClr val="1A32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8" name="Google Shape;168;g237a41a7918_0_154"/>
          <p:cNvCxnSpPr>
            <a:stCxn id="167" idx="6"/>
            <a:endCxn id="169" idx="1"/>
          </p:cNvCxnSpPr>
          <p:nvPr/>
        </p:nvCxnSpPr>
        <p:spPr>
          <a:xfrm rot="10800000" flipH="1">
            <a:off x="1424611" y="2842124"/>
            <a:ext cx="2918100" cy="269700"/>
          </a:xfrm>
          <a:prstGeom prst="straightConnector1">
            <a:avLst/>
          </a:prstGeom>
          <a:noFill/>
          <a:ln w="28575" cap="flat" cmpd="sng">
            <a:solidFill>
              <a:srgbClr val="1A325C"/>
            </a:solidFill>
            <a:prstDash val="solid"/>
            <a:round/>
            <a:headEnd type="none" w="med" len="med"/>
            <a:tailEnd type="none" w="med" len="med"/>
          </a:ln>
        </p:spPr>
      </p:cxnSp>
      <p:sp>
        <p:nvSpPr>
          <p:cNvPr id="169" name="Google Shape;169;g237a41a7918_0_154"/>
          <p:cNvSpPr txBox="1"/>
          <p:nvPr/>
        </p:nvSpPr>
        <p:spPr>
          <a:xfrm>
            <a:off x="4342775" y="2565150"/>
            <a:ext cx="3771600" cy="554100"/>
          </a:xfrm>
          <a:prstGeom prst="rect">
            <a:avLst/>
          </a:prstGeom>
          <a:solidFill>
            <a:srgbClr val="DF3752"/>
          </a:solidFill>
          <a:ln w="9525" cap="flat" cmpd="sng">
            <a:solidFill>
              <a:srgbClr val="1A325C"/>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s-ES" sz="1200">
                <a:solidFill>
                  <a:srgbClr val="EEE0D1"/>
                </a:solidFill>
                <a:latin typeface="Verdana"/>
                <a:ea typeface="Verdana"/>
                <a:cs typeface="Verdana"/>
                <a:sym typeface="Verdana"/>
              </a:rPr>
              <a:t>Como mencionamos arriba, en este apartado puedes descargar y revisar las bases.</a:t>
            </a:r>
            <a:endParaRPr sz="1200">
              <a:solidFill>
                <a:srgbClr val="EEE0D1"/>
              </a:solidFill>
              <a:latin typeface="Verdana"/>
              <a:ea typeface="Verdana"/>
              <a:cs typeface="Verdana"/>
              <a:sym typeface="Verdan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g25ae4263dc7_0_96" descr="pptes-fondos-10.png"/>
          <p:cNvPicPr preferRelativeResize="0"/>
          <p:nvPr/>
        </p:nvPicPr>
        <p:blipFill rotWithShape="1">
          <a:blip r:embed="rId3">
            <a:alphaModFix/>
          </a:blip>
          <a:srcRect/>
          <a:stretch/>
        </p:blipFill>
        <p:spPr>
          <a:xfrm>
            <a:off x="0" y="0"/>
            <a:ext cx="9144002" cy="5143501"/>
          </a:xfrm>
          <a:prstGeom prst="rect">
            <a:avLst/>
          </a:prstGeom>
          <a:noFill/>
          <a:ln>
            <a:noFill/>
          </a:ln>
        </p:spPr>
      </p:pic>
      <p:pic>
        <p:nvPicPr>
          <p:cNvPr id="175" name="Google Shape;175;g25ae4263dc7_0_96"/>
          <p:cNvPicPr preferRelativeResize="0"/>
          <p:nvPr/>
        </p:nvPicPr>
        <p:blipFill rotWithShape="1">
          <a:blip r:embed="rId4">
            <a:alphaModFix/>
          </a:blip>
          <a:srcRect/>
          <a:stretch/>
        </p:blipFill>
        <p:spPr>
          <a:xfrm>
            <a:off x="3682859" y="5026458"/>
            <a:ext cx="1778281" cy="117042"/>
          </a:xfrm>
          <a:prstGeom prst="rect">
            <a:avLst/>
          </a:prstGeom>
          <a:noFill/>
          <a:ln>
            <a:noFill/>
          </a:ln>
        </p:spPr>
      </p:pic>
      <p:sp>
        <p:nvSpPr>
          <p:cNvPr id="176" name="Google Shape;176;g25ae4263dc7_0_96"/>
          <p:cNvSpPr txBox="1"/>
          <p:nvPr/>
        </p:nvSpPr>
        <p:spPr>
          <a:xfrm>
            <a:off x="437350" y="776950"/>
            <a:ext cx="7659300" cy="1200600"/>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None/>
            </a:pPr>
            <a:r>
              <a:rPr lang="es-ES" sz="1200">
                <a:solidFill>
                  <a:srgbClr val="1A325C"/>
                </a:solidFill>
                <a:latin typeface="Verdana"/>
                <a:ea typeface="Verdana"/>
                <a:cs typeface="Verdana"/>
                <a:sym typeface="Verdana"/>
              </a:rPr>
              <a:t>3. Una vez que encuentres la convocatoria a la cual deseas postular, deberás crear un proyecto.</a:t>
            </a:r>
            <a:endParaRPr sz="1200">
              <a:solidFill>
                <a:srgbClr val="1A325C"/>
              </a:solidFill>
              <a:latin typeface="Verdana"/>
              <a:ea typeface="Verdana"/>
              <a:cs typeface="Verdana"/>
              <a:sym typeface="Verdana"/>
            </a:endParaRPr>
          </a:p>
          <a:p>
            <a:pPr marL="0" lvl="0" indent="0" algn="just" rtl="0">
              <a:spcBef>
                <a:spcPts val="0"/>
              </a:spcBef>
              <a:spcAft>
                <a:spcPts val="0"/>
              </a:spcAft>
              <a:buNone/>
            </a:pPr>
            <a:endParaRPr sz="1200">
              <a:solidFill>
                <a:srgbClr val="1A325C"/>
              </a:solidFill>
              <a:latin typeface="Verdana"/>
              <a:ea typeface="Verdana"/>
              <a:cs typeface="Verdana"/>
              <a:sym typeface="Verdana"/>
            </a:endParaRPr>
          </a:p>
          <a:p>
            <a:pPr marL="0" lvl="0" indent="0" algn="just" rtl="0">
              <a:spcBef>
                <a:spcPts val="0"/>
              </a:spcBef>
              <a:spcAft>
                <a:spcPts val="0"/>
              </a:spcAft>
              <a:buNone/>
            </a:pPr>
            <a:r>
              <a:rPr lang="es-ES" sz="1200">
                <a:solidFill>
                  <a:srgbClr val="1A325C"/>
                </a:solidFill>
                <a:latin typeface="Verdana"/>
                <a:ea typeface="Verdana"/>
                <a:cs typeface="Verdana"/>
                <a:sym typeface="Verdana"/>
              </a:rPr>
              <a:t>4. Al ingresar a tu proyecto, encontrarás un </a:t>
            </a:r>
            <a:r>
              <a:rPr lang="es-ES" sz="1200" b="1">
                <a:solidFill>
                  <a:srgbClr val="1A325C"/>
                </a:solidFill>
                <a:latin typeface="Verdana"/>
                <a:ea typeface="Verdana"/>
                <a:cs typeface="Verdana"/>
                <a:sym typeface="Verdana"/>
              </a:rPr>
              <a:t>Resumen</a:t>
            </a:r>
            <a:r>
              <a:rPr lang="es-ES" sz="1200">
                <a:solidFill>
                  <a:srgbClr val="1A325C"/>
                </a:solidFill>
                <a:latin typeface="Verdana"/>
                <a:ea typeface="Verdana"/>
                <a:cs typeface="Verdana"/>
                <a:sym typeface="Verdana"/>
              </a:rPr>
              <a:t>. Aquí el único ítem que puedes modificar y/o completar es “Nombre Proyecto”. Los demás campos no debes completarlos, ya que la plataforma completa los campos de este ítem a partir de los datos que ingresarás en los siguientes ítems de tu postulación.</a:t>
            </a:r>
            <a:endParaRPr sz="1200">
              <a:solidFill>
                <a:srgbClr val="1A325C"/>
              </a:solidFill>
              <a:latin typeface="Verdana"/>
              <a:ea typeface="Verdana"/>
              <a:cs typeface="Verdana"/>
              <a:sym typeface="Verdana"/>
            </a:endParaRPr>
          </a:p>
        </p:txBody>
      </p:sp>
      <p:pic>
        <p:nvPicPr>
          <p:cNvPr id="177" name="Google Shape;177;g25ae4263dc7_0_96"/>
          <p:cNvPicPr preferRelativeResize="0"/>
          <p:nvPr/>
        </p:nvPicPr>
        <p:blipFill>
          <a:blip r:embed="rId5">
            <a:alphaModFix/>
          </a:blip>
          <a:stretch>
            <a:fillRect/>
          </a:stretch>
        </p:blipFill>
        <p:spPr>
          <a:xfrm>
            <a:off x="606675" y="2111525"/>
            <a:ext cx="7502588" cy="2887075"/>
          </a:xfrm>
          <a:prstGeom prst="rect">
            <a:avLst/>
          </a:prstGeom>
          <a:noFill/>
          <a:ln>
            <a:noFill/>
          </a:ln>
        </p:spPr>
      </p:pic>
      <p:sp>
        <p:nvSpPr>
          <p:cNvPr id="178" name="Google Shape;178;g25ae4263dc7_0_96"/>
          <p:cNvSpPr txBox="1"/>
          <p:nvPr/>
        </p:nvSpPr>
        <p:spPr>
          <a:xfrm>
            <a:off x="5786912" y="3097712"/>
            <a:ext cx="2095500" cy="738900"/>
          </a:xfrm>
          <a:prstGeom prst="rect">
            <a:avLst/>
          </a:prstGeom>
          <a:solidFill>
            <a:srgbClr val="DF3752"/>
          </a:solidFill>
          <a:ln w="9525" cap="flat" cmpd="sng">
            <a:solidFill>
              <a:srgbClr val="0E397E"/>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s-ES" sz="1200">
                <a:solidFill>
                  <a:srgbClr val="EEE0D1"/>
                </a:solidFill>
                <a:latin typeface="Nunito Medium"/>
                <a:ea typeface="Nunito Medium"/>
                <a:cs typeface="Nunito Medium"/>
                <a:sym typeface="Nunito Medium"/>
              </a:rPr>
              <a:t>Aquí puedes modificar el nombre/título de tu proyecto</a:t>
            </a:r>
            <a:endParaRPr sz="1200">
              <a:solidFill>
                <a:srgbClr val="EEE0D1"/>
              </a:solidFill>
              <a:latin typeface="Nunito Medium"/>
              <a:ea typeface="Nunito Medium"/>
              <a:cs typeface="Nunito Medium"/>
              <a:sym typeface="Nunito Medium"/>
            </a:endParaRPr>
          </a:p>
        </p:txBody>
      </p:sp>
      <p:sp>
        <p:nvSpPr>
          <p:cNvPr id="179" name="Google Shape;179;g25ae4263dc7_0_96"/>
          <p:cNvSpPr txBox="1"/>
          <p:nvPr/>
        </p:nvSpPr>
        <p:spPr>
          <a:xfrm>
            <a:off x="3437115" y="3890403"/>
            <a:ext cx="2687400" cy="1108200"/>
          </a:xfrm>
          <a:prstGeom prst="rect">
            <a:avLst/>
          </a:prstGeom>
          <a:solidFill>
            <a:srgbClr val="DF3752"/>
          </a:solidFill>
          <a:ln w="9525" cap="flat" cmpd="sng">
            <a:solidFill>
              <a:srgbClr val="0E397E"/>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s-ES" sz="1200">
                <a:solidFill>
                  <a:srgbClr val="EEE0D1"/>
                </a:solidFill>
                <a:latin typeface="Nunito Medium"/>
                <a:ea typeface="Nunito Medium"/>
                <a:cs typeface="Nunito Medium"/>
                <a:sym typeface="Nunito Medium"/>
              </a:rPr>
              <a:t>Este es el menú de navegación, donde al hacer click en determinadas secciones, podrás avanzar con la formulación de tu proyecto</a:t>
            </a:r>
            <a:endParaRPr sz="1200">
              <a:solidFill>
                <a:srgbClr val="EEE0D1"/>
              </a:solidFill>
              <a:latin typeface="Nunito Medium"/>
              <a:ea typeface="Nunito Medium"/>
              <a:cs typeface="Nunito Medium"/>
              <a:sym typeface="Nunito Medium"/>
            </a:endParaRPr>
          </a:p>
        </p:txBody>
      </p:sp>
      <p:sp>
        <p:nvSpPr>
          <p:cNvPr id="180" name="Google Shape;180;g25ae4263dc7_0_96"/>
          <p:cNvSpPr/>
          <p:nvPr/>
        </p:nvSpPr>
        <p:spPr>
          <a:xfrm>
            <a:off x="361150" y="2173225"/>
            <a:ext cx="1551900" cy="2887200"/>
          </a:xfrm>
          <a:prstGeom prst="ellipse">
            <a:avLst/>
          </a:prstGeom>
          <a:noFill/>
          <a:ln w="28575" cap="flat" cmpd="sng">
            <a:solidFill>
              <a:srgbClr val="1A32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1" name="Google Shape;181;g25ae4263dc7_0_96"/>
          <p:cNvCxnSpPr>
            <a:stCxn id="180" idx="6"/>
            <a:endCxn id="179" idx="1"/>
          </p:cNvCxnSpPr>
          <p:nvPr/>
        </p:nvCxnSpPr>
        <p:spPr>
          <a:xfrm>
            <a:off x="1913050" y="3616825"/>
            <a:ext cx="1524000" cy="827700"/>
          </a:xfrm>
          <a:prstGeom prst="straightConnector1">
            <a:avLst/>
          </a:prstGeom>
          <a:noFill/>
          <a:ln w="28575" cap="flat" cmpd="sng">
            <a:solidFill>
              <a:srgbClr val="1A325C"/>
            </a:solidFill>
            <a:prstDash val="solid"/>
            <a:round/>
            <a:headEnd type="none" w="med" len="med"/>
            <a:tailEnd type="none" w="med" len="med"/>
          </a:ln>
        </p:spPr>
      </p:cxnSp>
      <p:sp>
        <p:nvSpPr>
          <p:cNvPr id="182" name="Google Shape;182;g25ae4263dc7_0_96"/>
          <p:cNvSpPr/>
          <p:nvPr/>
        </p:nvSpPr>
        <p:spPr>
          <a:xfrm>
            <a:off x="3745525" y="3032250"/>
            <a:ext cx="1224900" cy="369300"/>
          </a:xfrm>
          <a:prstGeom prst="ellipse">
            <a:avLst/>
          </a:prstGeom>
          <a:noFill/>
          <a:ln w="28575" cap="flat" cmpd="sng">
            <a:solidFill>
              <a:srgbClr val="1A32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3" name="Google Shape;183;g25ae4263dc7_0_96"/>
          <p:cNvCxnSpPr>
            <a:stCxn id="182" idx="5"/>
            <a:endCxn id="178" idx="1"/>
          </p:cNvCxnSpPr>
          <p:nvPr/>
        </p:nvCxnSpPr>
        <p:spPr>
          <a:xfrm>
            <a:off x="4791042" y="3347467"/>
            <a:ext cx="996000" cy="119700"/>
          </a:xfrm>
          <a:prstGeom prst="straightConnector1">
            <a:avLst/>
          </a:prstGeom>
          <a:noFill/>
          <a:ln w="28575" cap="flat" cmpd="sng">
            <a:solidFill>
              <a:srgbClr val="1A325C"/>
            </a:solidFill>
            <a:prstDash val="solid"/>
            <a:round/>
            <a:headEnd type="none" w="med" len="med"/>
            <a:tailEnd type="none" w="med" len="med"/>
          </a:ln>
        </p:spPr>
      </p:cxnSp>
      <p:sp>
        <p:nvSpPr>
          <p:cNvPr id="184" name="Google Shape;184;g25ae4263dc7_0_96"/>
          <p:cNvSpPr txBox="1"/>
          <p:nvPr/>
        </p:nvSpPr>
        <p:spPr>
          <a:xfrm>
            <a:off x="765050" y="273674"/>
            <a:ext cx="5715000" cy="369300"/>
          </a:xfrm>
          <a:prstGeom prst="rect">
            <a:avLst/>
          </a:prstGeom>
          <a:solidFill>
            <a:srgbClr val="DF375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b="1">
                <a:solidFill>
                  <a:srgbClr val="EEE0D1"/>
                </a:solidFill>
                <a:latin typeface="Verdana"/>
                <a:ea typeface="Verdana"/>
                <a:cs typeface="Verdana"/>
                <a:sym typeface="Verdana"/>
              </a:rPr>
              <a:t>PASOS A SEGUIR</a:t>
            </a:r>
            <a:endParaRPr>
              <a:solidFill>
                <a:srgbClr val="EEE0D1"/>
              </a:solidFill>
            </a:endParaRPr>
          </a:p>
        </p:txBody>
      </p:sp>
      <p:pic>
        <p:nvPicPr>
          <p:cNvPr id="185" name="Google Shape;185;g25ae4263dc7_0_96"/>
          <p:cNvPicPr preferRelativeResize="0"/>
          <p:nvPr/>
        </p:nvPicPr>
        <p:blipFill rotWithShape="1">
          <a:blip r:embed="rId6">
            <a:alphaModFix/>
          </a:blip>
          <a:srcRect/>
          <a:stretch/>
        </p:blipFill>
        <p:spPr>
          <a:xfrm>
            <a:off x="154350" y="65225"/>
            <a:ext cx="423701" cy="5777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g25ae4263dc7_0_61" descr="pptes-fondos-10.png"/>
          <p:cNvPicPr preferRelativeResize="0"/>
          <p:nvPr/>
        </p:nvPicPr>
        <p:blipFill rotWithShape="1">
          <a:blip r:embed="rId3">
            <a:alphaModFix/>
          </a:blip>
          <a:srcRect/>
          <a:stretch/>
        </p:blipFill>
        <p:spPr>
          <a:xfrm>
            <a:off x="0" y="0"/>
            <a:ext cx="9144002" cy="5143501"/>
          </a:xfrm>
          <a:prstGeom prst="rect">
            <a:avLst/>
          </a:prstGeom>
          <a:noFill/>
          <a:ln>
            <a:noFill/>
          </a:ln>
        </p:spPr>
      </p:pic>
      <p:sp>
        <p:nvSpPr>
          <p:cNvPr id="191" name="Google Shape;191;g25ae4263dc7_0_61"/>
          <p:cNvSpPr txBox="1"/>
          <p:nvPr/>
        </p:nvSpPr>
        <p:spPr>
          <a:xfrm>
            <a:off x="765050" y="273674"/>
            <a:ext cx="5715000" cy="369300"/>
          </a:xfrm>
          <a:prstGeom prst="rect">
            <a:avLst/>
          </a:prstGeom>
          <a:solidFill>
            <a:srgbClr val="1A325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b="1">
                <a:solidFill>
                  <a:srgbClr val="60BBC7"/>
                </a:solidFill>
                <a:latin typeface="Verdana"/>
                <a:ea typeface="Verdana"/>
                <a:cs typeface="Verdana"/>
                <a:sym typeface="Verdana"/>
              </a:rPr>
              <a:t>PASOS A SEGUIR</a:t>
            </a:r>
            <a:endParaRPr/>
          </a:p>
        </p:txBody>
      </p:sp>
      <p:pic>
        <p:nvPicPr>
          <p:cNvPr id="192" name="Google Shape;192;g25ae4263dc7_0_61"/>
          <p:cNvPicPr preferRelativeResize="0"/>
          <p:nvPr/>
        </p:nvPicPr>
        <p:blipFill rotWithShape="1">
          <a:blip r:embed="rId4">
            <a:alphaModFix/>
          </a:blip>
          <a:srcRect/>
          <a:stretch/>
        </p:blipFill>
        <p:spPr>
          <a:xfrm>
            <a:off x="3682859" y="5026458"/>
            <a:ext cx="1778281" cy="117042"/>
          </a:xfrm>
          <a:prstGeom prst="rect">
            <a:avLst/>
          </a:prstGeom>
          <a:noFill/>
          <a:ln>
            <a:noFill/>
          </a:ln>
        </p:spPr>
      </p:pic>
      <p:sp>
        <p:nvSpPr>
          <p:cNvPr id="193" name="Google Shape;193;g25ae4263dc7_0_61"/>
          <p:cNvSpPr txBox="1"/>
          <p:nvPr/>
        </p:nvSpPr>
        <p:spPr>
          <a:xfrm>
            <a:off x="436963" y="721375"/>
            <a:ext cx="7818000" cy="1200600"/>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None/>
            </a:pPr>
            <a:r>
              <a:rPr lang="es-ES" sz="1200">
                <a:solidFill>
                  <a:srgbClr val="1A325C"/>
                </a:solidFill>
                <a:latin typeface="Verdana"/>
                <a:ea typeface="Verdana"/>
                <a:cs typeface="Verdana"/>
                <a:sym typeface="Verdana"/>
              </a:rPr>
              <a:t>5. En el apartado de </a:t>
            </a:r>
            <a:r>
              <a:rPr lang="es-ES" sz="1200" b="1">
                <a:solidFill>
                  <a:srgbClr val="1A325C"/>
                </a:solidFill>
                <a:latin typeface="Verdana"/>
                <a:ea typeface="Verdana"/>
                <a:cs typeface="Verdana"/>
                <a:sym typeface="Verdana"/>
              </a:rPr>
              <a:t>Equipo de Trabajo,</a:t>
            </a:r>
            <a:r>
              <a:rPr lang="es-ES" sz="1200">
                <a:solidFill>
                  <a:srgbClr val="1A325C"/>
                </a:solidFill>
                <a:latin typeface="Verdana"/>
                <a:ea typeface="Verdana"/>
                <a:cs typeface="Verdana"/>
                <a:sym typeface="Verdana"/>
              </a:rPr>
              <a:t> puedes agregar a les integrantes de tu equipo. Recuerda que todes deben </a:t>
            </a:r>
            <a:r>
              <a:rPr lang="es-ES" sz="1200" u="sng">
                <a:solidFill>
                  <a:srgbClr val="1A325C"/>
                </a:solidFill>
                <a:latin typeface="Verdana"/>
                <a:ea typeface="Verdana"/>
                <a:cs typeface="Verdana"/>
                <a:sym typeface="Verdana"/>
              </a:rPr>
              <a:t>actualizar su Perfil Cultura</a:t>
            </a:r>
            <a:r>
              <a:rPr lang="es-ES" sz="1200">
                <a:solidFill>
                  <a:srgbClr val="1A325C"/>
                </a:solidFill>
                <a:latin typeface="Verdana"/>
                <a:ea typeface="Verdana"/>
                <a:cs typeface="Verdana"/>
                <a:sym typeface="Verdana"/>
              </a:rPr>
              <a:t>, ya que éste será revisado por la comisión de especialistas durante el proceso de Evaluación y Selección.</a:t>
            </a:r>
            <a:endParaRPr sz="1200">
              <a:solidFill>
                <a:srgbClr val="1A325C"/>
              </a:solidFill>
              <a:latin typeface="Verdana"/>
              <a:ea typeface="Verdana"/>
              <a:cs typeface="Verdana"/>
              <a:sym typeface="Verdana"/>
            </a:endParaRPr>
          </a:p>
          <a:p>
            <a:pPr marL="0" lvl="0" indent="0" algn="just" rtl="0">
              <a:spcBef>
                <a:spcPts val="0"/>
              </a:spcBef>
              <a:spcAft>
                <a:spcPts val="0"/>
              </a:spcAft>
              <a:buNone/>
            </a:pPr>
            <a:endParaRPr sz="1200">
              <a:solidFill>
                <a:srgbClr val="1A325C"/>
              </a:solidFill>
              <a:latin typeface="Verdana"/>
              <a:ea typeface="Verdana"/>
              <a:cs typeface="Verdana"/>
              <a:sym typeface="Verdana"/>
            </a:endParaRPr>
          </a:p>
          <a:p>
            <a:pPr marL="0" lvl="0" indent="0" algn="just" rtl="0">
              <a:spcBef>
                <a:spcPts val="0"/>
              </a:spcBef>
              <a:spcAft>
                <a:spcPts val="0"/>
              </a:spcAft>
              <a:buNone/>
            </a:pPr>
            <a:r>
              <a:rPr lang="es-ES" sz="1200">
                <a:solidFill>
                  <a:srgbClr val="1A325C"/>
                </a:solidFill>
                <a:latin typeface="Verdana"/>
                <a:ea typeface="Verdana"/>
                <a:cs typeface="Verdana"/>
                <a:sym typeface="Verdana"/>
              </a:rPr>
              <a:t>Recuerda que, en plataforma, puedes encontrar textos de ayuda, en caso de que no recuerdes cómo realizar algún paso (y siempre puedes consultar nuevamente estas recomendaciones).</a:t>
            </a:r>
            <a:endParaRPr sz="1200">
              <a:solidFill>
                <a:srgbClr val="1A325C"/>
              </a:solidFill>
              <a:latin typeface="Verdana"/>
              <a:ea typeface="Verdana"/>
              <a:cs typeface="Verdana"/>
              <a:sym typeface="Verdana"/>
            </a:endParaRPr>
          </a:p>
        </p:txBody>
      </p:sp>
      <p:pic>
        <p:nvPicPr>
          <p:cNvPr id="194" name="Google Shape;194;g25ae4263dc7_0_61"/>
          <p:cNvPicPr preferRelativeResize="0"/>
          <p:nvPr/>
        </p:nvPicPr>
        <p:blipFill rotWithShape="1">
          <a:blip r:embed="rId5">
            <a:alphaModFix/>
          </a:blip>
          <a:srcRect/>
          <a:stretch/>
        </p:blipFill>
        <p:spPr>
          <a:xfrm>
            <a:off x="549400" y="2000375"/>
            <a:ext cx="7593124" cy="1969625"/>
          </a:xfrm>
          <a:prstGeom prst="rect">
            <a:avLst/>
          </a:prstGeom>
          <a:noFill/>
          <a:ln>
            <a:noFill/>
          </a:ln>
        </p:spPr>
      </p:pic>
      <p:cxnSp>
        <p:nvCxnSpPr>
          <p:cNvPr id="195" name="Google Shape;195;g25ae4263dc7_0_61"/>
          <p:cNvCxnSpPr/>
          <p:nvPr/>
        </p:nvCxnSpPr>
        <p:spPr>
          <a:xfrm rot="10800000" flipH="1">
            <a:off x="1007454" y="3899698"/>
            <a:ext cx="642600" cy="12300"/>
          </a:xfrm>
          <a:prstGeom prst="straightConnector1">
            <a:avLst/>
          </a:prstGeom>
          <a:noFill/>
          <a:ln w="152400" cap="flat" cmpd="sng">
            <a:solidFill>
              <a:srgbClr val="FFFFFF"/>
            </a:solidFill>
            <a:prstDash val="solid"/>
            <a:round/>
            <a:headEnd type="none" w="med" len="med"/>
            <a:tailEnd type="none" w="med" len="med"/>
          </a:ln>
        </p:spPr>
      </p:cxnSp>
      <p:cxnSp>
        <p:nvCxnSpPr>
          <p:cNvPr id="196" name="Google Shape;196;g25ae4263dc7_0_61"/>
          <p:cNvCxnSpPr/>
          <p:nvPr/>
        </p:nvCxnSpPr>
        <p:spPr>
          <a:xfrm>
            <a:off x="1816060" y="3911998"/>
            <a:ext cx="1413600" cy="0"/>
          </a:xfrm>
          <a:prstGeom prst="straightConnector1">
            <a:avLst/>
          </a:prstGeom>
          <a:noFill/>
          <a:ln w="152400" cap="flat" cmpd="sng">
            <a:solidFill>
              <a:srgbClr val="FFFFFF"/>
            </a:solidFill>
            <a:prstDash val="solid"/>
            <a:round/>
            <a:headEnd type="none" w="med" len="med"/>
            <a:tailEnd type="none" w="med" len="med"/>
          </a:ln>
        </p:spPr>
      </p:cxnSp>
      <p:sp>
        <p:nvSpPr>
          <p:cNvPr id="197" name="Google Shape;197;g25ae4263dc7_0_61"/>
          <p:cNvSpPr txBox="1"/>
          <p:nvPr/>
        </p:nvSpPr>
        <p:spPr>
          <a:xfrm>
            <a:off x="5948825" y="4254195"/>
            <a:ext cx="1993800" cy="738900"/>
          </a:xfrm>
          <a:prstGeom prst="rect">
            <a:avLst/>
          </a:prstGeom>
          <a:solidFill>
            <a:srgbClr val="DF3752"/>
          </a:solidFill>
          <a:ln w="9525" cap="flat" cmpd="sng">
            <a:solidFill>
              <a:srgbClr val="0E397E"/>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s-ES" sz="1200">
                <a:solidFill>
                  <a:srgbClr val="EEE0D1"/>
                </a:solidFill>
                <a:latin typeface="Nunito Medium"/>
                <a:ea typeface="Nunito Medium"/>
                <a:cs typeface="Nunito Medium"/>
                <a:sym typeface="Nunito Medium"/>
              </a:rPr>
              <a:t>Click aquí para agregar a los/as/es integrantes de tu equipo de trabajo.</a:t>
            </a:r>
            <a:endParaRPr sz="1200">
              <a:solidFill>
                <a:srgbClr val="EEE0D1"/>
              </a:solidFill>
              <a:latin typeface="Nunito Medium"/>
              <a:ea typeface="Nunito Medium"/>
              <a:cs typeface="Nunito Medium"/>
              <a:sym typeface="Nunito Medium"/>
            </a:endParaRPr>
          </a:p>
        </p:txBody>
      </p:sp>
      <p:sp>
        <p:nvSpPr>
          <p:cNvPr id="198" name="Google Shape;198;g25ae4263dc7_0_61"/>
          <p:cNvSpPr txBox="1"/>
          <p:nvPr/>
        </p:nvSpPr>
        <p:spPr>
          <a:xfrm>
            <a:off x="1816050" y="2724154"/>
            <a:ext cx="1993800" cy="738900"/>
          </a:xfrm>
          <a:prstGeom prst="rect">
            <a:avLst/>
          </a:prstGeom>
          <a:solidFill>
            <a:srgbClr val="DF3752"/>
          </a:solidFill>
          <a:ln w="9525" cap="flat" cmpd="sng">
            <a:solidFill>
              <a:srgbClr val="0E397E"/>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s-ES" sz="1200">
                <a:solidFill>
                  <a:srgbClr val="EEE0D1"/>
                </a:solidFill>
                <a:latin typeface="Nunito Medium"/>
                <a:ea typeface="Nunito Medium"/>
                <a:cs typeface="Nunito Medium"/>
                <a:sym typeface="Nunito Medium"/>
              </a:rPr>
              <a:t>Click aquí para descargar el modelo de “Carta de compromiso”.</a:t>
            </a:r>
            <a:endParaRPr sz="1200">
              <a:solidFill>
                <a:srgbClr val="EEE0D1"/>
              </a:solidFill>
              <a:latin typeface="Nunito Medium"/>
              <a:ea typeface="Nunito Medium"/>
              <a:cs typeface="Nunito Medium"/>
              <a:sym typeface="Nunito Medium"/>
            </a:endParaRPr>
          </a:p>
        </p:txBody>
      </p:sp>
      <p:sp>
        <p:nvSpPr>
          <p:cNvPr id="199" name="Google Shape;199;g25ae4263dc7_0_61"/>
          <p:cNvSpPr txBox="1"/>
          <p:nvPr/>
        </p:nvSpPr>
        <p:spPr>
          <a:xfrm>
            <a:off x="583200" y="3674450"/>
            <a:ext cx="4459500" cy="1293000"/>
          </a:xfrm>
          <a:prstGeom prst="rect">
            <a:avLst/>
          </a:prstGeom>
          <a:solidFill>
            <a:srgbClr val="DF3752"/>
          </a:solidFill>
          <a:ln w="9525" cap="flat" cmpd="sng">
            <a:solidFill>
              <a:srgbClr val="0E397E"/>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s-ES" sz="1200">
                <a:solidFill>
                  <a:srgbClr val="EEE0D1"/>
                </a:solidFill>
                <a:latin typeface="Nunito Medium"/>
                <a:ea typeface="Nunito Medium"/>
                <a:cs typeface="Nunito Medium"/>
                <a:sym typeface="Nunito Medium"/>
              </a:rPr>
              <a:t>Click aquí para asignar a alguien el rol de “Responsable”. El/la/le responsable es quien firmará el convenio de ejecución </a:t>
            </a:r>
            <a:r>
              <a:rPr lang="es-ES" sz="1200">
                <a:solidFill>
                  <a:srgbClr val="EEE0D1"/>
                </a:solidFill>
                <a:latin typeface="Nunito Medium"/>
                <a:ea typeface="Nunito Medium"/>
                <a:cs typeface="Nunito Medium"/>
                <a:sym typeface="Nunito Medium"/>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(a excepción de algunos casos, como es el de la modalidad de Infraestructura y Equipamiento para Establecimientos Educacionales, en caso de que la persona responsable no sea el o la representante legal del establecimiento).</a:t>
            </a:r>
            <a:endParaRPr sz="1200">
              <a:solidFill>
                <a:srgbClr val="EEE0D1"/>
              </a:solidFill>
              <a:latin typeface="Nunito Medium"/>
              <a:ea typeface="Nunito Medium"/>
              <a:cs typeface="Nunito Medium"/>
              <a:sym typeface="Nunito Medium"/>
            </a:endParaRPr>
          </a:p>
        </p:txBody>
      </p:sp>
      <p:sp>
        <p:nvSpPr>
          <p:cNvPr id="200" name="Google Shape;200;g25ae4263dc7_0_61"/>
          <p:cNvSpPr/>
          <p:nvPr/>
        </p:nvSpPr>
        <p:spPr>
          <a:xfrm>
            <a:off x="4959356" y="3120505"/>
            <a:ext cx="2207400" cy="353100"/>
          </a:xfrm>
          <a:prstGeom prst="ellipse">
            <a:avLst/>
          </a:prstGeom>
          <a:noFill/>
          <a:ln w="28575" cap="flat" cmpd="sng">
            <a:solidFill>
              <a:srgbClr val="0E397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g25ae4263dc7_0_61"/>
          <p:cNvSpPr/>
          <p:nvPr/>
        </p:nvSpPr>
        <p:spPr>
          <a:xfrm>
            <a:off x="7016106" y="3101187"/>
            <a:ext cx="1035000" cy="436800"/>
          </a:xfrm>
          <a:prstGeom prst="ellipse">
            <a:avLst/>
          </a:prstGeom>
          <a:noFill/>
          <a:ln w="28575" cap="flat" cmpd="sng">
            <a:solidFill>
              <a:srgbClr val="0E397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g25ae4263dc7_0_61"/>
          <p:cNvSpPr/>
          <p:nvPr/>
        </p:nvSpPr>
        <p:spPr>
          <a:xfrm>
            <a:off x="6241013" y="3460870"/>
            <a:ext cx="830700" cy="427800"/>
          </a:xfrm>
          <a:prstGeom prst="ellipse">
            <a:avLst/>
          </a:prstGeom>
          <a:noFill/>
          <a:ln w="28575" cap="flat" cmpd="sng">
            <a:solidFill>
              <a:srgbClr val="0E397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3" name="Google Shape;203;g25ae4263dc7_0_61"/>
          <p:cNvCxnSpPr>
            <a:stCxn id="198" idx="3"/>
            <a:endCxn id="200" idx="1"/>
          </p:cNvCxnSpPr>
          <p:nvPr/>
        </p:nvCxnSpPr>
        <p:spPr>
          <a:xfrm>
            <a:off x="3809850" y="3093604"/>
            <a:ext cx="1472700" cy="78600"/>
          </a:xfrm>
          <a:prstGeom prst="straightConnector1">
            <a:avLst/>
          </a:prstGeom>
          <a:noFill/>
          <a:ln w="28575" cap="flat" cmpd="sng">
            <a:solidFill>
              <a:srgbClr val="0E397E"/>
            </a:solidFill>
            <a:prstDash val="solid"/>
            <a:round/>
            <a:headEnd type="none" w="med" len="med"/>
            <a:tailEnd type="none" w="med" len="med"/>
          </a:ln>
        </p:spPr>
      </p:cxnSp>
      <p:cxnSp>
        <p:nvCxnSpPr>
          <p:cNvPr id="204" name="Google Shape;204;g25ae4263dc7_0_61"/>
          <p:cNvCxnSpPr>
            <a:stCxn id="199" idx="3"/>
            <a:endCxn id="202" idx="4"/>
          </p:cNvCxnSpPr>
          <p:nvPr/>
        </p:nvCxnSpPr>
        <p:spPr>
          <a:xfrm rot="10800000" flipH="1">
            <a:off x="5042700" y="3888650"/>
            <a:ext cx="1613700" cy="432300"/>
          </a:xfrm>
          <a:prstGeom prst="straightConnector1">
            <a:avLst/>
          </a:prstGeom>
          <a:noFill/>
          <a:ln w="28575" cap="flat" cmpd="sng">
            <a:solidFill>
              <a:srgbClr val="0E397E"/>
            </a:solidFill>
            <a:prstDash val="solid"/>
            <a:round/>
            <a:headEnd type="none" w="med" len="med"/>
            <a:tailEnd type="none" w="med" len="med"/>
          </a:ln>
        </p:spPr>
      </p:cxnSp>
      <p:cxnSp>
        <p:nvCxnSpPr>
          <p:cNvPr id="205" name="Google Shape;205;g25ae4263dc7_0_61"/>
          <p:cNvCxnSpPr>
            <a:stCxn id="201" idx="4"/>
            <a:endCxn id="197" idx="0"/>
          </p:cNvCxnSpPr>
          <p:nvPr/>
        </p:nvCxnSpPr>
        <p:spPr>
          <a:xfrm flipH="1">
            <a:off x="6945606" y="3537987"/>
            <a:ext cx="588000" cy="716100"/>
          </a:xfrm>
          <a:prstGeom prst="straightConnector1">
            <a:avLst/>
          </a:prstGeom>
          <a:noFill/>
          <a:ln w="28575" cap="flat" cmpd="sng">
            <a:solidFill>
              <a:srgbClr val="0E397E"/>
            </a:solidFill>
            <a:prstDash val="solid"/>
            <a:round/>
            <a:headEnd type="none" w="med" len="med"/>
            <a:tailEnd type="none" w="med" len="med"/>
          </a:ln>
        </p:spPr>
      </p:cxnSp>
      <p:pic>
        <p:nvPicPr>
          <p:cNvPr id="206" name="Google Shape;206;g25ae4263dc7_0_61"/>
          <p:cNvPicPr preferRelativeResize="0"/>
          <p:nvPr/>
        </p:nvPicPr>
        <p:blipFill rotWithShape="1">
          <a:blip r:embed="rId6">
            <a:alphaModFix/>
          </a:blip>
          <a:srcRect/>
          <a:stretch/>
        </p:blipFill>
        <p:spPr>
          <a:xfrm>
            <a:off x="154350" y="65225"/>
            <a:ext cx="423701" cy="5777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g25ae4263dc7_0_119" descr="pptes-fondos-10.png"/>
          <p:cNvPicPr preferRelativeResize="0"/>
          <p:nvPr/>
        </p:nvPicPr>
        <p:blipFill rotWithShape="1">
          <a:blip r:embed="rId3">
            <a:alphaModFix/>
          </a:blip>
          <a:srcRect/>
          <a:stretch/>
        </p:blipFill>
        <p:spPr>
          <a:xfrm>
            <a:off x="0" y="0"/>
            <a:ext cx="9144002" cy="5143501"/>
          </a:xfrm>
          <a:prstGeom prst="rect">
            <a:avLst/>
          </a:prstGeom>
          <a:noFill/>
          <a:ln>
            <a:noFill/>
          </a:ln>
        </p:spPr>
      </p:pic>
      <p:pic>
        <p:nvPicPr>
          <p:cNvPr id="212" name="Google Shape;212;g25ae4263dc7_0_119"/>
          <p:cNvPicPr preferRelativeResize="0"/>
          <p:nvPr/>
        </p:nvPicPr>
        <p:blipFill rotWithShape="1">
          <a:blip r:embed="rId4">
            <a:alphaModFix/>
          </a:blip>
          <a:srcRect/>
          <a:stretch/>
        </p:blipFill>
        <p:spPr>
          <a:xfrm>
            <a:off x="3682859" y="5026458"/>
            <a:ext cx="1778281" cy="117042"/>
          </a:xfrm>
          <a:prstGeom prst="rect">
            <a:avLst/>
          </a:prstGeom>
          <a:noFill/>
          <a:ln>
            <a:noFill/>
          </a:ln>
        </p:spPr>
      </p:pic>
      <p:sp>
        <p:nvSpPr>
          <p:cNvPr id="213" name="Google Shape;213;g25ae4263dc7_0_119"/>
          <p:cNvSpPr txBox="1"/>
          <p:nvPr/>
        </p:nvSpPr>
        <p:spPr>
          <a:xfrm>
            <a:off x="721800" y="273674"/>
            <a:ext cx="5715000" cy="369300"/>
          </a:xfrm>
          <a:prstGeom prst="rect">
            <a:avLst/>
          </a:prstGeom>
          <a:solidFill>
            <a:srgbClr val="DF375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b="1">
                <a:solidFill>
                  <a:srgbClr val="EEE0D1"/>
                </a:solidFill>
                <a:latin typeface="Verdana"/>
                <a:ea typeface="Verdana"/>
                <a:cs typeface="Verdana"/>
                <a:sym typeface="Verdana"/>
              </a:rPr>
              <a:t>PASOS A SEGUIR</a:t>
            </a:r>
            <a:endParaRPr>
              <a:solidFill>
                <a:srgbClr val="EEE0D1"/>
              </a:solidFill>
            </a:endParaRPr>
          </a:p>
        </p:txBody>
      </p:sp>
      <p:sp>
        <p:nvSpPr>
          <p:cNvPr id="214" name="Google Shape;214;g25ae4263dc7_0_119"/>
          <p:cNvSpPr txBox="1"/>
          <p:nvPr/>
        </p:nvSpPr>
        <p:spPr>
          <a:xfrm>
            <a:off x="437200" y="778925"/>
            <a:ext cx="7775700" cy="646500"/>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None/>
            </a:pPr>
            <a:r>
              <a:rPr lang="es-ES" sz="1200">
                <a:solidFill>
                  <a:srgbClr val="000000"/>
                </a:solidFill>
                <a:latin typeface="Verdana"/>
                <a:ea typeface="Verdana"/>
                <a:cs typeface="Verdana"/>
                <a:sym typeface="Verdana"/>
              </a:rPr>
              <a:t>6. </a:t>
            </a:r>
            <a:r>
              <a:rPr lang="es-ES" sz="1200" b="1">
                <a:solidFill>
                  <a:srgbClr val="000000"/>
                </a:solidFill>
                <a:latin typeface="Verdana"/>
                <a:ea typeface="Verdana"/>
                <a:cs typeface="Verdana"/>
                <a:sym typeface="Verdana"/>
              </a:rPr>
              <a:t>Recuerda adjuntar la/s carta/s de compromiso de tu equipo de trabajo</a:t>
            </a:r>
            <a:r>
              <a:rPr lang="es-ES" sz="1200">
                <a:solidFill>
                  <a:srgbClr val="000000"/>
                </a:solidFill>
                <a:latin typeface="Verdana"/>
                <a:ea typeface="Verdana"/>
                <a:cs typeface="Verdana"/>
                <a:sym typeface="Verdana"/>
              </a:rPr>
              <a:t> correctamente firmadas. Recuerda que dichas cartas son </a:t>
            </a:r>
            <a:r>
              <a:rPr lang="es-ES" sz="1200" b="1">
                <a:solidFill>
                  <a:srgbClr val="000000"/>
                </a:solidFill>
                <a:latin typeface="Verdana"/>
                <a:ea typeface="Verdana"/>
                <a:cs typeface="Verdana"/>
                <a:sym typeface="Verdana"/>
              </a:rPr>
              <a:t>documentos necesarios para la evaluación</a:t>
            </a:r>
            <a:r>
              <a:rPr lang="es-ES" sz="1200">
                <a:solidFill>
                  <a:srgbClr val="000000"/>
                </a:solidFill>
                <a:latin typeface="Verdana"/>
                <a:ea typeface="Verdana"/>
                <a:cs typeface="Verdana"/>
                <a:sym typeface="Verdana"/>
              </a:rPr>
              <a:t> y </a:t>
            </a:r>
            <a:r>
              <a:rPr lang="es-ES" sz="1200" u="sng">
                <a:solidFill>
                  <a:srgbClr val="000000"/>
                </a:solidFill>
                <a:latin typeface="Verdana"/>
                <a:ea typeface="Verdana"/>
                <a:cs typeface="Verdana"/>
                <a:sym typeface="Verdana"/>
              </a:rPr>
              <a:t>serán evaluadas por la comisión de especialistas.</a:t>
            </a:r>
            <a:endParaRPr sz="1200">
              <a:solidFill>
                <a:srgbClr val="000000"/>
              </a:solidFill>
              <a:latin typeface="Verdana"/>
              <a:ea typeface="Verdana"/>
              <a:cs typeface="Verdana"/>
              <a:sym typeface="Verdana"/>
            </a:endParaRPr>
          </a:p>
        </p:txBody>
      </p:sp>
      <p:pic>
        <p:nvPicPr>
          <p:cNvPr id="215" name="Google Shape;215;g25ae4263dc7_0_119"/>
          <p:cNvPicPr preferRelativeResize="0"/>
          <p:nvPr/>
        </p:nvPicPr>
        <p:blipFill>
          <a:blip r:embed="rId5">
            <a:alphaModFix/>
          </a:blip>
          <a:stretch>
            <a:fillRect/>
          </a:stretch>
        </p:blipFill>
        <p:spPr>
          <a:xfrm>
            <a:off x="139147" y="2895982"/>
            <a:ext cx="5703434" cy="2058273"/>
          </a:xfrm>
          <a:prstGeom prst="rect">
            <a:avLst/>
          </a:prstGeom>
          <a:noFill/>
          <a:ln>
            <a:noFill/>
          </a:ln>
        </p:spPr>
      </p:pic>
      <p:pic>
        <p:nvPicPr>
          <p:cNvPr id="216" name="Google Shape;216;g25ae4263dc7_0_119"/>
          <p:cNvPicPr preferRelativeResize="0"/>
          <p:nvPr/>
        </p:nvPicPr>
        <p:blipFill rotWithShape="1">
          <a:blip r:embed="rId6">
            <a:alphaModFix/>
          </a:blip>
          <a:srcRect l="12453" t="8454" r="8074" b="17961"/>
          <a:stretch/>
        </p:blipFill>
        <p:spPr>
          <a:xfrm>
            <a:off x="1487351" y="1772251"/>
            <a:ext cx="1236250" cy="944775"/>
          </a:xfrm>
          <a:prstGeom prst="rect">
            <a:avLst/>
          </a:prstGeom>
          <a:noFill/>
          <a:ln>
            <a:noFill/>
          </a:ln>
        </p:spPr>
      </p:pic>
      <p:sp>
        <p:nvSpPr>
          <p:cNvPr id="217" name="Google Shape;217;g25ae4263dc7_0_119"/>
          <p:cNvSpPr/>
          <p:nvPr/>
        </p:nvSpPr>
        <p:spPr>
          <a:xfrm>
            <a:off x="2239415" y="2083685"/>
            <a:ext cx="416400" cy="427800"/>
          </a:xfrm>
          <a:prstGeom prst="ellipse">
            <a:avLst/>
          </a:prstGeom>
          <a:noFill/>
          <a:ln w="28575" cap="flat" cmpd="sng">
            <a:solidFill>
              <a:srgbClr val="0E397E"/>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g25ae4263dc7_0_119"/>
          <p:cNvSpPr/>
          <p:nvPr/>
        </p:nvSpPr>
        <p:spPr>
          <a:xfrm>
            <a:off x="4439550" y="3516325"/>
            <a:ext cx="1021500" cy="441000"/>
          </a:xfrm>
          <a:prstGeom prst="ellipse">
            <a:avLst/>
          </a:prstGeom>
          <a:noFill/>
          <a:ln w="28575" cap="flat" cmpd="sng">
            <a:solidFill>
              <a:srgbClr val="0E397E"/>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9" name="Google Shape;219;g25ae4263dc7_0_119"/>
          <p:cNvCxnSpPr>
            <a:stCxn id="217" idx="6"/>
            <a:endCxn id="220" idx="1"/>
          </p:cNvCxnSpPr>
          <p:nvPr/>
        </p:nvCxnSpPr>
        <p:spPr>
          <a:xfrm rot="10800000" flipH="1">
            <a:off x="2655815" y="2270885"/>
            <a:ext cx="1026900" cy="26700"/>
          </a:xfrm>
          <a:prstGeom prst="straightConnector1">
            <a:avLst/>
          </a:prstGeom>
          <a:noFill/>
          <a:ln w="28575" cap="flat" cmpd="sng">
            <a:solidFill>
              <a:srgbClr val="0E397E"/>
            </a:solidFill>
            <a:prstDash val="solid"/>
            <a:round/>
            <a:headEnd type="none" w="med" len="med"/>
            <a:tailEnd type="none" w="med" len="med"/>
          </a:ln>
        </p:spPr>
      </p:cxnSp>
      <p:cxnSp>
        <p:nvCxnSpPr>
          <p:cNvPr id="221" name="Google Shape;221;g25ae4263dc7_0_119"/>
          <p:cNvCxnSpPr>
            <a:stCxn id="218" idx="6"/>
            <a:endCxn id="222" idx="1"/>
          </p:cNvCxnSpPr>
          <p:nvPr/>
        </p:nvCxnSpPr>
        <p:spPr>
          <a:xfrm>
            <a:off x="5461050" y="3736825"/>
            <a:ext cx="497700" cy="125400"/>
          </a:xfrm>
          <a:prstGeom prst="straightConnector1">
            <a:avLst/>
          </a:prstGeom>
          <a:noFill/>
          <a:ln w="28575" cap="flat" cmpd="sng">
            <a:solidFill>
              <a:srgbClr val="0E397E"/>
            </a:solidFill>
            <a:prstDash val="solid"/>
            <a:round/>
            <a:headEnd type="none" w="med" len="med"/>
            <a:tailEnd type="none" w="med" len="med"/>
          </a:ln>
        </p:spPr>
      </p:cxnSp>
      <p:sp>
        <p:nvSpPr>
          <p:cNvPr id="220" name="Google Shape;220;g25ae4263dc7_0_119"/>
          <p:cNvSpPr txBox="1"/>
          <p:nvPr/>
        </p:nvSpPr>
        <p:spPr>
          <a:xfrm>
            <a:off x="3682850" y="1901313"/>
            <a:ext cx="3876300" cy="738900"/>
          </a:xfrm>
          <a:prstGeom prst="rect">
            <a:avLst/>
          </a:prstGeom>
          <a:solidFill>
            <a:srgbClr val="DF3752"/>
          </a:solidFill>
          <a:ln w="9525" cap="flat" cmpd="sng">
            <a:solidFill>
              <a:srgbClr val="3F3F3F"/>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s-ES" sz="1200">
                <a:solidFill>
                  <a:srgbClr val="EEE0D1"/>
                </a:solidFill>
                <a:latin typeface="Verdana"/>
                <a:ea typeface="Verdana"/>
                <a:cs typeface="Verdana"/>
                <a:sym typeface="Verdana"/>
              </a:rPr>
              <a:t>Aquí puedes agregar el documento</a:t>
            </a:r>
            <a:r>
              <a:rPr lang="es-ES" sz="1200" b="1">
                <a:solidFill>
                  <a:srgbClr val="0E397E"/>
                </a:solidFill>
                <a:latin typeface="Verdana"/>
                <a:ea typeface="Verdana"/>
                <a:cs typeface="Verdana"/>
                <a:sym typeface="Verdana"/>
              </a:rPr>
              <a:t> </a:t>
            </a:r>
            <a:br>
              <a:rPr lang="es-ES" sz="1200" b="1">
                <a:solidFill>
                  <a:srgbClr val="0E397E"/>
                </a:solidFill>
                <a:latin typeface="Verdana"/>
                <a:ea typeface="Verdana"/>
                <a:cs typeface="Verdana"/>
                <a:sym typeface="Verdana"/>
              </a:rPr>
            </a:br>
            <a:r>
              <a:rPr lang="es-ES" sz="1200" b="1">
                <a:solidFill>
                  <a:srgbClr val="0E397E"/>
                </a:solidFill>
                <a:latin typeface="Verdana"/>
                <a:ea typeface="Verdana"/>
                <a:cs typeface="Verdana"/>
                <a:sym typeface="Verdana"/>
              </a:rPr>
              <a:t>“Carta de compromiso”</a:t>
            </a:r>
            <a:r>
              <a:rPr lang="es-ES" sz="1200">
                <a:solidFill>
                  <a:srgbClr val="EEE0D1"/>
                </a:solidFill>
                <a:latin typeface="Verdana"/>
                <a:ea typeface="Verdana"/>
                <a:cs typeface="Verdana"/>
                <a:sym typeface="Verdana"/>
              </a:rPr>
              <a:t> del respectivo/a/e  integrante de tu equipo de trabajo.</a:t>
            </a:r>
            <a:endParaRPr sz="1200">
              <a:solidFill>
                <a:srgbClr val="EEE0D1"/>
              </a:solidFill>
              <a:latin typeface="Verdana"/>
              <a:ea typeface="Verdana"/>
              <a:cs typeface="Verdana"/>
              <a:sym typeface="Verdana"/>
            </a:endParaRPr>
          </a:p>
        </p:txBody>
      </p:sp>
      <p:sp>
        <p:nvSpPr>
          <p:cNvPr id="222" name="Google Shape;222;g25ae4263dc7_0_119"/>
          <p:cNvSpPr txBox="1"/>
          <p:nvPr/>
        </p:nvSpPr>
        <p:spPr>
          <a:xfrm>
            <a:off x="5958650" y="2846275"/>
            <a:ext cx="2349300" cy="2031900"/>
          </a:xfrm>
          <a:prstGeom prst="rect">
            <a:avLst/>
          </a:prstGeom>
          <a:solidFill>
            <a:srgbClr val="DF3752"/>
          </a:solidFill>
          <a:ln w="9525" cap="flat" cmpd="sng">
            <a:solidFill>
              <a:srgbClr val="0E397E"/>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s-ES" sz="1200">
                <a:solidFill>
                  <a:srgbClr val="EEE0D1"/>
                </a:solidFill>
                <a:latin typeface="Verdana"/>
                <a:ea typeface="Verdana"/>
                <a:cs typeface="Verdana"/>
                <a:sym typeface="Verdana"/>
              </a:rPr>
              <a:t>Aquí puedes subir el documento “Carta de compromiso”. Recuerda revisar el formato (pdf, png, etc.) y tamaño con que la plataforma permite su carga. Para adjuntar, recuerda hacer click en “Guardar” después de “Seleccionar” el documento.</a:t>
            </a:r>
            <a:endParaRPr sz="1200">
              <a:solidFill>
                <a:srgbClr val="EEE0D1"/>
              </a:solidFill>
              <a:latin typeface="Verdana"/>
              <a:ea typeface="Verdana"/>
              <a:cs typeface="Verdana"/>
              <a:sym typeface="Verdana"/>
            </a:endParaRPr>
          </a:p>
        </p:txBody>
      </p:sp>
      <p:pic>
        <p:nvPicPr>
          <p:cNvPr id="223" name="Google Shape;223;g25ae4263dc7_0_119"/>
          <p:cNvPicPr preferRelativeResize="0"/>
          <p:nvPr/>
        </p:nvPicPr>
        <p:blipFill rotWithShape="1">
          <a:blip r:embed="rId7">
            <a:alphaModFix/>
          </a:blip>
          <a:srcRect/>
          <a:stretch/>
        </p:blipFill>
        <p:spPr>
          <a:xfrm>
            <a:off x="154350" y="65225"/>
            <a:ext cx="423701" cy="5777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g25ae4263dc7_0_136" descr="pptes-fondos-10.png"/>
          <p:cNvPicPr preferRelativeResize="0"/>
          <p:nvPr/>
        </p:nvPicPr>
        <p:blipFill rotWithShape="1">
          <a:blip r:embed="rId3">
            <a:alphaModFix/>
          </a:blip>
          <a:srcRect/>
          <a:stretch/>
        </p:blipFill>
        <p:spPr>
          <a:xfrm>
            <a:off x="0" y="0"/>
            <a:ext cx="9144002" cy="5143501"/>
          </a:xfrm>
          <a:prstGeom prst="rect">
            <a:avLst/>
          </a:prstGeom>
          <a:noFill/>
          <a:ln>
            <a:noFill/>
          </a:ln>
        </p:spPr>
      </p:pic>
      <p:sp>
        <p:nvSpPr>
          <p:cNvPr id="229" name="Google Shape;229;g25ae4263dc7_0_136"/>
          <p:cNvSpPr txBox="1"/>
          <p:nvPr/>
        </p:nvSpPr>
        <p:spPr>
          <a:xfrm>
            <a:off x="765050" y="273674"/>
            <a:ext cx="5715000" cy="369300"/>
          </a:xfrm>
          <a:prstGeom prst="rect">
            <a:avLst/>
          </a:prstGeom>
          <a:solidFill>
            <a:srgbClr val="1A325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b="1">
                <a:solidFill>
                  <a:srgbClr val="60BBC7"/>
                </a:solidFill>
                <a:latin typeface="Verdana"/>
                <a:ea typeface="Verdana"/>
                <a:cs typeface="Verdana"/>
                <a:sym typeface="Verdana"/>
              </a:rPr>
              <a:t>PASOS A SEGUIR</a:t>
            </a:r>
            <a:endParaRPr/>
          </a:p>
        </p:txBody>
      </p:sp>
      <p:pic>
        <p:nvPicPr>
          <p:cNvPr id="230" name="Google Shape;230;g25ae4263dc7_0_136"/>
          <p:cNvPicPr preferRelativeResize="0"/>
          <p:nvPr/>
        </p:nvPicPr>
        <p:blipFill rotWithShape="1">
          <a:blip r:embed="rId4">
            <a:alphaModFix/>
          </a:blip>
          <a:srcRect/>
          <a:stretch/>
        </p:blipFill>
        <p:spPr>
          <a:xfrm>
            <a:off x="3682859" y="5026458"/>
            <a:ext cx="1778281" cy="117042"/>
          </a:xfrm>
          <a:prstGeom prst="rect">
            <a:avLst/>
          </a:prstGeom>
          <a:noFill/>
          <a:ln>
            <a:noFill/>
          </a:ln>
        </p:spPr>
      </p:pic>
      <p:sp>
        <p:nvSpPr>
          <p:cNvPr id="231" name="Google Shape;231;g25ae4263dc7_0_136"/>
          <p:cNvSpPr txBox="1"/>
          <p:nvPr/>
        </p:nvSpPr>
        <p:spPr>
          <a:xfrm>
            <a:off x="424350" y="776125"/>
            <a:ext cx="7863600" cy="831000"/>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None/>
            </a:pPr>
            <a:r>
              <a:rPr lang="es-ES" sz="1200">
                <a:solidFill>
                  <a:srgbClr val="000000"/>
                </a:solidFill>
                <a:latin typeface="Verdana"/>
                <a:ea typeface="Verdana"/>
                <a:cs typeface="Verdana"/>
                <a:sym typeface="Verdana"/>
              </a:rPr>
              <a:t>7. En la sección de </a:t>
            </a:r>
            <a:r>
              <a:rPr lang="es-ES" sz="1200" b="1">
                <a:solidFill>
                  <a:srgbClr val="000000"/>
                </a:solidFill>
                <a:latin typeface="Verdana"/>
                <a:ea typeface="Verdana"/>
                <a:cs typeface="Verdana"/>
                <a:sym typeface="Verdana"/>
              </a:rPr>
              <a:t>Territorio y Notificación</a:t>
            </a:r>
            <a:r>
              <a:rPr lang="es-ES" sz="1200">
                <a:solidFill>
                  <a:srgbClr val="000000"/>
                </a:solidFill>
                <a:latin typeface="Verdana"/>
                <a:ea typeface="Verdana"/>
                <a:cs typeface="Verdana"/>
                <a:sym typeface="Verdana"/>
              </a:rPr>
              <a:t> deberás completar los campos requeridos por plataforma. Recuerda que, dependiendo de la convocatoria, algunas se encuentran enfocadas al territorio nacional y/o determinadas zonas geográficas, por lo que te sugerimos revisar las bases del concurso al cual postulas. </a:t>
            </a:r>
            <a:endParaRPr sz="1200">
              <a:solidFill>
                <a:srgbClr val="000000"/>
              </a:solidFill>
              <a:latin typeface="Verdana"/>
              <a:ea typeface="Verdana"/>
              <a:cs typeface="Verdana"/>
              <a:sym typeface="Verdana"/>
            </a:endParaRPr>
          </a:p>
        </p:txBody>
      </p:sp>
      <p:pic>
        <p:nvPicPr>
          <p:cNvPr id="232" name="Google Shape;232;g25ae4263dc7_0_136"/>
          <p:cNvPicPr preferRelativeResize="0"/>
          <p:nvPr/>
        </p:nvPicPr>
        <p:blipFill>
          <a:blip r:embed="rId5">
            <a:alphaModFix/>
          </a:blip>
          <a:stretch>
            <a:fillRect/>
          </a:stretch>
        </p:blipFill>
        <p:spPr>
          <a:xfrm>
            <a:off x="475700" y="1794825"/>
            <a:ext cx="6035183" cy="2805525"/>
          </a:xfrm>
          <a:prstGeom prst="rect">
            <a:avLst/>
          </a:prstGeom>
          <a:noFill/>
          <a:ln>
            <a:noFill/>
          </a:ln>
        </p:spPr>
      </p:pic>
      <p:sp>
        <p:nvSpPr>
          <p:cNvPr id="233" name="Google Shape;233;g25ae4263dc7_0_136"/>
          <p:cNvSpPr/>
          <p:nvPr/>
        </p:nvSpPr>
        <p:spPr>
          <a:xfrm>
            <a:off x="5002575" y="2464125"/>
            <a:ext cx="1404900" cy="407100"/>
          </a:xfrm>
          <a:prstGeom prst="ellipse">
            <a:avLst/>
          </a:prstGeom>
          <a:noFill/>
          <a:ln w="28575" cap="flat" cmpd="sng">
            <a:solidFill>
              <a:srgbClr val="0E397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4" name="Google Shape;234;g25ae4263dc7_0_136"/>
          <p:cNvCxnSpPr>
            <a:stCxn id="233" idx="5"/>
            <a:endCxn id="235" idx="0"/>
          </p:cNvCxnSpPr>
          <p:nvPr/>
        </p:nvCxnSpPr>
        <p:spPr>
          <a:xfrm>
            <a:off x="6201732" y="2811606"/>
            <a:ext cx="789300" cy="263700"/>
          </a:xfrm>
          <a:prstGeom prst="straightConnector1">
            <a:avLst/>
          </a:prstGeom>
          <a:noFill/>
          <a:ln w="28575" cap="flat" cmpd="sng">
            <a:solidFill>
              <a:srgbClr val="0E397E"/>
            </a:solidFill>
            <a:prstDash val="solid"/>
            <a:round/>
            <a:headEnd type="none" w="med" len="med"/>
            <a:tailEnd type="none" w="med" len="med"/>
          </a:ln>
        </p:spPr>
      </p:cxnSp>
      <p:sp>
        <p:nvSpPr>
          <p:cNvPr id="236" name="Google Shape;236;g25ae4263dc7_0_136"/>
          <p:cNvSpPr/>
          <p:nvPr/>
        </p:nvSpPr>
        <p:spPr>
          <a:xfrm>
            <a:off x="415375" y="4152825"/>
            <a:ext cx="1404900" cy="336000"/>
          </a:xfrm>
          <a:prstGeom prst="ellipse">
            <a:avLst/>
          </a:prstGeom>
          <a:noFill/>
          <a:ln w="28575" cap="flat" cmpd="sng">
            <a:solidFill>
              <a:srgbClr val="0E397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7" name="Google Shape;237;g25ae4263dc7_0_136"/>
          <p:cNvCxnSpPr>
            <a:stCxn id="236" idx="6"/>
            <a:endCxn id="238" idx="1"/>
          </p:cNvCxnSpPr>
          <p:nvPr/>
        </p:nvCxnSpPr>
        <p:spPr>
          <a:xfrm>
            <a:off x="1820275" y="4320825"/>
            <a:ext cx="2702400" cy="45300"/>
          </a:xfrm>
          <a:prstGeom prst="straightConnector1">
            <a:avLst/>
          </a:prstGeom>
          <a:noFill/>
          <a:ln w="28575" cap="flat" cmpd="sng">
            <a:solidFill>
              <a:srgbClr val="0E397E"/>
            </a:solidFill>
            <a:prstDash val="solid"/>
            <a:round/>
            <a:headEnd type="none" w="med" len="med"/>
            <a:tailEnd type="none" w="med" len="med"/>
          </a:ln>
        </p:spPr>
      </p:cxnSp>
      <p:sp>
        <p:nvSpPr>
          <p:cNvPr id="238" name="Google Shape;238;g25ae4263dc7_0_136"/>
          <p:cNvSpPr txBox="1"/>
          <p:nvPr/>
        </p:nvSpPr>
        <p:spPr>
          <a:xfrm>
            <a:off x="4522725" y="3904370"/>
            <a:ext cx="3689100" cy="923400"/>
          </a:xfrm>
          <a:prstGeom prst="rect">
            <a:avLst/>
          </a:prstGeom>
          <a:solidFill>
            <a:srgbClr val="DF3752"/>
          </a:solidFill>
          <a:ln w="9525" cap="flat" cmpd="sng">
            <a:solidFill>
              <a:srgbClr val="0E397E"/>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s-ES" sz="1200">
                <a:solidFill>
                  <a:srgbClr val="EEE0D1"/>
                </a:solidFill>
                <a:latin typeface="Verdana"/>
                <a:ea typeface="Verdana"/>
                <a:cs typeface="Verdana"/>
                <a:sym typeface="Verdana"/>
              </a:rPr>
              <a:t>Si resides en el extranjero, deberás indicar la región en la que reside la persona que te representará en territorio nacional, en caso de ser seleccionado/a/e. </a:t>
            </a:r>
            <a:endParaRPr sz="1200">
              <a:solidFill>
                <a:srgbClr val="EEE0D1"/>
              </a:solidFill>
              <a:latin typeface="Verdana"/>
              <a:ea typeface="Verdana"/>
              <a:cs typeface="Verdana"/>
              <a:sym typeface="Verdana"/>
            </a:endParaRPr>
          </a:p>
        </p:txBody>
      </p:sp>
      <p:sp>
        <p:nvSpPr>
          <p:cNvPr id="235" name="Google Shape;235;g25ae4263dc7_0_136"/>
          <p:cNvSpPr txBox="1"/>
          <p:nvPr/>
        </p:nvSpPr>
        <p:spPr>
          <a:xfrm>
            <a:off x="5668075" y="3075399"/>
            <a:ext cx="2646000" cy="554100"/>
          </a:xfrm>
          <a:prstGeom prst="rect">
            <a:avLst/>
          </a:prstGeom>
          <a:solidFill>
            <a:srgbClr val="DF3752"/>
          </a:solidFill>
          <a:ln w="9525" cap="flat" cmpd="sng">
            <a:solidFill>
              <a:srgbClr val="0E397E"/>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s-ES" sz="1200">
                <a:solidFill>
                  <a:srgbClr val="EEE0D1"/>
                </a:solidFill>
                <a:latin typeface="Verdana"/>
                <a:ea typeface="Verdana"/>
                <a:cs typeface="Verdana"/>
                <a:sym typeface="Verdana"/>
              </a:rPr>
              <a:t>Es importante que selecciones y completes este campo.</a:t>
            </a:r>
            <a:endParaRPr sz="1200">
              <a:solidFill>
                <a:srgbClr val="EEE0D1"/>
              </a:solidFill>
              <a:latin typeface="Verdana"/>
              <a:ea typeface="Verdana"/>
              <a:cs typeface="Verdana"/>
              <a:sym typeface="Verdana"/>
            </a:endParaRPr>
          </a:p>
        </p:txBody>
      </p:sp>
      <p:pic>
        <p:nvPicPr>
          <p:cNvPr id="239" name="Google Shape;239;g25ae4263dc7_0_136"/>
          <p:cNvPicPr preferRelativeResize="0"/>
          <p:nvPr/>
        </p:nvPicPr>
        <p:blipFill rotWithShape="1">
          <a:blip r:embed="rId6">
            <a:alphaModFix/>
          </a:blip>
          <a:srcRect/>
          <a:stretch/>
        </p:blipFill>
        <p:spPr>
          <a:xfrm>
            <a:off x="154350" y="65225"/>
            <a:ext cx="423701" cy="577751"/>
          </a:xfrm>
          <a:prstGeom prst="rect">
            <a:avLst/>
          </a:prstGeom>
          <a:noFill/>
          <a:ln>
            <a:noFill/>
          </a:ln>
        </p:spPr>
      </p:pic>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3071</Words>
  <Application>Microsoft Office PowerPoint</Application>
  <PresentationFormat>Presentación en pantalla (16:9)</PresentationFormat>
  <Paragraphs>160</Paragraphs>
  <Slides>29</Slides>
  <Notes>29</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29</vt:i4>
      </vt:variant>
    </vt:vector>
  </HeadingPairs>
  <TitlesOfParts>
    <vt:vector size="35" baseType="lpstr">
      <vt:lpstr>Arial</vt:lpstr>
      <vt:lpstr>Nunito Medium</vt:lpstr>
      <vt:lpstr>Calibri</vt:lpstr>
      <vt:lpstr>Nunito</vt:lpstr>
      <vt:lpstr>Verdana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Patricia Salas</dc:creator>
  <cp:lastModifiedBy>Camila Galaz Vega</cp:lastModifiedBy>
  <cp:revision>1</cp:revision>
  <dcterms:created xsi:type="dcterms:W3CDTF">2023-06-05T20:33:51Z</dcterms:created>
  <dcterms:modified xsi:type="dcterms:W3CDTF">2024-06-26T13:38:45Z</dcterms:modified>
</cp:coreProperties>
</file>