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9" r:id="rId3"/>
    <p:sldId id="270" r:id="rId4"/>
    <p:sldId id="294" r:id="rId5"/>
    <p:sldId id="258" r:id="rId6"/>
    <p:sldId id="276" r:id="rId7"/>
    <p:sldId id="293" r:id="rId8"/>
    <p:sldId id="262" r:id="rId9"/>
    <p:sldId id="285" r:id="rId10"/>
    <p:sldId id="264" r:id="rId11"/>
    <p:sldId id="265" r:id="rId12"/>
    <p:sldId id="292" r:id="rId13"/>
    <p:sldId id="267" r:id="rId14"/>
    <p:sldId id="268" r:id="rId15"/>
    <p:sldId id="308" r:id="rId16"/>
    <p:sldId id="269"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740BF4-F44E-26BD-1A25-BA66B649A1E2}" v="342" dt="2025-07-02T20:41:14.728"/>
    <p1510:client id="{C33FA91A-D004-860D-06EF-39E4E6C74B48}" v="197" dt="2025-07-01T19:41:26.449"/>
    <p1510:client id="{FCD32012-A9FF-CF49-3FB9-44934A9DFE46}" v="552" dt="2025-06-30T21:42:33.8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02/07/2025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8819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02/07/2025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54186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02/07/2025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1509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02/07/2025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39817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02/07/2025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33970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0771E8B-6CA5-40B2-8038-0E112F3DAC1C}" type="datetimeFigureOut">
              <a:rPr lang="es-ES" smtClean="0"/>
              <a:t>02/07/2025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979029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0771E8B-6CA5-40B2-8038-0E112F3DAC1C}" type="datetimeFigureOut">
              <a:rPr lang="es-ES" smtClean="0"/>
              <a:t>02/07/2025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75239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0771E8B-6CA5-40B2-8038-0E112F3DAC1C}" type="datetimeFigureOut">
              <a:rPr lang="es-ES" smtClean="0"/>
              <a:t>02/07/2025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3065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0771E8B-6CA5-40B2-8038-0E112F3DAC1C}" type="datetimeFigureOut">
              <a:rPr lang="es-ES" smtClean="0"/>
              <a:t>02/07/2025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8237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02/07/2025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360449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02/07/2025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8360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0771E8B-6CA5-40B2-8038-0E112F3DAC1C}" type="datetimeFigureOut">
              <a:rPr lang="es-ES" smtClean="0"/>
              <a:t>02/07/2025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F1556C4-DFC3-4611-A7CC-780699185E26}" type="slidenum">
              <a:rPr lang="es-ES" smtClean="0"/>
              <a:t>‹Nº›</a:t>
            </a:fld>
            <a:endParaRPr lang="es-ES"/>
          </a:p>
        </p:txBody>
      </p:sp>
    </p:spTree>
    <p:extLst>
      <p:ext uri="{BB962C8B-B14F-4D97-AF65-F5344CB8AC3E}">
        <p14:creationId xmlns:p14="http://schemas.microsoft.com/office/powerpoint/2010/main" val="293311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hyperlink" Target="https://siac.cultura.gob.cl/formulariosiac" TargetMode="Externa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hyperlink" Target="mailto:fondodelamusica@cultura.gob.cl" TargetMode="External"/><Relationship Id="rId5" Type="http://schemas.openxmlformats.org/officeDocument/2006/relationships/hyperlink" Target="https://www.fondosdecultura.cl/" TargetMode="Externa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5A5C9373-7F32-2500-60FE-B43EDDA5BD47}"/>
              </a:ext>
            </a:extLst>
          </p:cNvPr>
          <p:cNvSpPr txBox="1"/>
          <p:nvPr/>
        </p:nvSpPr>
        <p:spPr>
          <a:xfrm>
            <a:off x="1037837" y="5308697"/>
            <a:ext cx="2005677" cy="307777"/>
          </a:xfrm>
          <a:prstGeom prst="rect">
            <a:avLst/>
          </a:prstGeom>
          <a:noFill/>
        </p:spPr>
        <p:txBody>
          <a:bodyPr wrap="none" lIns="91440" tIns="45720" rIns="91440" bIns="45720" rtlCol="0" anchor="t">
            <a:spAutoFit/>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400">
                <a:solidFill>
                  <a:srgbClr val="173177"/>
                </a:solidFill>
                <a:latin typeface="Verdana"/>
                <a:ea typeface="Verdana"/>
                <a:cs typeface="Verdana" panose="020B0604030504040204" pitchFamily="34" charset="0"/>
              </a:rPr>
              <a:t>01 de julio de 2025</a:t>
            </a:r>
          </a:p>
        </p:txBody>
      </p:sp>
      <p:sp>
        <p:nvSpPr>
          <p:cNvPr id="11" name="Rectángulo redondeado 10">
            <a:extLst>
              <a:ext uri="{FF2B5EF4-FFF2-40B4-BE49-F238E27FC236}">
                <a16:creationId xmlns:a16="http://schemas.microsoft.com/office/drawing/2014/main" id="{D9149BB8-E189-F47E-E95B-C735246FFD82}"/>
              </a:ext>
            </a:extLst>
          </p:cNvPr>
          <p:cNvSpPr/>
          <p:nvPr/>
        </p:nvSpPr>
        <p:spPr>
          <a:xfrm>
            <a:off x="1033641" y="4728837"/>
            <a:ext cx="7174007" cy="577300"/>
          </a:xfrm>
          <a:prstGeom prst="roundRect">
            <a:avLst/>
          </a:prstGeom>
          <a:solidFill>
            <a:srgbClr val="1731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CuadroTexto 1">
            <a:extLst>
              <a:ext uri="{FF2B5EF4-FFF2-40B4-BE49-F238E27FC236}">
                <a16:creationId xmlns:a16="http://schemas.microsoft.com/office/drawing/2014/main" id="{82400786-893F-7995-95B8-FE7770057CBE}"/>
              </a:ext>
            </a:extLst>
          </p:cNvPr>
          <p:cNvSpPr txBox="1"/>
          <p:nvPr/>
        </p:nvSpPr>
        <p:spPr>
          <a:xfrm>
            <a:off x="1037951" y="4733193"/>
            <a:ext cx="7140389" cy="584775"/>
          </a:xfrm>
          <a:prstGeom prst="rect">
            <a:avLst/>
          </a:prstGeom>
          <a:noFill/>
        </p:spPr>
        <p:txBody>
          <a:bodyPr wrap="square" lIns="91440" tIns="45720" rIns="91440" bIns="45720" rtlCol="0" anchor="t">
            <a:spAutoFit/>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3200" b="1">
                <a:solidFill>
                  <a:schemeClr val="bg1"/>
                </a:solidFill>
                <a:latin typeface="Verdana"/>
                <a:ea typeface="Verdana"/>
              </a:rPr>
              <a:t>CONCURSO GENERAL 2026</a:t>
            </a:r>
            <a:endParaRPr lang="en-US">
              <a:solidFill>
                <a:schemeClr val="bg1"/>
              </a:solidFill>
            </a:endParaRPr>
          </a:p>
        </p:txBody>
      </p:sp>
      <p:pic>
        <p:nvPicPr>
          <p:cNvPr id="3" name="Imagen 2">
            <a:extLst>
              <a:ext uri="{FF2B5EF4-FFF2-40B4-BE49-F238E27FC236}">
                <a16:creationId xmlns:a16="http://schemas.microsoft.com/office/drawing/2014/main" id="{69B4E9E8-433E-1B7D-B432-2CBB3F9D9AD2}"/>
              </a:ext>
            </a:extLst>
          </p:cNvPr>
          <p:cNvPicPr>
            <a:picLocks noChangeAspect="1"/>
          </p:cNvPicPr>
          <p:nvPr/>
        </p:nvPicPr>
        <p:blipFill>
          <a:blip r:embed="rId3"/>
          <a:stretch>
            <a:fillRect/>
          </a:stretch>
        </p:blipFill>
        <p:spPr>
          <a:xfrm>
            <a:off x="3257550" y="1463599"/>
            <a:ext cx="5676900" cy="2299339"/>
          </a:xfrm>
          <a:prstGeom prst="rect">
            <a:avLst/>
          </a:prstGeom>
        </p:spPr>
      </p:pic>
    </p:spTree>
    <p:extLst>
      <p:ext uri="{BB962C8B-B14F-4D97-AF65-F5344CB8AC3E}">
        <p14:creationId xmlns:p14="http://schemas.microsoft.com/office/powerpoint/2010/main" val="128380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2DFB4B6-1843-A0DD-B4EC-B840ED993C09}"/>
              </a:ext>
            </a:extLst>
          </p:cNvPr>
          <p:cNvPicPr>
            <a:picLocks noChangeAspect="1"/>
          </p:cNvPicPr>
          <p:nvPr/>
        </p:nvPicPr>
        <p:blipFill>
          <a:blip r:embed="rId3"/>
          <a:stretch>
            <a:fillRect/>
          </a:stretch>
        </p:blipFill>
        <p:spPr>
          <a:xfrm>
            <a:off x="10157755" y="719670"/>
            <a:ext cx="1858973" cy="754062"/>
          </a:xfrm>
          <a:prstGeom prst="rect">
            <a:avLst/>
          </a:prstGeom>
        </p:spPr>
      </p:pic>
      <p:sp>
        <p:nvSpPr>
          <p:cNvPr id="6" name="Marcador de texto 1">
            <a:extLst>
              <a:ext uri="{FF2B5EF4-FFF2-40B4-BE49-F238E27FC236}">
                <a16:creationId xmlns:a16="http://schemas.microsoft.com/office/drawing/2014/main" id="{A34A4241-3F56-E0CF-EEA7-66D6E751B419}"/>
              </a:ext>
            </a:extLst>
          </p:cNvPr>
          <p:cNvSpPr txBox="1">
            <a:spLocks noChangeArrowheads="1"/>
          </p:cNvSpPr>
          <p:nvPr/>
        </p:nvSpPr>
        <p:spPr bwMode="auto">
          <a:xfrm>
            <a:off x="625034" y="578734"/>
            <a:ext cx="7419372" cy="587175"/>
          </a:xfrm>
          <a:prstGeom prst="rect">
            <a:avLst/>
          </a:prstGeom>
          <a:solidFill>
            <a:srgbClr val="92D050"/>
          </a:solidFill>
          <a:ln>
            <a:noFill/>
          </a:ln>
        </p:spPr>
        <p:txBody>
          <a:bodyPr vert="horz" wrap="square" lIns="91440" tIns="45720" rIns="91440" bIns="45720" numCol="1" anchor="ctr" anchorCtr="0" compatLnSpc="1">
            <a:prstTxWarp prst="textNoShape">
              <a:avLst/>
            </a:prstTxWarp>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endParaRPr lang="es-CL" sz="2400" b="1">
              <a:solidFill>
                <a:srgbClr val="173177"/>
              </a:solidFill>
              <a:latin typeface="Verdana"/>
              <a:ea typeface="Verdana"/>
            </a:endParaRPr>
          </a:p>
          <a:p>
            <a:pPr>
              <a:buNone/>
            </a:pPr>
            <a:endParaRPr lang="es-CL" sz="2400" b="1">
              <a:solidFill>
                <a:srgbClr val="173177"/>
              </a:solidFill>
              <a:latin typeface="Verdana"/>
              <a:ea typeface="Verdana"/>
            </a:endParaRPr>
          </a:p>
          <a:p>
            <a:pPr marL="0" lvl="0" indent="0" fontAlgn="auto">
              <a:lnSpc>
                <a:spcPct val="100000"/>
              </a:lnSpc>
              <a:spcBef>
                <a:spcPts val="0"/>
              </a:spcBef>
              <a:spcAft>
                <a:spcPts val="0"/>
              </a:spcAft>
              <a:buNone/>
            </a:pPr>
            <a:endParaRPr lang="es-CL" sz="2400" b="1">
              <a:solidFill>
                <a:srgbClr val="173177"/>
              </a:solidFill>
              <a:latin typeface="Aptos" panose="02110004020202020204"/>
              <a:ea typeface="+mn-ea"/>
              <a:cs typeface="+mn-cs"/>
            </a:endParaRPr>
          </a:p>
          <a:p>
            <a:pPr marL="0" indent="0" fontAlgn="auto">
              <a:lnSpc>
                <a:spcPct val="100000"/>
              </a:lnSpc>
              <a:spcBef>
                <a:spcPts val="0"/>
              </a:spcBef>
              <a:spcAft>
                <a:spcPts val="0"/>
              </a:spcAft>
              <a:buNone/>
            </a:pPr>
            <a:endParaRPr lang="es-CL" sz="1800" b="1">
              <a:solidFill>
                <a:srgbClr val="173177"/>
              </a:solidFill>
              <a:latin typeface="Verdana"/>
              <a:ea typeface="Verdana"/>
            </a:endParaRPr>
          </a:p>
          <a:p>
            <a:pPr marL="0" indent="0" fontAlgn="auto">
              <a:lnSpc>
                <a:spcPct val="100000"/>
              </a:lnSpc>
              <a:spcBef>
                <a:spcPts val="0"/>
              </a:spcBef>
              <a:spcAft>
                <a:spcPts val="0"/>
              </a:spcAft>
              <a:buNone/>
            </a:pPr>
            <a:endParaRPr lang="es-CL" sz="1800" b="1">
              <a:solidFill>
                <a:srgbClr val="173177"/>
              </a:solidFill>
              <a:latin typeface="Verdana"/>
              <a:ea typeface="Verdana"/>
            </a:endParaRPr>
          </a:p>
          <a:p>
            <a:pPr marL="0" indent="0" fontAlgn="auto">
              <a:lnSpc>
                <a:spcPct val="100000"/>
              </a:lnSpc>
              <a:spcBef>
                <a:spcPts val="0"/>
              </a:spcBef>
              <a:spcAft>
                <a:spcPts val="0"/>
              </a:spcAft>
              <a:buNone/>
            </a:pPr>
            <a:r>
              <a:rPr lang="es-CL" sz="1800" b="1">
                <a:solidFill>
                  <a:srgbClr val="173177"/>
                </a:solidFill>
                <a:latin typeface="Verdana"/>
                <a:ea typeface="Verdana"/>
              </a:rPr>
              <a:t>OBJETIVOS: Coros, Orquestas y Bandas Instrumentales</a:t>
            </a:r>
            <a:endParaRPr lang="es-CL" sz="1800">
              <a:solidFill>
                <a:prstClr val="black"/>
              </a:solidFill>
              <a:latin typeface="Verdana"/>
              <a:ea typeface="Verdana"/>
            </a:endParaRPr>
          </a:p>
          <a:p>
            <a:pPr marL="0" lvl="0" indent="0" fontAlgn="auto">
              <a:lnSpc>
                <a:spcPct val="100000"/>
              </a:lnSpc>
              <a:spcBef>
                <a:spcPts val="0"/>
              </a:spcBef>
              <a:spcAft>
                <a:spcPts val="0"/>
              </a:spcAft>
              <a:buNone/>
            </a:pPr>
            <a:endParaRPr lang="es-CL" sz="2400" b="1">
              <a:solidFill>
                <a:srgbClr val="173177"/>
              </a:solidFill>
              <a:latin typeface="Verdana"/>
              <a:ea typeface="Verdana"/>
              <a:cs typeface="+mn-cs"/>
            </a:endParaRPr>
          </a:p>
          <a:p>
            <a:pPr>
              <a:buNone/>
            </a:pPr>
            <a:endParaRPr lang="es-CL"/>
          </a:p>
          <a:p>
            <a:pPr>
              <a:buNone/>
            </a:pPr>
            <a:endParaRPr lang="es-CL" sz="2400" b="1">
              <a:solidFill>
                <a:srgbClr val="173177"/>
              </a:solidFill>
              <a:latin typeface="Verdana"/>
              <a:ea typeface="Verdana"/>
            </a:endParaRPr>
          </a:p>
          <a:p>
            <a:pPr algn="ctr">
              <a:buNone/>
            </a:pPr>
            <a:endParaRPr lang="es-CL" b="1">
              <a:solidFill>
                <a:srgbClr val="173177"/>
              </a:solidFill>
            </a:endParaRPr>
          </a:p>
        </p:txBody>
      </p:sp>
      <p:sp>
        <p:nvSpPr>
          <p:cNvPr id="14" name="CuadroTexto 13">
            <a:extLst>
              <a:ext uri="{FF2B5EF4-FFF2-40B4-BE49-F238E27FC236}">
                <a16:creationId xmlns:a16="http://schemas.microsoft.com/office/drawing/2014/main" id="{E75690DA-F065-89B9-77D1-FD6B25EB771D}"/>
              </a:ext>
            </a:extLst>
          </p:cNvPr>
          <p:cNvSpPr txBox="1"/>
          <p:nvPr/>
        </p:nvSpPr>
        <p:spPr>
          <a:xfrm>
            <a:off x="571499" y="1312333"/>
            <a:ext cx="9154584" cy="8002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s-ES" sz="1200">
                <a:solidFill>
                  <a:srgbClr val="0E397E"/>
                </a:solidFill>
                <a:latin typeface="Verdana"/>
                <a:ea typeface="Verdana"/>
              </a:rPr>
              <a:t>Esta convocatoria tiene por objetivo el financiamiento total o parcial a proyectos que promuevan el desarrollo de la actividad coral y la formación de orquestas, especialmente a nivel infantil y juvenil, en el ámbito escolar y extraescolar, incluyendo bandas instrumentales.</a:t>
            </a:r>
            <a:endParaRPr lang="es-ES" sz="1200"/>
          </a:p>
          <a:p>
            <a:pPr algn="just"/>
            <a:endParaRPr lang="es-ES" sz="1000">
              <a:solidFill>
                <a:srgbClr val="1A325C"/>
              </a:solidFill>
              <a:latin typeface="Verdana"/>
              <a:ea typeface="Verdana"/>
            </a:endParaRPr>
          </a:p>
        </p:txBody>
      </p:sp>
      <p:graphicFrame>
        <p:nvGraphicFramePr>
          <p:cNvPr id="15" name="Tabla 14">
            <a:extLst>
              <a:ext uri="{FF2B5EF4-FFF2-40B4-BE49-F238E27FC236}">
                <a16:creationId xmlns:a16="http://schemas.microsoft.com/office/drawing/2014/main" id="{4303C2F7-6283-7F89-FD08-6AE3BE3EC781}"/>
              </a:ext>
            </a:extLst>
          </p:cNvPr>
          <p:cNvGraphicFramePr>
            <a:graphicFrameLocks noGrp="1"/>
          </p:cNvGraphicFramePr>
          <p:nvPr/>
        </p:nvGraphicFramePr>
        <p:xfrm>
          <a:off x="625034" y="2017840"/>
          <a:ext cx="10676977" cy="4373880"/>
        </p:xfrm>
        <a:graphic>
          <a:graphicData uri="http://schemas.openxmlformats.org/drawingml/2006/table">
            <a:tbl>
              <a:tblPr firstRow="1" bandRow="1">
                <a:tableStyleId>{5C22544A-7EE6-4342-B048-85BDC9FD1C3A}</a:tableStyleId>
              </a:tblPr>
              <a:tblGrid>
                <a:gridCol w="3122083">
                  <a:extLst>
                    <a:ext uri="{9D8B030D-6E8A-4147-A177-3AD203B41FA5}">
                      <a16:colId xmlns:a16="http://schemas.microsoft.com/office/drawing/2014/main" val="3628087144"/>
                    </a:ext>
                  </a:extLst>
                </a:gridCol>
                <a:gridCol w="7554894">
                  <a:extLst>
                    <a:ext uri="{9D8B030D-6E8A-4147-A177-3AD203B41FA5}">
                      <a16:colId xmlns:a16="http://schemas.microsoft.com/office/drawing/2014/main" val="1726693752"/>
                    </a:ext>
                  </a:extLst>
                </a:gridCol>
              </a:tblGrid>
              <a:tr h="1095364">
                <a:tc>
                  <a:txBody>
                    <a:bodyPr/>
                    <a:lstStyle/>
                    <a:p>
                      <a:pPr lvl="0" algn="ctr">
                        <a:lnSpc>
                          <a:spcPct val="100000"/>
                        </a:lnSpc>
                        <a:spcBef>
                          <a:spcPts val="0"/>
                        </a:spcBef>
                        <a:spcAft>
                          <a:spcPts val="0"/>
                        </a:spcAft>
                        <a:buNone/>
                      </a:pPr>
                      <a:endParaRPr lang="es-ES" sz="1100" b="1" i="0" u="none" strike="noStrike" noProof="0">
                        <a:solidFill>
                          <a:srgbClr val="0E397E"/>
                        </a:solidFill>
                        <a:latin typeface="Verdana"/>
                      </a:endParaRPr>
                    </a:p>
                    <a:p>
                      <a:pPr lvl="0" algn="ctr">
                        <a:lnSpc>
                          <a:spcPct val="100000"/>
                        </a:lnSpc>
                        <a:spcBef>
                          <a:spcPts val="0"/>
                        </a:spcBef>
                        <a:spcAft>
                          <a:spcPts val="0"/>
                        </a:spcAft>
                        <a:buNone/>
                      </a:pPr>
                      <a:endParaRPr lang="es-ES" sz="1100" b="1" i="0" u="none" strike="noStrike" noProof="0">
                        <a:solidFill>
                          <a:srgbClr val="0E397E"/>
                        </a:solidFill>
                        <a:latin typeface="Verdana"/>
                      </a:endParaRPr>
                    </a:p>
                    <a:p>
                      <a:pPr lvl="0" algn="ctr">
                        <a:lnSpc>
                          <a:spcPct val="100000"/>
                        </a:lnSpc>
                        <a:spcBef>
                          <a:spcPts val="0"/>
                        </a:spcBef>
                        <a:spcAft>
                          <a:spcPts val="0"/>
                        </a:spcAft>
                        <a:buNone/>
                      </a:pPr>
                      <a:r>
                        <a:rPr lang="es-ES" sz="1100" b="1" i="0" u="none" strike="noStrike" noProof="0">
                          <a:solidFill>
                            <a:srgbClr val="0E397E"/>
                          </a:solidFill>
                          <a:latin typeface="Verdana"/>
                        </a:rPr>
                        <a:t>COROS, ORQUESTAS Y BANDAS INSTRUMENTALES</a:t>
                      </a:r>
                      <a:r>
                        <a:rPr lang="es-ES" sz="1100" b="0" i="0" u="none" strike="noStrike" noProof="0">
                          <a:solidFill>
                            <a:srgbClr val="0E397E"/>
                          </a:solidFill>
                          <a:latin typeface="Verdana"/>
                        </a:rPr>
                        <a:t> </a:t>
                      </a:r>
                      <a:r>
                        <a:rPr lang="es-ES" sz="1100" b="1" i="0" u="none" strike="noStrike" noProof="0">
                          <a:solidFill>
                            <a:srgbClr val="0E397E"/>
                          </a:solidFill>
                          <a:latin typeface="Verdana"/>
                        </a:rPr>
                        <a:t>EMERGENTES </a:t>
                      </a:r>
                      <a:endParaRPr lang="es-ES" sz="1100"/>
                    </a:p>
                    <a:p>
                      <a:pPr lvl="0" algn="ctr">
                        <a:lnSpc>
                          <a:spcPct val="100000"/>
                        </a:lnSpc>
                        <a:spcBef>
                          <a:spcPts val="0"/>
                        </a:spcBef>
                        <a:spcAft>
                          <a:spcPts val="0"/>
                        </a:spcAft>
                        <a:buNone/>
                      </a:pPr>
                      <a:r>
                        <a:rPr lang="es-ES" sz="1100" b="0" i="0" u="none" strike="noStrike" noProof="0">
                          <a:solidFill>
                            <a:srgbClr val="173177"/>
                          </a:solidFill>
                          <a:latin typeface="Verdana"/>
                        </a:rPr>
                        <a:t>(</a:t>
                      </a:r>
                      <a:r>
                        <a:rPr lang="es-CL" sz="1000" b="0" i="0" u="none" strike="noStrike" noProof="0">
                          <a:solidFill>
                            <a:srgbClr val="173177"/>
                          </a:solidFill>
                          <a:latin typeface="Verdana"/>
                        </a:rPr>
                        <a:t>IGUAL O MENOR A TRES </a:t>
                      </a:r>
                      <a:endParaRPr lang="es-ES" sz="1100">
                        <a:solidFill>
                          <a:srgbClr val="173177"/>
                        </a:solidFill>
                      </a:endParaRPr>
                    </a:p>
                    <a:p>
                      <a:pPr lvl="0" algn="ctr">
                        <a:lnSpc>
                          <a:spcPct val="100000"/>
                        </a:lnSpc>
                        <a:spcBef>
                          <a:spcPts val="0"/>
                        </a:spcBef>
                        <a:spcAft>
                          <a:spcPts val="0"/>
                        </a:spcAft>
                        <a:buNone/>
                      </a:pPr>
                      <a:r>
                        <a:rPr lang="es-CL" sz="1000" b="0" i="0" u="none" strike="noStrike" noProof="0">
                          <a:solidFill>
                            <a:srgbClr val="173177"/>
                          </a:solidFill>
                          <a:latin typeface="Verdana"/>
                        </a:rPr>
                        <a:t>AÑOS DE DESARROLLO)</a:t>
                      </a:r>
                      <a:endParaRPr lang="es-ES" sz="1100">
                        <a:solidFill>
                          <a:srgbClr val="173177"/>
                        </a:solidFill>
                      </a:endParaRPr>
                    </a:p>
                    <a:p>
                      <a:pPr lvl="0" algn="ctr">
                        <a:lnSpc>
                          <a:spcPct val="100000"/>
                        </a:lnSpc>
                        <a:spcBef>
                          <a:spcPts val="0"/>
                        </a:spcBef>
                        <a:spcAft>
                          <a:spcPts val="0"/>
                        </a:spcAft>
                        <a:buNone/>
                      </a:pPr>
                      <a:endParaRPr lang="es-ES" sz="900" b="0" i="0" u="none" strike="noStrike" noProof="0">
                        <a:solidFill>
                          <a:srgbClr val="173177"/>
                        </a:solidFill>
                        <a:latin typeface="Verdana"/>
                      </a:endParaRPr>
                    </a:p>
                    <a:p>
                      <a:pPr lvl="0" algn="ctr">
                        <a:buNone/>
                      </a:pPr>
                      <a:endParaRPr lang="es-ES"/>
                    </a:p>
                  </a:txBody>
                  <a:tcPr anchor="ctr">
                    <a:solidFill>
                      <a:schemeClr val="accent3">
                        <a:lumMod val="20000"/>
                        <a:lumOff val="80000"/>
                      </a:schemeClr>
                    </a:solidFill>
                  </a:tcPr>
                </a:tc>
                <a:tc>
                  <a:txBody>
                    <a:bodyPr/>
                    <a:lstStyle/>
                    <a:p>
                      <a:pPr lvl="0" algn="l">
                        <a:lnSpc>
                          <a:spcPct val="100000"/>
                        </a:lnSpc>
                        <a:spcBef>
                          <a:spcPts val="0"/>
                        </a:spcBef>
                        <a:spcAft>
                          <a:spcPts val="0"/>
                        </a:spcAft>
                        <a:buNone/>
                      </a:pPr>
                      <a:r>
                        <a:rPr lang="es-ES" sz="1100" b="0" i="0" u="none" strike="noStrike" baseline="0" noProof="0">
                          <a:solidFill>
                            <a:srgbClr val="0E397E"/>
                          </a:solidFill>
                          <a:latin typeface="Verdana"/>
                        </a:rPr>
                        <a:t>Esta modalidad considera proyectos que cuenten con un</a:t>
                      </a:r>
                      <a:r>
                        <a:rPr lang="es-ES" sz="1100" b="1" i="0" u="none" strike="noStrike" baseline="0" noProof="0">
                          <a:solidFill>
                            <a:srgbClr val="0E397E"/>
                          </a:solidFill>
                          <a:latin typeface="Verdana"/>
                        </a:rPr>
                        <a:t> máximo de tres (3) años de ejecución al momento de postular a la presente convocatoria.</a:t>
                      </a:r>
                      <a:r>
                        <a:rPr lang="es-ES" sz="1100" b="0" i="0" u="none" strike="noStrike" baseline="0" noProof="0">
                          <a:solidFill>
                            <a:srgbClr val="0E397E"/>
                          </a:solidFill>
                          <a:latin typeface="Verdana"/>
                        </a:rPr>
                        <a:t> Si se postula para formar por primera vez un coro, orquesta o banda instrumental y el proyecto cuenta con cero años de desarrollo, se deberá postular en esta modalidad. En caso de que el proyecto haya tenido una pausa en los años de ejecución, esta no puede ser anterior al año 2020 ni tener una pausa igual o mayor de cinco años sin la realización del respectivo proyecto formativo. Por ejemplo, si el proyecto de coro, orquesta o banda instrumental fue ejecutado en los años 2015, 2018 y 2024, el proyecto deberá postular a esta modalidad, ya que la pausa entre el 2018 y 2024 es mayor a cinco años, por lo que se considera emergente.</a:t>
                      </a:r>
                      <a:endParaRPr lang="en-US"/>
                    </a:p>
                    <a:p>
                      <a:pPr lvl="0" algn="l">
                        <a:lnSpc>
                          <a:spcPct val="100000"/>
                        </a:lnSpc>
                        <a:spcBef>
                          <a:spcPts val="0"/>
                        </a:spcBef>
                        <a:spcAft>
                          <a:spcPts val="0"/>
                        </a:spcAft>
                        <a:buNone/>
                      </a:pPr>
                      <a:endParaRPr lang="es-ES" sz="1100" b="0" i="0" u="none" strike="noStrike" noProof="0">
                        <a:solidFill>
                          <a:srgbClr val="0E397E"/>
                        </a:solidFill>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disponible:                                        $ 100.000.000.-</a:t>
                      </a:r>
                      <a:endParaRPr lang="es-ES" sz="1100">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máx. por proyecto:                            $   10.000.000.-</a:t>
                      </a:r>
                      <a:endParaRPr lang="es-ES" sz="1100">
                        <a:latin typeface="Verdana"/>
                      </a:endParaRPr>
                    </a:p>
                    <a:p>
                      <a:pPr marL="0" lvl="0" indent="0" algn="l">
                        <a:lnSpc>
                          <a:spcPct val="100000"/>
                        </a:lnSpc>
                        <a:spcBef>
                          <a:spcPts val="0"/>
                        </a:spcBef>
                        <a:spcAft>
                          <a:spcPts val="0"/>
                        </a:spcAft>
                        <a:buNone/>
                      </a:pPr>
                      <a:r>
                        <a:rPr lang="es-ES" sz="1100" b="0" i="0" u="none" strike="noStrike" noProof="0">
                          <a:solidFill>
                            <a:srgbClr val="0E397E"/>
                          </a:solidFill>
                          <a:latin typeface="Verdana"/>
                        </a:rPr>
                        <a:t>• Monto máx. Por proyecto regiones extremas: $   12.000.000.-</a:t>
                      </a:r>
                    </a:p>
                    <a:p>
                      <a:pPr lvl="0" algn="l">
                        <a:buNone/>
                      </a:pPr>
                      <a:endParaRPr lang="es-ES" sz="1100">
                        <a:latin typeface="Verdana"/>
                      </a:endParaRPr>
                    </a:p>
                  </a:txBody>
                  <a:tcPr anchor="ctr">
                    <a:solidFill>
                      <a:schemeClr val="accent2">
                        <a:lumMod val="40000"/>
                        <a:lumOff val="60000"/>
                      </a:schemeClr>
                    </a:solidFill>
                  </a:tcPr>
                </a:tc>
                <a:extLst>
                  <a:ext uri="{0D108BD9-81ED-4DB2-BD59-A6C34878D82A}">
                    <a16:rowId xmlns:a16="http://schemas.microsoft.com/office/drawing/2014/main" val="2131545519"/>
                  </a:ext>
                </a:extLst>
              </a:tr>
              <a:tr h="1095364">
                <a:tc>
                  <a:txBody>
                    <a:bodyPr/>
                    <a:lstStyle/>
                    <a:p>
                      <a:pPr lvl="0" algn="ctr">
                        <a:lnSpc>
                          <a:spcPct val="100000"/>
                        </a:lnSpc>
                        <a:spcBef>
                          <a:spcPts val="0"/>
                        </a:spcBef>
                        <a:spcAft>
                          <a:spcPts val="0"/>
                        </a:spcAft>
                        <a:buNone/>
                      </a:pPr>
                      <a:endParaRPr lang="es-ES" sz="1000" b="1" i="0" u="none" strike="noStrike" noProof="0">
                        <a:solidFill>
                          <a:srgbClr val="0E397E"/>
                        </a:solidFill>
                        <a:latin typeface="Verdana"/>
                      </a:endParaRPr>
                    </a:p>
                    <a:p>
                      <a:pPr lvl="0" algn="ctr">
                        <a:lnSpc>
                          <a:spcPct val="100000"/>
                        </a:lnSpc>
                        <a:spcBef>
                          <a:spcPts val="0"/>
                        </a:spcBef>
                        <a:spcAft>
                          <a:spcPts val="0"/>
                        </a:spcAft>
                        <a:buNone/>
                      </a:pPr>
                      <a:endParaRPr lang="es-ES" sz="1000" b="1" i="0" u="none" strike="noStrike" noProof="0">
                        <a:solidFill>
                          <a:srgbClr val="0E397E"/>
                        </a:solidFill>
                        <a:latin typeface="Verdana"/>
                      </a:endParaRPr>
                    </a:p>
                    <a:p>
                      <a:pPr lvl="0" algn="ctr">
                        <a:lnSpc>
                          <a:spcPct val="100000"/>
                        </a:lnSpc>
                        <a:spcBef>
                          <a:spcPts val="0"/>
                        </a:spcBef>
                        <a:spcAft>
                          <a:spcPts val="0"/>
                        </a:spcAft>
                        <a:buNone/>
                      </a:pPr>
                      <a:r>
                        <a:rPr lang="es-ES" sz="1000" b="1" i="0" u="none" strike="noStrike" noProof="0">
                          <a:solidFill>
                            <a:srgbClr val="0E397E"/>
                          </a:solidFill>
                          <a:latin typeface="Verdana"/>
                        </a:rPr>
                        <a:t>COROS, ORQUESTAS Y BANDAS INSTRUMENTALES</a:t>
                      </a:r>
                      <a:r>
                        <a:rPr lang="es-ES" sz="1000" b="0" i="0" u="none" strike="noStrike" noProof="0">
                          <a:solidFill>
                            <a:srgbClr val="0E397E"/>
                          </a:solidFill>
                          <a:latin typeface="Verdana"/>
                        </a:rPr>
                        <a:t> </a:t>
                      </a:r>
                      <a:r>
                        <a:rPr lang="es-ES" sz="1000" b="1" i="0" u="none" strike="noStrike" noProof="0">
                          <a:solidFill>
                            <a:srgbClr val="0E397E"/>
                          </a:solidFill>
                          <a:latin typeface="Verdana"/>
                        </a:rPr>
                        <a:t>TRAYECTORIA </a:t>
                      </a:r>
                      <a:endParaRPr lang="es-ES" sz="1000"/>
                    </a:p>
                    <a:p>
                      <a:pPr lvl="0" algn="ctr">
                        <a:lnSpc>
                          <a:spcPct val="100000"/>
                        </a:lnSpc>
                        <a:spcBef>
                          <a:spcPts val="0"/>
                        </a:spcBef>
                        <a:spcAft>
                          <a:spcPts val="0"/>
                        </a:spcAft>
                        <a:buNone/>
                      </a:pPr>
                      <a:r>
                        <a:rPr lang="es-ES" sz="1000" b="0" i="0" u="none" strike="noStrike" noProof="0">
                          <a:solidFill>
                            <a:srgbClr val="0E397E"/>
                          </a:solidFill>
                          <a:latin typeface="Verdana"/>
                        </a:rPr>
                        <a:t>(IGUAL O MAYOR A CUATRO </a:t>
                      </a:r>
                      <a:endParaRPr lang="es-ES" sz="1000"/>
                    </a:p>
                    <a:p>
                      <a:pPr lvl="0" algn="ctr">
                        <a:lnSpc>
                          <a:spcPct val="100000"/>
                        </a:lnSpc>
                        <a:spcBef>
                          <a:spcPts val="0"/>
                        </a:spcBef>
                        <a:spcAft>
                          <a:spcPts val="0"/>
                        </a:spcAft>
                        <a:buNone/>
                      </a:pPr>
                      <a:r>
                        <a:rPr lang="es-ES" sz="1000" b="0" i="0" u="none" strike="noStrike" noProof="0">
                          <a:solidFill>
                            <a:srgbClr val="0E397E"/>
                          </a:solidFill>
                          <a:latin typeface="Verdana"/>
                        </a:rPr>
                        <a:t>AÑOS DE DESARROLLO)</a:t>
                      </a:r>
                      <a:endParaRPr lang="es-ES" sz="1000"/>
                    </a:p>
                    <a:p>
                      <a:pPr lvl="0" algn="ctr">
                        <a:lnSpc>
                          <a:spcPct val="100000"/>
                        </a:lnSpc>
                        <a:spcBef>
                          <a:spcPts val="0"/>
                        </a:spcBef>
                        <a:spcAft>
                          <a:spcPts val="0"/>
                        </a:spcAft>
                        <a:buNone/>
                      </a:pPr>
                      <a:endParaRPr lang="es-ES"/>
                    </a:p>
                    <a:p>
                      <a:pPr lvl="0" algn="ctr">
                        <a:buNone/>
                      </a:pPr>
                      <a:endParaRPr lang="es-ES"/>
                    </a:p>
                  </a:txBody>
                  <a:tcPr anchor="ctr">
                    <a:solidFill>
                      <a:schemeClr val="accent3">
                        <a:lumMod val="20000"/>
                        <a:lumOff val="80000"/>
                      </a:schemeClr>
                    </a:solidFill>
                  </a:tcPr>
                </a:tc>
                <a:tc>
                  <a:txBody>
                    <a:bodyPr/>
                    <a:lstStyle/>
                    <a:p>
                      <a:pPr lvl="0" algn="l">
                        <a:lnSpc>
                          <a:spcPct val="100000"/>
                        </a:lnSpc>
                        <a:spcBef>
                          <a:spcPts val="0"/>
                        </a:spcBef>
                        <a:spcAft>
                          <a:spcPts val="0"/>
                        </a:spcAft>
                        <a:buNone/>
                      </a:pPr>
                      <a:r>
                        <a:rPr lang="es-ES" sz="1100" b="0" i="0" u="none" strike="noStrike" baseline="0" noProof="0">
                          <a:solidFill>
                            <a:srgbClr val="0E397E"/>
                          </a:solidFill>
                          <a:latin typeface="Verdana"/>
                        </a:rPr>
                        <a:t>Esta modalidad considera la realización de proyectos </a:t>
                      </a:r>
                      <a:r>
                        <a:rPr lang="es-ES" sz="1100" b="1" i="0" u="none" strike="noStrike" baseline="0" noProof="0">
                          <a:solidFill>
                            <a:srgbClr val="0E397E"/>
                          </a:solidFill>
                          <a:latin typeface="Verdana"/>
                        </a:rPr>
                        <a:t>desde una cuarta versión en adelante</a:t>
                      </a:r>
                      <a:r>
                        <a:rPr lang="es-ES" sz="1100" b="0" i="0" u="none" strike="noStrike" baseline="0" noProof="0">
                          <a:solidFill>
                            <a:srgbClr val="0E397E"/>
                          </a:solidFill>
                          <a:latin typeface="Verdana"/>
                        </a:rPr>
                        <a:t>, donde el proyecto formativo fue realizado de manera consecutiva o, con una pausa en su ejecución que no supere los cinco años de ejecución y que no sea antes del año 2020, se deberá postular a esta modalidad. Por ejemplo, si el proyecto de coro, orquesta o banda instrumental fue ejecutado en los años 2019, 2022, 2023 y 2024, se podrá postular a esta modalidad, ya que se consideraría de trayectoria y los años de pausa en la ejecución no superan los cinco años. </a:t>
                      </a:r>
                      <a:endParaRPr lang="en-US"/>
                    </a:p>
                    <a:p>
                      <a:pPr lvl="0" algn="l">
                        <a:lnSpc>
                          <a:spcPct val="100000"/>
                        </a:lnSpc>
                        <a:spcBef>
                          <a:spcPts val="0"/>
                        </a:spcBef>
                        <a:spcAft>
                          <a:spcPts val="0"/>
                        </a:spcAft>
                        <a:buNone/>
                      </a:pPr>
                      <a:endParaRPr lang="es-ES" sz="1100" b="0" i="0" u="none" strike="noStrike" baseline="0" noProof="0">
                        <a:solidFill>
                          <a:srgbClr val="0E397E"/>
                        </a:solidFill>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disponible:                                        $ 100.000.000.-</a:t>
                      </a:r>
                      <a:endParaRPr lang="es-ES" sz="1100">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máx. por proyecto:                            $   20.000.000.-</a:t>
                      </a:r>
                      <a:endParaRPr lang="es-ES" sz="1100">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máx. Por proyecto regiones extremas: $   24.000.000.-</a:t>
                      </a:r>
                      <a:endParaRPr lang="es-ES"/>
                    </a:p>
                    <a:p>
                      <a:pPr lvl="0" algn="l">
                        <a:buNone/>
                      </a:pPr>
                      <a:endParaRPr lang="es-ES" sz="1100">
                        <a:latin typeface="Verdana"/>
                      </a:endParaRPr>
                    </a:p>
                  </a:txBody>
                  <a:tcPr anchor="ctr">
                    <a:solidFill>
                      <a:schemeClr val="accent2">
                        <a:lumMod val="40000"/>
                        <a:lumOff val="60000"/>
                      </a:schemeClr>
                    </a:solidFill>
                  </a:tcPr>
                </a:tc>
                <a:extLst>
                  <a:ext uri="{0D108BD9-81ED-4DB2-BD59-A6C34878D82A}">
                    <a16:rowId xmlns:a16="http://schemas.microsoft.com/office/drawing/2014/main" val="3635052663"/>
                  </a:ext>
                </a:extLst>
              </a:tr>
            </a:tbl>
          </a:graphicData>
        </a:graphic>
      </p:graphicFrame>
      <p:sp>
        <p:nvSpPr>
          <p:cNvPr id="16" name="Rectángulo 15">
            <a:extLst>
              <a:ext uri="{FF2B5EF4-FFF2-40B4-BE49-F238E27FC236}">
                <a16:creationId xmlns:a16="http://schemas.microsoft.com/office/drawing/2014/main" id="{A507038B-8FAA-4027-8F70-28613D74C5D5}"/>
              </a:ext>
            </a:extLst>
          </p:cNvPr>
          <p:cNvSpPr/>
          <p:nvPr/>
        </p:nvSpPr>
        <p:spPr>
          <a:xfrm>
            <a:off x="9049808" y="3431116"/>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abril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12 meses</a:t>
            </a:r>
            <a:endParaRPr lang="es-ES"/>
          </a:p>
        </p:txBody>
      </p:sp>
      <p:sp>
        <p:nvSpPr>
          <p:cNvPr id="17" name="Rectángulo 16">
            <a:extLst>
              <a:ext uri="{FF2B5EF4-FFF2-40B4-BE49-F238E27FC236}">
                <a16:creationId xmlns:a16="http://schemas.microsoft.com/office/drawing/2014/main" id="{AAF3BBE4-25B2-A06B-EB43-B5F58803F4F2}"/>
              </a:ext>
            </a:extLst>
          </p:cNvPr>
          <p:cNvSpPr/>
          <p:nvPr/>
        </p:nvSpPr>
        <p:spPr>
          <a:xfrm>
            <a:off x="9054041" y="5367147"/>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abril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12 meses</a:t>
            </a:r>
            <a:endParaRPr lang="es-ES"/>
          </a:p>
        </p:txBody>
      </p:sp>
    </p:spTree>
    <p:extLst>
      <p:ext uri="{BB962C8B-B14F-4D97-AF65-F5344CB8AC3E}">
        <p14:creationId xmlns:p14="http://schemas.microsoft.com/office/powerpoint/2010/main" val="3416156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73FCB5EA-37EE-1544-176C-35DF0E7C06B2}"/>
              </a:ext>
            </a:extLst>
          </p:cNvPr>
          <p:cNvPicPr>
            <a:picLocks noChangeAspect="1"/>
          </p:cNvPicPr>
          <p:nvPr/>
        </p:nvPicPr>
        <p:blipFill>
          <a:blip r:embed="rId3"/>
          <a:stretch>
            <a:fillRect/>
          </a:stretch>
        </p:blipFill>
        <p:spPr>
          <a:xfrm>
            <a:off x="10353554" y="613569"/>
            <a:ext cx="1651600" cy="669945"/>
          </a:xfrm>
          <a:prstGeom prst="rect">
            <a:avLst/>
          </a:prstGeom>
        </p:spPr>
      </p:pic>
      <p:sp>
        <p:nvSpPr>
          <p:cNvPr id="19" name="Rectángulo 18">
            <a:extLst>
              <a:ext uri="{FF2B5EF4-FFF2-40B4-BE49-F238E27FC236}">
                <a16:creationId xmlns:a16="http://schemas.microsoft.com/office/drawing/2014/main" id="{79554A7C-A45D-9306-227D-917A8BA859F6}"/>
              </a:ext>
            </a:extLst>
          </p:cNvPr>
          <p:cNvSpPr/>
          <p:nvPr/>
        </p:nvSpPr>
        <p:spPr>
          <a:xfrm>
            <a:off x="539749" y="670820"/>
            <a:ext cx="9662582" cy="1775558"/>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r>
              <a:rPr lang="es-CL" sz="900" b="1" i="0" dirty="0">
                <a:solidFill>
                  <a:srgbClr val="1A325C"/>
                </a:solidFill>
                <a:latin typeface="Verdana"/>
                <a:ea typeface="Verdana"/>
                <a:cs typeface="Verdana"/>
              </a:rPr>
              <a:t>Gastos de </a:t>
            </a:r>
            <a:r>
              <a:rPr lang="es-CL" sz="900" b="1" dirty="0">
                <a:solidFill>
                  <a:srgbClr val="1A325C"/>
                </a:solidFill>
                <a:latin typeface="Verdana"/>
                <a:ea typeface="Verdana"/>
                <a:cs typeface="Verdana"/>
              </a:rPr>
              <a:t>Operación: </a:t>
            </a:r>
            <a:r>
              <a:rPr lang="es-CL" sz="900" dirty="0">
                <a:solidFill>
                  <a:srgbClr val="1A325C"/>
                </a:solidFill>
                <a:latin typeface="Verdana"/>
                <a:ea typeface="Verdana"/>
                <a:cs typeface="Verdana"/>
              </a:rPr>
              <a:t>Gastos</a:t>
            </a:r>
            <a:r>
              <a:rPr lang="es-CL" sz="900" b="0" i="0" dirty="0">
                <a:solidFill>
                  <a:srgbClr val="1A325C"/>
                </a:solidFill>
                <a:latin typeface="Verdana"/>
                <a:ea typeface="Verdana"/>
                <a:cs typeface="Verdana"/>
              </a:rPr>
              <a:t> necesarios para el cumplimiento de las funciones y actividades, tales como, alimentación, arriendos, vestuario, materiales de uso o de consumo, servicios básicos, mantenimiento, reparaciones, artículos de librería, difusión, pasajes, peajes, combustibles, entre otros. </a:t>
            </a:r>
            <a:endParaRPr lang="es-CL" sz="900" b="1" i="0" dirty="0">
              <a:solidFill>
                <a:srgbClr val="1A325C"/>
              </a:solidFill>
              <a:latin typeface="Verdana"/>
              <a:ea typeface="Verdana"/>
              <a:cs typeface="Verdana"/>
            </a:endParaRPr>
          </a:p>
          <a:p>
            <a:pPr marL="0" indent="0" algn="just" rtl="0"/>
            <a:endParaRPr lang="es-CL" sz="900" b="0" i="0" dirty="0">
              <a:solidFill>
                <a:srgbClr val="1A325C"/>
              </a:solidFill>
              <a:latin typeface="Verdana"/>
              <a:ea typeface="Verdana"/>
              <a:cs typeface="Verdana"/>
            </a:endParaRPr>
          </a:p>
          <a:p>
            <a:pPr algn="just"/>
            <a:r>
              <a:rPr lang="es-CL" sz="900" b="1" dirty="0">
                <a:solidFill>
                  <a:srgbClr val="1A325C"/>
                </a:solidFill>
                <a:latin typeface="Verdana"/>
                <a:ea typeface="Verdana"/>
                <a:cs typeface="Verdana"/>
              </a:rPr>
              <a:t>Gastos del Personal: </a:t>
            </a:r>
            <a:r>
              <a:rPr lang="es-CL" sz="900" dirty="0">
                <a:solidFill>
                  <a:srgbClr val="1A325C"/>
                </a:solidFill>
                <a:latin typeface="Verdana"/>
                <a:ea typeface="Verdana"/>
                <a:cs typeface="Verdana"/>
              </a:rPr>
              <a:t>Remuneraciones del equipo de trabajo.</a:t>
            </a:r>
            <a:endParaRPr lang="en-US" sz="900" dirty="0">
              <a:solidFill>
                <a:srgbClr val="000000"/>
              </a:solidFill>
              <a:latin typeface="Verdana"/>
              <a:ea typeface="Verdana"/>
              <a:cs typeface="Verdana"/>
            </a:endParaRPr>
          </a:p>
          <a:p>
            <a:pPr algn="just"/>
            <a:endParaRPr lang="es-CL" sz="900" dirty="0">
              <a:solidFill>
                <a:srgbClr val="1A325C"/>
              </a:solidFill>
              <a:latin typeface="Verdana"/>
              <a:ea typeface="Verdana"/>
              <a:cs typeface="Verdana"/>
            </a:endParaRPr>
          </a:p>
          <a:p>
            <a:pPr algn="just"/>
            <a:r>
              <a:rPr lang="es-CL" sz="900" b="1" i="0" dirty="0">
                <a:solidFill>
                  <a:srgbClr val="1A325C"/>
                </a:solidFill>
                <a:latin typeface="Verdana"/>
                <a:ea typeface="Verdana"/>
                <a:cs typeface="Verdana"/>
              </a:rPr>
              <a:t>Gastos de </a:t>
            </a:r>
            <a:r>
              <a:rPr lang="es-CL" sz="900" b="1" dirty="0">
                <a:solidFill>
                  <a:srgbClr val="1A325C"/>
                </a:solidFill>
                <a:latin typeface="Verdana"/>
                <a:ea typeface="Verdana"/>
                <a:cs typeface="Verdana"/>
              </a:rPr>
              <a:t>Inversión: </a:t>
            </a:r>
            <a:r>
              <a:rPr lang="es-CL" sz="900" dirty="0">
                <a:solidFill>
                  <a:srgbClr val="1A325C"/>
                </a:solidFill>
                <a:latin typeface="Verdana"/>
                <a:ea typeface="Verdana"/>
                <a:cs typeface="Verdana"/>
              </a:rPr>
              <a:t>Consisten</a:t>
            </a:r>
            <a:r>
              <a:rPr lang="es-CL" sz="900" b="0" i="0" dirty="0">
                <a:solidFill>
                  <a:srgbClr val="1A325C"/>
                </a:solidFill>
                <a:latin typeface="Verdana"/>
                <a:ea typeface="Verdana"/>
                <a:cs typeface="Verdana"/>
              </a:rPr>
              <a:t> en la adquisición de bienes que resulten indispensables para desarrollar las actividades previstas en el proyecto y que subsisten después de terminado. Por ejemplo, instrumentos musicales, equipos, entre otros.  Respecto de este ítem, se evaluará la pertinencia de imputar el 100% del gasto al proyecto, según la adquisición de que se trate, su justificación y naturaleza del respectivo proyecto.</a:t>
            </a:r>
          </a:p>
          <a:p>
            <a:pPr algn="just"/>
            <a:endParaRPr lang="es-CL" sz="900" dirty="0">
              <a:solidFill>
                <a:srgbClr val="1A325C"/>
              </a:solidFill>
              <a:latin typeface="Verdana"/>
              <a:ea typeface="Verdana"/>
              <a:cs typeface="Segoe UI"/>
            </a:endParaRPr>
          </a:p>
          <a:p>
            <a:pPr algn="just"/>
            <a:r>
              <a:rPr lang="es-CL" sz="900" b="1" dirty="0">
                <a:solidFill>
                  <a:srgbClr val="1A325C"/>
                </a:solidFill>
                <a:latin typeface="Verdana"/>
                <a:ea typeface="Verdana"/>
                <a:cs typeface="Segoe UI"/>
              </a:rPr>
              <a:t>Gastos de Imprevistos:</a:t>
            </a:r>
            <a:r>
              <a:rPr lang="es-CL" sz="900" dirty="0">
                <a:solidFill>
                  <a:srgbClr val="1A325C"/>
                </a:solidFill>
                <a:latin typeface="Verdana"/>
                <a:ea typeface="Verdana"/>
                <a:cs typeface="Segoe UI"/>
              </a:rPr>
              <a:t> Recursos destinados a solventar imponderables en la ejecución del proyecto, no pueden </a:t>
            </a:r>
            <a:r>
              <a:rPr lang="es-CL" sz="900" dirty="0">
                <a:solidFill>
                  <a:srgbClr val="1A325C"/>
                </a:solidFill>
                <a:latin typeface="Verdana"/>
                <a:ea typeface="Verdana"/>
                <a:cs typeface="+mn-lt"/>
              </a:rPr>
              <a:t>exceder el 5% del valor total solicitado al Fondo.</a:t>
            </a:r>
            <a:endParaRPr lang="es-CL" dirty="0"/>
          </a:p>
        </p:txBody>
      </p:sp>
      <p:sp>
        <p:nvSpPr>
          <p:cNvPr id="20" name="Rectángulo 19">
            <a:extLst>
              <a:ext uri="{FF2B5EF4-FFF2-40B4-BE49-F238E27FC236}">
                <a16:creationId xmlns:a16="http://schemas.microsoft.com/office/drawing/2014/main" id="{4A527CCA-56B9-AABB-7CE2-D43B77B22D6E}"/>
              </a:ext>
            </a:extLst>
          </p:cNvPr>
          <p:cNvSpPr/>
          <p:nvPr/>
        </p:nvSpPr>
        <p:spPr>
          <a:xfrm>
            <a:off x="539749" y="2853428"/>
            <a:ext cx="10932583" cy="164041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indent="0" algn="just" rtl="0"/>
            <a:r>
              <a:rPr lang="es-CL" sz="900" b="0" i="0">
                <a:solidFill>
                  <a:srgbClr val="1A325C"/>
                </a:solidFill>
                <a:latin typeface="Verdana"/>
                <a:ea typeface="Verdana"/>
                <a:cs typeface="Verdana"/>
              </a:rPr>
              <a:t>Las</a:t>
            </a:r>
            <a:r>
              <a:rPr lang="es-CL" sz="900" b="1" i="0">
                <a:solidFill>
                  <a:srgbClr val="1A325C"/>
                </a:solidFill>
                <a:latin typeface="Verdana"/>
                <a:ea typeface="Verdana"/>
                <a:cs typeface="Verdana"/>
              </a:rPr>
              <a:t> Corporaciones</a:t>
            </a:r>
            <a:r>
              <a:rPr lang="es-CL" sz="900" b="0" i="0">
                <a:solidFill>
                  <a:srgbClr val="1A325C"/>
                </a:solidFill>
                <a:latin typeface="Verdana"/>
                <a:ea typeface="Verdana"/>
                <a:cs typeface="Verdana"/>
              </a:rPr>
              <a:t> o </a:t>
            </a:r>
            <a:r>
              <a:rPr lang="es-CL" sz="900" b="1" i="0">
                <a:solidFill>
                  <a:srgbClr val="1A325C"/>
                </a:solidFill>
                <a:latin typeface="Verdana"/>
                <a:ea typeface="Verdana"/>
                <a:cs typeface="Verdana"/>
              </a:rPr>
              <a:t>Asociaciones</a:t>
            </a:r>
            <a:r>
              <a:rPr lang="es-CL" sz="900" b="0" i="0">
                <a:solidFill>
                  <a:srgbClr val="1A325C"/>
                </a:solidFill>
                <a:latin typeface="Verdana"/>
                <a:ea typeface="Verdana"/>
                <a:cs typeface="Verdana"/>
              </a:rPr>
              <a:t> constituidas conforme a lo dispuesto en el Título XXXIII del Libro I del Código Civil y Fundaciones sin fines de lucro, siempre que no se encuentren en situación de incompatibilidad, y las Municipalidades que desarrollen actividades corales y de formación de orquestas, especialmente a nivel infantil y juvenil, tanto en el ámbito escolar como extraescolar, incluyendo bandas instrumentales. Las postulaciones podrán ser asociativas con organizaciones no gubernamentales y otras entidades autónomas, pero deberán ser presentadas por personas habilitadas para postular de conformidad a lo indicado precedentemente.</a:t>
            </a:r>
          </a:p>
          <a:p>
            <a:pPr marL="0" indent="0" algn="just" rtl="0"/>
            <a:endParaRPr lang="en-US"/>
          </a:p>
          <a:p>
            <a:pPr marL="0" indent="0" algn="just" rtl="0"/>
            <a:r>
              <a:rPr lang="es-CL" sz="900" b="0" i="0">
                <a:solidFill>
                  <a:srgbClr val="1A325C"/>
                </a:solidFill>
                <a:latin typeface="Verdana"/>
                <a:ea typeface="Verdana"/>
                <a:cs typeface="Verdana"/>
              </a:rPr>
              <a:t>Por lo anterior, </a:t>
            </a:r>
            <a:r>
              <a:rPr lang="es-CL" sz="900" b="0" i="0" u="sng">
                <a:solidFill>
                  <a:srgbClr val="1A325C"/>
                </a:solidFill>
                <a:latin typeface="Verdana"/>
                <a:ea typeface="Verdana"/>
                <a:cs typeface="Verdana"/>
              </a:rPr>
              <a:t>no pueden postular</a:t>
            </a:r>
            <a:r>
              <a:rPr lang="es-CL" sz="900" b="0" i="0">
                <a:solidFill>
                  <a:srgbClr val="1A325C"/>
                </a:solidFill>
                <a:latin typeface="Verdana"/>
                <a:ea typeface="Verdana"/>
                <a:cs typeface="Verdana"/>
              </a:rPr>
              <a:t> a la Línea Coros, Orquestas y Bandas Instrumentales, las siguientes personas jurídicas: </a:t>
            </a:r>
            <a:r>
              <a:rPr lang="es-CL" sz="900" b="0" i="0" u="sng">
                <a:solidFill>
                  <a:srgbClr val="1A325C"/>
                </a:solidFill>
                <a:latin typeface="Verdana"/>
                <a:ea typeface="Verdana"/>
                <a:cs typeface="Verdana"/>
              </a:rPr>
              <a:t>asociaciones indígenas</a:t>
            </a:r>
            <a:r>
              <a:rPr lang="es-CL" sz="900" b="0" i="0">
                <a:solidFill>
                  <a:srgbClr val="1A325C"/>
                </a:solidFill>
                <a:latin typeface="Verdana"/>
                <a:ea typeface="Verdana"/>
                <a:cs typeface="Verdana"/>
              </a:rPr>
              <a:t> constituidas de acuerdo a lo dispuesto en la Ley Nº 19.253, </a:t>
            </a:r>
            <a:r>
              <a:rPr lang="es-CL" sz="900" b="0" i="0" u="sng">
                <a:solidFill>
                  <a:srgbClr val="1A325C"/>
                </a:solidFill>
                <a:latin typeface="Verdana"/>
                <a:ea typeface="Verdana"/>
                <a:cs typeface="Verdana"/>
              </a:rPr>
              <a:t>juntas de vecinos</a:t>
            </a:r>
            <a:r>
              <a:rPr lang="es-CL" sz="900" b="0" i="0">
                <a:solidFill>
                  <a:srgbClr val="1A325C"/>
                </a:solidFill>
                <a:latin typeface="Verdana"/>
                <a:ea typeface="Verdana"/>
                <a:cs typeface="Verdana"/>
              </a:rPr>
              <a:t> constituidas de conformidad con lo establecido en la Ley Nº 19.418, </a:t>
            </a:r>
            <a:r>
              <a:rPr lang="es-CL" sz="900" b="0" i="0" u="sng">
                <a:solidFill>
                  <a:srgbClr val="1A325C"/>
                </a:solidFill>
                <a:latin typeface="Verdana"/>
                <a:ea typeface="Verdana"/>
                <a:cs typeface="Verdana"/>
              </a:rPr>
              <a:t>organizaciones comunitarias</a:t>
            </a:r>
            <a:r>
              <a:rPr lang="es-CL" sz="900" b="0" i="0">
                <a:solidFill>
                  <a:srgbClr val="1A325C"/>
                </a:solidFill>
                <a:latin typeface="Verdana"/>
                <a:ea typeface="Verdana"/>
                <a:cs typeface="Verdana"/>
              </a:rPr>
              <a:t> funcionales constituidas de acuerdo a lo dispuesto en la Ley Nº 19.418, uniones comunales constituidas de conformidad con lo establecido en la Ley Nº 19.418, y otras personas jurídicas sin fines de lucro constituidas de acuerdo a lo dispuesto en leyes especiales.</a:t>
            </a:r>
            <a:endParaRPr lang="es-CL" sz="900" b="1">
              <a:solidFill>
                <a:srgbClr val="1A325C"/>
              </a:solidFill>
              <a:latin typeface="Verdana"/>
              <a:ea typeface="Verdana"/>
            </a:endParaRPr>
          </a:p>
        </p:txBody>
      </p:sp>
      <p:sp>
        <p:nvSpPr>
          <p:cNvPr id="21" name="Rectángulo 20">
            <a:extLst>
              <a:ext uri="{FF2B5EF4-FFF2-40B4-BE49-F238E27FC236}">
                <a16:creationId xmlns:a16="http://schemas.microsoft.com/office/drawing/2014/main" id="{056A620D-DFB9-72C6-6F41-DB96FA6080A5}"/>
              </a:ext>
            </a:extLst>
          </p:cNvPr>
          <p:cNvSpPr/>
          <p:nvPr/>
        </p:nvSpPr>
        <p:spPr>
          <a:xfrm>
            <a:off x="539748" y="4945121"/>
            <a:ext cx="6842188" cy="1635584"/>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r>
              <a:rPr lang="es-CL" sz="900" b="1">
                <a:solidFill>
                  <a:srgbClr val="0E397E"/>
                </a:solidFill>
                <a:latin typeface="Verdana"/>
                <a:ea typeface="Verdana"/>
              </a:rPr>
              <a:t>Documentos mínimos de postulación:</a:t>
            </a:r>
            <a:endParaRPr lang="es-ES"/>
          </a:p>
          <a:p>
            <a:pPr algn="just"/>
            <a:endParaRPr lang="es-CL" sz="900" b="1">
              <a:solidFill>
                <a:srgbClr val="0E397E"/>
              </a:solidFill>
              <a:latin typeface="Verdana"/>
              <a:ea typeface="Verdana"/>
            </a:endParaRPr>
          </a:p>
          <a:p>
            <a:pPr algn="just"/>
            <a:r>
              <a:rPr lang="es-CL" sz="900">
                <a:solidFill>
                  <a:srgbClr val="0E397E"/>
                </a:solidFill>
                <a:latin typeface="Verdana"/>
                <a:ea typeface="Verdana"/>
              </a:rPr>
              <a:t>•Autorización de derechos de autor/a (si corresponde). </a:t>
            </a:r>
            <a:endParaRPr lang="es-CL"/>
          </a:p>
          <a:p>
            <a:pPr algn="just"/>
            <a:r>
              <a:rPr lang="es-CL" sz="900">
                <a:solidFill>
                  <a:srgbClr val="0E397E"/>
                </a:solidFill>
                <a:latin typeface="Verdana"/>
                <a:ea typeface="Verdana"/>
              </a:rPr>
              <a:t>•Individualización de directores, administradores, representantes, constituyentes, accionistas y/o socios titulares, según sea el caso (si corresponde)</a:t>
            </a:r>
            <a:endParaRPr lang="es-CL"/>
          </a:p>
          <a:p>
            <a:pPr algn="just"/>
            <a:r>
              <a:rPr lang="es-CL" sz="900">
                <a:solidFill>
                  <a:srgbClr val="0E397E"/>
                </a:solidFill>
                <a:latin typeface="Verdana"/>
                <a:ea typeface="Verdana"/>
              </a:rPr>
              <a:t>•Cartas de compromiso de los/as integrantes del “equipo de trabajo” (si corresponde).</a:t>
            </a:r>
            <a:endParaRPr lang="es-CL" sz="900" b="1">
              <a:solidFill>
                <a:srgbClr val="0E397E"/>
              </a:solidFill>
              <a:latin typeface="Verdana"/>
              <a:ea typeface="Verdana"/>
            </a:endParaRPr>
          </a:p>
          <a:p>
            <a:pPr algn="just"/>
            <a:r>
              <a:rPr lang="es-CL" sz="900">
                <a:solidFill>
                  <a:srgbClr val="0E397E"/>
                </a:solidFill>
                <a:latin typeface="Verdana"/>
                <a:ea typeface="Verdana"/>
              </a:rPr>
              <a:t>•Carta de consentimiento de Comunidad Indígena (si corresponde).</a:t>
            </a:r>
            <a:endParaRPr lang="es-CL"/>
          </a:p>
          <a:p>
            <a:pPr algn="just"/>
            <a:r>
              <a:rPr lang="es-CL" sz="900">
                <a:solidFill>
                  <a:srgbClr val="0E397E"/>
                </a:solidFill>
                <a:latin typeface="Verdana"/>
                <a:ea typeface="Verdana"/>
              </a:rPr>
              <a:t>•Estatutos o acta de constitución vigentes en caso de que seas una persona jurídica privada.</a:t>
            </a:r>
            <a:endParaRPr lang="es-CL" sz="900" b="1">
              <a:solidFill>
                <a:srgbClr val="0E397E"/>
              </a:solidFill>
              <a:latin typeface="Verdana"/>
              <a:ea typeface="Verdana"/>
            </a:endParaRPr>
          </a:p>
          <a:p>
            <a:pPr algn="just"/>
            <a:r>
              <a:rPr lang="es-CL" sz="900">
                <a:solidFill>
                  <a:srgbClr val="0E397E"/>
                </a:solidFill>
                <a:latin typeface="Verdana"/>
                <a:ea typeface="Verdana"/>
              </a:rPr>
              <a:t>•Informe de inhabilidades para trabajar con menores de edad (si corresponde). </a:t>
            </a:r>
            <a:endParaRPr lang="es-CL"/>
          </a:p>
          <a:p>
            <a:pPr algn="just"/>
            <a:r>
              <a:rPr lang="es-CL" sz="900">
                <a:solidFill>
                  <a:srgbClr val="0E397E"/>
                </a:solidFill>
                <a:latin typeface="Verdana"/>
                <a:ea typeface="Verdana"/>
              </a:rPr>
              <a:t>Documento para acreditar que el integrante del equipo de trabajo (persona natural) es padre, madre o cuidador/a de hijas, hijos, niñas y niños desde la primera infancia hasta la última etapa de educación básica (hasta 8° básico)</a:t>
            </a:r>
          </a:p>
        </p:txBody>
      </p:sp>
      <p:sp>
        <p:nvSpPr>
          <p:cNvPr id="22" name="Rectángulo 21">
            <a:extLst>
              <a:ext uri="{FF2B5EF4-FFF2-40B4-BE49-F238E27FC236}">
                <a16:creationId xmlns:a16="http://schemas.microsoft.com/office/drawing/2014/main" id="{0BC39E54-CD49-D3D0-DD2F-D096DD0A0E9E}"/>
              </a:ext>
            </a:extLst>
          </p:cNvPr>
          <p:cNvSpPr/>
          <p:nvPr/>
        </p:nvSpPr>
        <p:spPr>
          <a:xfrm>
            <a:off x="7461631" y="4945121"/>
            <a:ext cx="4020468" cy="164093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indent="0" algn="just" rtl="0"/>
            <a:r>
              <a:rPr lang="es-CL" sz="900" b="1" i="0" dirty="0">
                <a:solidFill>
                  <a:srgbClr val="0E397E"/>
                </a:solidFill>
                <a:latin typeface="Verdana"/>
                <a:ea typeface="Verdana"/>
                <a:cs typeface="Verdana"/>
              </a:rPr>
              <a:t>Documentos necesarios para la evaluación:</a:t>
            </a:r>
          </a:p>
          <a:p>
            <a:pPr algn="just"/>
            <a:endParaRPr lang="es-CL" sz="900" b="1" dirty="0">
              <a:solidFill>
                <a:srgbClr val="0E397E"/>
              </a:solidFill>
              <a:latin typeface="Verdana"/>
              <a:ea typeface="Verdana"/>
              <a:cs typeface="Verdana"/>
            </a:endParaRPr>
          </a:p>
          <a:p>
            <a:pPr marL="173355" indent="-173355" algn="just">
              <a:buFont typeface="Verdana"/>
              <a:buChar char="•"/>
            </a:pPr>
            <a:r>
              <a:rPr lang="es-CL" sz="900" b="0" i="0" dirty="0">
                <a:solidFill>
                  <a:srgbClr val="0E397E"/>
                </a:solidFill>
                <a:latin typeface="Verdana"/>
                <a:ea typeface="Verdana"/>
                <a:cs typeface="Verdana"/>
              </a:rPr>
              <a:t>Respaldo de compromisos de alianzas estratégicas o asociativas (si corresponde).</a:t>
            </a:r>
            <a:endParaRPr lang="es-CL" sz="900" dirty="0">
              <a:solidFill>
                <a:srgbClr val="0E397E"/>
              </a:solidFill>
              <a:latin typeface="Verdana"/>
              <a:ea typeface="Verdana"/>
              <a:cs typeface="Verdana"/>
            </a:endParaRPr>
          </a:p>
          <a:p>
            <a:pPr marL="173355" indent="-173355" algn="just">
              <a:buFont typeface="Verdana"/>
              <a:buChar char="•"/>
            </a:pPr>
            <a:r>
              <a:rPr lang="es-CL" sz="900" dirty="0">
                <a:solidFill>
                  <a:srgbClr val="0E397E"/>
                </a:solidFill>
                <a:latin typeface="Verdana"/>
                <a:ea typeface="Verdana"/>
                <a:cs typeface="Verdana"/>
              </a:rPr>
              <a:t>Dossier y Antecedentes de desarrollo y crecimiento del conjunto (si corresponde)</a:t>
            </a:r>
          </a:p>
          <a:p>
            <a:pPr marL="173355" indent="-173355" algn="just" rtl="0">
              <a:buFont typeface="Verdana"/>
              <a:buChar char="•"/>
            </a:pPr>
            <a:r>
              <a:rPr lang="es-CL" sz="900" dirty="0">
                <a:solidFill>
                  <a:srgbClr val="0E397E"/>
                </a:solidFill>
                <a:latin typeface="Verdana"/>
                <a:ea typeface="Verdana"/>
                <a:cs typeface="Verdana"/>
              </a:rPr>
              <a:t>Fichas</a:t>
            </a:r>
            <a:r>
              <a:rPr lang="es-CL" sz="900" b="0" i="0" dirty="0">
                <a:solidFill>
                  <a:srgbClr val="0E397E"/>
                </a:solidFill>
                <a:latin typeface="Verdana"/>
                <a:ea typeface="Verdana"/>
                <a:cs typeface="Verdana"/>
              </a:rPr>
              <a:t> del equipo docente/maestros.</a:t>
            </a:r>
            <a:endParaRPr lang="es-CL" sz="900" dirty="0">
              <a:solidFill>
                <a:srgbClr val="0E397E"/>
              </a:solidFill>
              <a:latin typeface="Verdana"/>
              <a:ea typeface="Verdana"/>
            </a:endParaRPr>
          </a:p>
        </p:txBody>
      </p:sp>
      <p:sp>
        <p:nvSpPr>
          <p:cNvPr id="23" name="Rectángulo 22">
            <a:extLst>
              <a:ext uri="{FF2B5EF4-FFF2-40B4-BE49-F238E27FC236}">
                <a16:creationId xmlns:a16="http://schemas.microsoft.com/office/drawing/2014/main" id="{41DC3C74-AECD-B623-997E-FCD8328E48C9}"/>
              </a:ext>
            </a:extLst>
          </p:cNvPr>
          <p:cNvSpPr/>
          <p:nvPr/>
        </p:nvSpPr>
        <p:spPr>
          <a:xfrm>
            <a:off x="539750" y="381000"/>
            <a:ext cx="3069166" cy="2857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sz="1100" b="1" i="0">
                <a:solidFill>
                  <a:srgbClr val="EEE0D1"/>
                </a:solidFill>
                <a:latin typeface="Verdana"/>
                <a:ea typeface="Verdana"/>
                <a:cs typeface="Verdana"/>
              </a:rPr>
              <a:t>GASTOS FINANCIABLES</a:t>
            </a:r>
            <a:endParaRPr lang="es-ES"/>
          </a:p>
        </p:txBody>
      </p:sp>
      <p:sp>
        <p:nvSpPr>
          <p:cNvPr id="24" name="Rectángulo 23">
            <a:extLst>
              <a:ext uri="{FF2B5EF4-FFF2-40B4-BE49-F238E27FC236}">
                <a16:creationId xmlns:a16="http://schemas.microsoft.com/office/drawing/2014/main" id="{F1FAA4C3-F95B-9401-5FB3-0CA90D68D2CA}"/>
              </a:ext>
            </a:extLst>
          </p:cNvPr>
          <p:cNvSpPr/>
          <p:nvPr/>
        </p:nvSpPr>
        <p:spPr>
          <a:xfrm>
            <a:off x="539751" y="2599429"/>
            <a:ext cx="3069166" cy="2540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sz="1100" b="1" i="0">
                <a:solidFill>
                  <a:srgbClr val="FFF0C5"/>
                </a:solidFill>
                <a:latin typeface="Verdana"/>
                <a:ea typeface="Verdana"/>
                <a:cs typeface="Verdana"/>
              </a:rPr>
              <a:t>¿QUIÉNES PUEDEN POSTULAR?</a:t>
            </a:r>
            <a:endParaRPr lang="es-ES"/>
          </a:p>
        </p:txBody>
      </p:sp>
      <p:sp>
        <p:nvSpPr>
          <p:cNvPr id="25" name="Rectángulo 24">
            <a:extLst>
              <a:ext uri="{FF2B5EF4-FFF2-40B4-BE49-F238E27FC236}">
                <a16:creationId xmlns:a16="http://schemas.microsoft.com/office/drawing/2014/main" id="{4C598E0B-430B-8223-C45E-F3AA4BDE6F3E}"/>
              </a:ext>
            </a:extLst>
          </p:cNvPr>
          <p:cNvSpPr/>
          <p:nvPr/>
        </p:nvSpPr>
        <p:spPr>
          <a:xfrm>
            <a:off x="539748" y="4686787"/>
            <a:ext cx="3069167" cy="2539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sz="1100" b="1" i="0">
                <a:solidFill>
                  <a:srgbClr val="FFF0C5"/>
                </a:solidFill>
                <a:latin typeface="Verdana"/>
                <a:ea typeface="Verdana"/>
                <a:cs typeface="Verdana"/>
              </a:rPr>
              <a:t>DOCUMENTOS REQUERIDOS</a:t>
            </a:r>
            <a:endParaRPr lang="es-ES"/>
          </a:p>
        </p:txBody>
      </p:sp>
    </p:spTree>
    <p:extLst>
      <p:ext uri="{BB962C8B-B14F-4D97-AF65-F5344CB8AC3E}">
        <p14:creationId xmlns:p14="http://schemas.microsoft.com/office/powerpoint/2010/main" val="3693013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C24F790-B891-00A9-E057-4EBE0C25C9E2}"/>
            </a:ext>
          </a:extLst>
        </p:cNvPr>
        <p:cNvGrpSpPr/>
        <p:nvPr/>
      </p:nvGrpSpPr>
      <p:grpSpPr>
        <a:xfrm>
          <a:off x="0" y="0"/>
          <a:ext cx="0" cy="0"/>
          <a:chOff x="0" y="0"/>
          <a:chExt cx="0" cy="0"/>
        </a:xfrm>
      </p:grpSpPr>
      <p:pic>
        <p:nvPicPr>
          <p:cNvPr id="2" name="Imagen 1">
            <a:extLst>
              <a:ext uri="{FF2B5EF4-FFF2-40B4-BE49-F238E27FC236}">
                <a16:creationId xmlns:a16="http://schemas.microsoft.com/office/drawing/2014/main" id="{42763833-A709-CB65-0E1D-54B7D6CA4804}"/>
              </a:ext>
            </a:extLst>
          </p:cNvPr>
          <p:cNvPicPr>
            <a:picLocks noChangeAspect="1"/>
          </p:cNvPicPr>
          <p:nvPr/>
        </p:nvPicPr>
        <p:blipFill>
          <a:blip r:embed="rId3"/>
          <a:stretch>
            <a:fillRect/>
          </a:stretch>
        </p:blipFill>
        <p:spPr>
          <a:xfrm>
            <a:off x="849780" y="801827"/>
            <a:ext cx="1858973" cy="754062"/>
          </a:xfrm>
          <a:prstGeom prst="rect">
            <a:avLst/>
          </a:prstGeom>
        </p:spPr>
      </p:pic>
      <p:sp>
        <p:nvSpPr>
          <p:cNvPr id="4" name="Rectángulo redondeado 8">
            <a:extLst>
              <a:ext uri="{FF2B5EF4-FFF2-40B4-BE49-F238E27FC236}">
                <a16:creationId xmlns:a16="http://schemas.microsoft.com/office/drawing/2014/main" id="{F237CE50-C3CC-8C08-3612-920E12B9B6B4}"/>
              </a:ext>
            </a:extLst>
          </p:cNvPr>
          <p:cNvSpPr/>
          <p:nvPr/>
        </p:nvSpPr>
        <p:spPr>
          <a:xfrm>
            <a:off x="852076" y="2861578"/>
            <a:ext cx="8889456" cy="56637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s-C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L" sz="2000" b="1" i="0">
                <a:solidFill>
                  <a:srgbClr val="173177"/>
                </a:solidFill>
                <a:latin typeface="Verdana"/>
                <a:ea typeface="Verdana"/>
                <a:cs typeface="Verdana"/>
              </a:rPr>
              <a:t>INVESTIGACIÓN Y REGISTRO DE LA MÚSICA NACIONAL</a:t>
            </a:r>
            <a:endParaRPr lang="es-CL" sz="2000" b="1">
              <a:solidFill>
                <a:srgbClr val="173177"/>
              </a:solidFill>
              <a:latin typeface="Verdana"/>
              <a:ea typeface="Verdana"/>
            </a:endParaRPr>
          </a:p>
        </p:txBody>
      </p:sp>
    </p:spTree>
    <p:extLst>
      <p:ext uri="{BB962C8B-B14F-4D97-AF65-F5344CB8AC3E}">
        <p14:creationId xmlns:p14="http://schemas.microsoft.com/office/powerpoint/2010/main" val="4119797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2DFB4B6-1843-A0DD-B4EC-B840ED993C09}"/>
              </a:ext>
            </a:extLst>
          </p:cNvPr>
          <p:cNvPicPr>
            <a:picLocks noChangeAspect="1"/>
          </p:cNvPicPr>
          <p:nvPr/>
        </p:nvPicPr>
        <p:blipFill>
          <a:blip r:embed="rId3"/>
          <a:stretch>
            <a:fillRect/>
          </a:stretch>
        </p:blipFill>
        <p:spPr>
          <a:xfrm>
            <a:off x="10308166" y="512809"/>
            <a:ext cx="1640024" cy="665249"/>
          </a:xfrm>
          <a:prstGeom prst="rect">
            <a:avLst/>
          </a:prstGeom>
        </p:spPr>
      </p:pic>
      <p:sp>
        <p:nvSpPr>
          <p:cNvPr id="24" name="Marcador de texto 1">
            <a:extLst>
              <a:ext uri="{FF2B5EF4-FFF2-40B4-BE49-F238E27FC236}">
                <a16:creationId xmlns:a16="http://schemas.microsoft.com/office/drawing/2014/main" id="{F9547551-CAED-5F0C-53C3-A2F11F33FB6E}"/>
              </a:ext>
            </a:extLst>
          </p:cNvPr>
          <p:cNvSpPr txBox="1">
            <a:spLocks noChangeArrowheads="1"/>
          </p:cNvSpPr>
          <p:nvPr/>
        </p:nvSpPr>
        <p:spPr bwMode="auto">
          <a:xfrm>
            <a:off x="730141" y="730637"/>
            <a:ext cx="8249466" cy="511826"/>
          </a:xfrm>
          <a:prstGeom prst="rect">
            <a:avLst/>
          </a:prstGeom>
          <a:solidFill>
            <a:srgbClr val="92D050"/>
          </a:solidFill>
          <a:ln>
            <a:noFill/>
          </a:ln>
        </p:spPr>
        <p:txBody>
          <a:bodyPr vert="horz" wrap="square" lIns="91440" tIns="45720" rIns="91440" bIns="45720" numCol="1" anchor="ctr" anchorCtr="0" compatLnSpc="1">
            <a:prstTxWarp prst="textNoShape">
              <a:avLst/>
            </a:prstTxWarp>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endParaRPr lang="es-CL" sz="2400" b="1">
              <a:solidFill>
                <a:srgbClr val="173177"/>
              </a:solidFill>
              <a:latin typeface="Verdana"/>
              <a:ea typeface="Verdana"/>
            </a:endParaRPr>
          </a:p>
          <a:p>
            <a:pPr>
              <a:buNone/>
            </a:pPr>
            <a:r>
              <a:rPr lang="es-CL" sz="1900" b="1">
                <a:solidFill>
                  <a:srgbClr val="173177"/>
                </a:solidFill>
                <a:latin typeface="Verdana"/>
                <a:ea typeface="Verdana"/>
              </a:rPr>
              <a:t>OBJETIVOS: </a:t>
            </a:r>
            <a:r>
              <a:rPr lang="es-MX" sz="1900" b="1">
                <a:solidFill>
                  <a:srgbClr val="173177"/>
                </a:solidFill>
                <a:latin typeface="Verdana"/>
                <a:ea typeface="Verdana"/>
              </a:rPr>
              <a:t>Investigación y Registro de la Música Nacional</a:t>
            </a:r>
            <a:endParaRPr lang="es-CL">
              <a:solidFill>
                <a:srgbClr val="FFFFFF"/>
              </a:solidFill>
              <a:latin typeface="Verdana"/>
              <a:ea typeface="Verdana"/>
            </a:endParaRPr>
          </a:p>
          <a:p>
            <a:pPr algn="ctr">
              <a:buNone/>
            </a:pPr>
            <a:endParaRPr lang="es-CL" b="1">
              <a:solidFill>
                <a:srgbClr val="173177"/>
              </a:solidFill>
            </a:endParaRPr>
          </a:p>
        </p:txBody>
      </p:sp>
      <p:sp>
        <p:nvSpPr>
          <p:cNvPr id="29" name="CuadroTexto 28">
            <a:extLst>
              <a:ext uri="{FF2B5EF4-FFF2-40B4-BE49-F238E27FC236}">
                <a16:creationId xmlns:a16="http://schemas.microsoft.com/office/drawing/2014/main" id="{321EDF73-6633-27BD-AFE8-EB1C7463BB9F}"/>
              </a:ext>
            </a:extLst>
          </p:cNvPr>
          <p:cNvSpPr txBox="1"/>
          <p:nvPr/>
        </p:nvSpPr>
        <p:spPr>
          <a:xfrm>
            <a:off x="656166" y="1312333"/>
            <a:ext cx="9313334" cy="15706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s-ES" sz="1200">
                <a:solidFill>
                  <a:srgbClr val="0E397E"/>
                </a:solidFill>
                <a:latin typeface="Verdana"/>
                <a:ea typeface="Verdana"/>
              </a:rPr>
              <a:t>Esta convocatoria tiene por objetivo el financiamiento total o parcial para proyectos de fomento y desarrollo de investigación, estudios, registros, catastros y rescate de la música nacional, destinados a su publicación en medios especializados o de interés nacional. Los proyectos podrán ser presentados en cualquiera de los géneros de música popular, de raíz folklórica, música de pueblos originarios, clásica-docta, electroacústica, arte sonoro y paisaje sonoro, considerando etapas de producción, edición, difusión y divulgación.</a:t>
            </a:r>
          </a:p>
          <a:p>
            <a:pPr algn="just"/>
            <a:endParaRPr lang="es-ES" sz="1200">
              <a:solidFill>
                <a:srgbClr val="0E397E"/>
              </a:solidFill>
              <a:latin typeface="Verdana"/>
              <a:ea typeface="Verdana"/>
            </a:endParaRPr>
          </a:p>
          <a:p>
            <a:pPr algn="just"/>
            <a:endParaRPr lang="es-ES" sz="1200">
              <a:solidFill>
                <a:srgbClr val="0E397E"/>
              </a:solidFill>
              <a:latin typeface="Verdana"/>
              <a:ea typeface="Verdana"/>
            </a:endParaRPr>
          </a:p>
          <a:p>
            <a:pPr algn="just"/>
            <a:endParaRPr lang="es-ES" sz="1000">
              <a:solidFill>
                <a:srgbClr val="1A325C"/>
              </a:solidFill>
              <a:latin typeface="Verdana"/>
              <a:ea typeface="Verdana"/>
            </a:endParaRPr>
          </a:p>
        </p:txBody>
      </p:sp>
      <p:graphicFrame>
        <p:nvGraphicFramePr>
          <p:cNvPr id="30" name="Tabla 29">
            <a:extLst>
              <a:ext uri="{FF2B5EF4-FFF2-40B4-BE49-F238E27FC236}">
                <a16:creationId xmlns:a16="http://schemas.microsoft.com/office/drawing/2014/main" id="{933579E4-3C6F-A399-E24D-5512623A02A6}"/>
              </a:ext>
            </a:extLst>
          </p:cNvPr>
          <p:cNvGraphicFramePr>
            <a:graphicFrameLocks noGrp="1"/>
          </p:cNvGraphicFramePr>
          <p:nvPr/>
        </p:nvGraphicFramePr>
        <p:xfrm>
          <a:off x="666749" y="2497667"/>
          <a:ext cx="10676977" cy="2697480"/>
        </p:xfrm>
        <a:graphic>
          <a:graphicData uri="http://schemas.openxmlformats.org/drawingml/2006/table">
            <a:tbl>
              <a:tblPr firstRow="1" bandRow="1">
                <a:tableStyleId>{5C22544A-7EE6-4342-B048-85BDC9FD1C3A}</a:tableStyleId>
              </a:tblPr>
              <a:tblGrid>
                <a:gridCol w="3122083">
                  <a:extLst>
                    <a:ext uri="{9D8B030D-6E8A-4147-A177-3AD203B41FA5}">
                      <a16:colId xmlns:a16="http://schemas.microsoft.com/office/drawing/2014/main" val="3628087144"/>
                    </a:ext>
                  </a:extLst>
                </a:gridCol>
                <a:gridCol w="7554894">
                  <a:extLst>
                    <a:ext uri="{9D8B030D-6E8A-4147-A177-3AD203B41FA5}">
                      <a16:colId xmlns:a16="http://schemas.microsoft.com/office/drawing/2014/main" val="1726693752"/>
                    </a:ext>
                  </a:extLst>
                </a:gridCol>
              </a:tblGrid>
              <a:tr h="1095364">
                <a:tc>
                  <a:txBody>
                    <a:bodyPr/>
                    <a:lstStyle/>
                    <a:p>
                      <a:pPr lvl="0" algn="ctr">
                        <a:lnSpc>
                          <a:spcPct val="100000"/>
                        </a:lnSpc>
                        <a:spcBef>
                          <a:spcPts val="0"/>
                        </a:spcBef>
                        <a:spcAft>
                          <a:spcPts val="0"/>
                        </a:spcAft>
                        <a:buNone/>
                      </a:pPr>
                      <a:endParaRPr lang="es-ES" sz="1100" b="1" i="0" u="none" strike="noStrike" noProof="0">
                        <a:solidFill>
                          <a:srgbClr val="0E397E"/>
                        </a:solidFill>
                        <a:latin typeface="Verdana"/>
                      </a:endParaRPr>
                    </a:p>
                    <a:p>
                      <a:pPr lvl="0" algn="ctr">
                        <a:lnSpc>
                          <a:spcPct val="100000"/>
                        </a:lnSpc>
                        <a:spcBef>
                          <a:spcPts val="0"/>
                        </a:spcBef>
                        <a:spcAft>
                          <a:spcPts val="0"/>
                        </a:spcAft>
                        <a:buNone/>
                      </a:pPr>
                      <a:endParaRPr lang="es-ES" sz="1100" b="1" i="0" u="none" strike="noStrike" noProof="0">
                        <a:solidFill>
                          <a:srgbClr val="0E397E"/>
                        </a:solidFill>
                        <a:latin typeface="Verdana"/>
                      </a:endParaRPr>
                    </a:p>
                    <a:p>
                      <a:pPr lvl="0" algn="ctr">
                        <a:lnSpc>
                          <a:spcPct val="100000"/>
                        </a:lnSpc>
                        <a:spcBef>
                          <a:spcPts val="0"/>
                        </a:spcBef>
                        <a:spcAft>
                          <a:spcPts val="0"/>
                        </a:spcAft>
                        <a:buNone/>
                      </a:pPr>
                      <a:r>
                        <a:rPr lang="es-ES" sz="1100" b="1" i="0" u="none" strike="noStrike" baseline="0" noProof="0">
                          <a:solidFill>
                            <a:srgbClr val="0E397E"/>
                          </a:solidFill>
                          <a:latin typeface="Verdana"/>
                        </a:rPr>
                        <a:t>Investigación, </a:t>
                      </a:r>
                    </a:p>
                    <a:p>
                      <a:pPr lvl="0" algn="ctr">
                        <a:lnSpc>
                          <a:spcPct val="100000"/>
                        </a:lnSpc>
                        <a:spcBef>
                          <a:spcPts val="0"/>
                        </a:spcBef>
                        <a:spcAft>
                          <a:spcPts val="0"/>
                        </a:spcAft>
                        <a:buNone/>
                      </a:pPr>
                      <a:r>
                        <a:rPr lang="es-ES" sz="1100" b="1" i="0" u="none" strike="noStrike" baseline="0" noProof="0">
                          <a:solidFill>
                            <a:srgbClr val="0E397E"/>
                          </a:solidFill>
                          <a:latin typeface="Verdana"/>
                        </a:rPr>
                        <a:t>Publicación y Difusión</a:t>
                      </a:r>
                      <a:endParaRPr lang="es-ES"/>
                    </a:p>
                    <a:p>
                      <a:pPr lvl="0" algn="ctr">
                        <a:lnSpc>
                          <a:spcPct val="100000"/>
                        </a:lnSpc>
                        <a:spcBef>
                          <a:spcPts val="0"/>
                        </a:spcBef>
                        <a:spcAft>
                          <a:spcPts val="0"/>
                        </a:spcAft>
                        <a:buNone/>
                      </a:pPr>
                      <a:endParaRPr lang="es-ES" sz="900" b="0" i="0" u="none" strike="noStrike" noProof="0">
                        <a:solidFill>
                          <a:srgbClr val="173177"/>
                        </a:solidFill>
                        <a:latin typeface="Verdana"/>
                      </a:endParaRPr>
                    </a:p>
                    <a:p>
                      <a:pPr lvl="0" algn="ctr">
                        <a:buNone/>
                      </a:pPr>
                      <a:endParaRPr lang="es-ES"/>
                    </a:p>
                  </a:txBody>
                  <a:tcPr anchor="ctr">
                    <a:solidFill>
                      <a:schemeClr val="accent3">
                        <a:lumMod val="20000"/>
                        <a:lumOff val="80000"/>
                      </a:schemeClr>
                    </a:solidFill>
                  </a:tcPr>
                </a:tc>
                <a:tc>
                  <a:txBody>
                    <a:bodyPr/>
                    <a:lstStyle/>
                    <a:p>
                      <a:pPr lvl="0" algn="l">
                        <a:lnSpc>
                          <a:spcPct val="100000"/>
                        </a:lnSpc>
                        <a:spcBef>
                          <a:spcPts val="0"/>
                        </a:spcBef>
                        <a:spcAft>
                          <a:spcPts val="0"/>
                        </a:spcAft>
                        <a:buNone/>
                      </a:pPr>
                      <a:r>
                        <a:rPr lang="es-ES" sz="1100" b="0" i="0" u="none" strike="noStrike" baseline="0" noProof="0">
                          <a:solidFill>
                            <a:srgbClr val="0E397E"/>
                          </a:solidFill>
                          <a:latin typeface="Verdana"/>
                        </a:rPr>
                        <a:t>Financiamiento total o parcial de proyectos de investigación y su publicación y/o difusión que apunten al desarrollo de la producción teórica de la música nacional, generación de conocimiento a nivel nacional y/o local, atendiendo a las necesidades de cada contexto.</a:t>
                      </a:r>
                    </a:p>
                    <a:p>
                      <a:pPr lvl="0" algn="l">
                        <a:lnSpc>
                          <a:spcPct val="100000"/>
                        </a:lnSpc>
                        <a:spcBef>
                          <a:spcPts val="0"/>
                        </a:spcBef>
                        <a:spcAft>
                          <a:spcPts val="0"/>
                        </a:spcAft>
                        <a:buNone/>
                      </a:pPr>
                      <a:endParaRPr lang="es-ES" sz="1100" b="0" i="0" u="none" strike="noStrike" noProof="0">
                        <a:solidFill>
                          <a:srgbClr val="0E397E"/>
                        </a:solidFill>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disponible:                                        $ 100.000.000.-</a:t>
                      </a:r>
                      <a:endParaRPr lang="es-ES" sz="1100">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máx. por proyecto:                            $     8.000.000.-</a:t>
                      </a:r>
                      <a:endParaRPr lang="es-ES" sz="1100">
                        <a:latin typeface="Verdana"/>
                      </a:endParaRPr>
                    </a:p>
                    <a:p>
                      <a:pPr marL="0" lvl="0" indent="0" algn="l">
                        <a:lnSpc>
                          <a:spcPct val="100000"/>
                        </a:lnSpc>
                        <a:spcBef>
                          <a:spcPts val="0"/>
                        </a:spcBef>
                        <a:spcAft>
                          <a:spcPts val="0"/>
                        </a:spcAft>
                        <a:buNone/>
                      </a:pPr>
                      <a:r>
                        <a:rPr lang="es-ES" sz="1100" b="0" i="0" u="none" strike="noStrike" noProof="0">
                          <a:solidFill>
                            <a:srgbClr val="0E397E"/>
                          </a:solidFill>
                          <a:latin typeface="Verdana"/>
                        </a:rPr>
                        <a:t>• Monto máx. Por proyecto regiones extremas: $     9.600.000.-</a:t>
                      </a:r>
                    </a:p>
                    <a:p>
                      <a:pPr lvl="0" algn="l">
                        <a:buNone/>
                      </a:pPr>
                      <a:endParaRPr lang="es-ES" sz="1100">
                        <a:latin typeface="Verdana"/>
                      </a:endParaRPr>
                    </a:p>
                  </a:txBody>
                  <a:tcPr anchor="ctr">
                    <a:solidFill>
                      <a:schemeClr val="accent2">
                        <a:lumMod val="40000"/>
                        <a:lumOff val="60000"/>
                      </a:schemeClr>
                    </a:solidFill>
                  </a:tcPr>
                </a:tc>
                <a:extLst>
                  <a:ext uri="{0D108BD9-81ED-4DB2-BD59-A6C34878D82A}">
                    <a16:rowId xmlns:a16="http://schemas.microsoft.com/office/drawing/2014/main" val="2131545519"/>
                  </a:ext>
                </a:extLst>
              </a:tr>
              <a:tr h="1095364">
                <a:tc>
                  <a:txBody>
                    <a:bodyPr/>
                    <a:lstStyle/>
                    <a:p>
                      <a:pPr lvl="0" algn="ctr">
                        <a:lnSpc>
                          <a:spcPct val="100000"/>
                        </a:lnSpc>
                        <a:spcBef>
                          <a:spcPts val="0"/>
                        </a:spcBef>
                        <a:spcAft>
                          <a:spcPts val="0"/>
                        </a:spcAft>
                        <a:buNone/>
                      </a:pPr>
                      <a:endParaRPr lang="es-ES" sz="1000" b="1" i="0" u="none" strike="noStrike" noProof="0">
                        <a:solidFill>
                          <a:srgbClr val="0E397E"/>
                        </a:solidFill>
                        <a:latin typeface="Verdana"/>
                      </a:endParaRPr>
                    </a:p>
                    <a:p>
                      <a:pPr lvl="0" algn="ctr">
                        <a:lnSpc>
                          <a:spcPct val="100000"/>
                        </a:lnSpc>
                        <a:spcBef>
                          <a:spcPts val="0"/>
                        </a:spcBef>
                        <a:spcAft>
                          <a:spcPts val="0"/>
                        </a:spcAft>
                        <a:buNone/>
                      </a:pPr>
                      <a:endParaRPr lang="es-ES" sz="1000" b="1" i="0" u="none" strike="noStrike" noProof="0">
                        <a:solidFill>
                          <a:srgbClr val="0E397E"/>
                        </a:solidFill>
                        <a:latin typeface="Verdana"/>
                      </a:endParaRPr>
                    </a:p>
                    <a:p>
                      <a:pPr marL="0" lvl="0" algn="ctr" defTabSz="914400" rtl="0" eaLnBrk="1" latinLnBrk="0" hangingPunct="1">
                        <a:lnSpc>
                          <a:spcPct val="100000"/>
                        </a:lnSpc>
                        <a:spcBef>
                          <a:spcPts val="0"/>
                        </a:spcBef>
                        <a:spcAft>
                          <a:spcPts val="0"/>
                        </a:spcAft>
                        <a:buNone/>
                      </a:pPr>
                      <a:r>
                        <a:rPr lang="es-ES" sz="1100" b="1" i="0" u="none" strike="noStrike" kern="1200" baseline="0" noProof="0">
                          <a:solidFill>
                            <a:srgbClr val="0E397E"/>
                          </a:solidFill>
                          <a:latin typeface="Verdana"/>
                          <a:ea typeface="+mn-ea"/>
                          <a:cs typeface="+mn-cs"/>
                        </a:rPr>
                        <a:t>Patrimonio Musical Nacional </a:t>
                      </a:r>
                    </a:p>
                    <a:p>
                      <a:pPr lvl="0" algn="ctr">
                        <a:buNone/>
                      </a:pPr>
                      <a:endParaRPr lang="es-ES"/>
                    </a:p>
                  </a:txBody>
                  <a:tcPr anchor="ctr">
                    <a:solidFill>
                      <a:schemeClr val="accent3">
                        <a:lumMod val="20000"/>
                        <a:lumOff val="80000"/>
                      </a:schemeClr>
                    </a:solidFill>
                  </a:tcPr>
                </a:tc>
                <a:tc>
                  <a:txBody>
                    <a:bodyPr/>
                    <a:lstStyle/>
                    <a:p>
                      <a:pPr lvl="0" algn="l">
                        <a:lnSpc>
                          <a:spcPct val="100000"/>
                        </a:lnSpc>
                        <a:spcBef>
                          <a:spcPts val="0"/>
                        </a:spcBef>
                        <a:spcAft>
                          <a:spcPts val="0"/>
                        </a:spcAft>
                        <a:buNone/>
                      </a:pPr>
                      <a:r>
                        <a:rPr lang="es-ES" sz="1100" b="0" i="0" u="none" strike="noStrike" baseline="0" noProof="0">
                          <a:solidFill>
                            <a:srgbClr val="0E397E"/>
                          </a:solidFill>
                          <a:latin typeface="Verdana"/>
                        </a:rPr>
                        <a:t>Financiamiento total o parcial de proyectos que apunten al registro, conservación, restauración, catastros y catalogación de la música nacional, y su difusión.</a:t>
                      </a:r>
                    </a:p>
                    <a:p>
                      <a:pPr lvl="0" algn="l">
                        <a:lnSpc>
                          <a:spcPct val="100000"/>
                        </a:lnSpc>
                        <a:spcBef>
                          <a:spcPts val="0"/>
                        </a:spcBef>
                        <a:spcAft>
                          <a:spcPts val="0"/>
                        </a:spcAft>
                        <a:buNone/>
                      </a:pPr>
                      <a:endParaRPr lang="es-ES" sz="1100" b="0" i="0" u="none" strike="noStrike" noProof="0">
                        <a:solidFill>
                          <a:srgbClr val="0E397E"/>
                        </a:solidFill>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disponible:                                        $   50.000.000.</a:t>
                      </a:r>
                      <a:endParaRPr lang="es-ES" sz="1100">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máx. por proyecto:                            $     7.000.000.-</a:t>
                      </a:r>
                      <a:endParaRPr lang="es-ES" sz="1100">
                        <a:latin typeface="Verdana"/>
                      </a:endParaRPr>
                    </a:p>
                    <a:p>
                      <a:pPr lvl="0" algn="l">
                        <a:lnSpc>
                          <a:spcPct val="100000"/>
                        </a:lnSpc>
                        <a:spcBef>
                          <a:spcPts val="0"/>
                        </a:spcBef>
                        <a:spcAft>
                          <a:spcPts val="0"/>
                        </a:spcAft>
                        <a:buNone/>
                      </a:pPr>
                      <a:r>
                        <a:rPr lang="es-ES" sz="1100" b="0" i="0" u="none" strike="noStrike" noProof="0">
                          <a:solidFill>
                            <a:srgbClr val="0E397E"/>
                          </a:solidFill>
                          <a:latin typeface="Verdana"/>
                        </a:rPr>
                        <a:t>• Monto máx. Por proyecto regiones extremas: $     8.400.000.-</a:t>
                      </a:r>
                      <a:endParaRPr lang="es-ES"/>
                    </a:p>
                    <a:p>
                      <a:pPr lvl="0" algn="l">
                        <a:buNone/>
                      </a:pPr>
                      <a:endParaRPr lang="es-ES" sz="1100">
                        <a:latin typeface="Verdana"/>
                      </a:endParaRPr>
                    </a:p>
                  </a:txBody>
                  <a:tcPr anchor="ctr">
                    <a:solidFill>
                      <a:schemeClr val="accent2">
                        <a:lumMod val="40000"/>
                        <a:lumOff val="60000"/>
                      </a:schemeClr>
                    </a:solidFill>
                  </a:tcPr>
                </a:tc>
                <a:extLst>
                  <a:ext uri="{0D108BD9-81ED-4DB2-BD59-A6C34878D82A}">
                    <a16:rowId xmlns:a16="http://schemas.microsoft.com/office/drawing/2014/main" val="3635052663"/>
                  </a:ext>
                </a:extLst>
              </a:tr>
            </a:tbl>
          </a:graphicData>
        </a:graphic>
      </p:graphicFrame>
      <p:sp>
        <p:nvSpPr>
          <p:cNvPr id="31" name="Rectángulo 30">
            <a:extLst>
              <a:ext uri="{FF2B5EF4-FFF2-40B4-BE49-F238E27FC236}">
                <a16:creationId xmlns:a16="http://schemas.microsoft.com/office/drawing/2014/main" id="{3592CC7B-2380-1CA1-EA59-A9B8319CBD0B}"/>
              </a:ext>
            </a:extLst>
          </p:cNvPr>
          <p:cNvSpPr/>
          <p:nvPr/>
        </p:nvSpPr>
        <p:spPr>
          <a:xfrm>
            <a:off x="9165166" y="3111499"/>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abril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24 meses</a:t>
            </a:r>
            <a:endParaRPr lang="es-ES"/>
          </a:p>
        </p:txBody>
      </p:sp>
      <p:sp>
        <p:nvSpPr>
          <p:cNvPr id="32" name="Rectángulo 31">
            <a:extLst>
              <a:ext uri="{FF2B5EF4-FFF2-40B4-BE49-F238E27FC236}">
                <a16:creationId xmlns:a16="http://schemas.microsoft.com/office/drawing/2014/main" id="{0B575203-BF7A-2138-FF7A-A8439A2B4433}"/>
              </a:ext>
            </a:extLst>
          </p:cNvPr>
          <p:cNvSpPr/>
          <p:nvPr/>
        </p:nvSpPr>
        <p:spPr>
          <a:xfrm>
            <a:off x="9165166" y="4402665"/>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enero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24 meses</a:t>
            </a:r>
            <a:endParaRPr lang="es-ES"/>
          </a:p>
        </p:txBody>
      </p:sp>
      <p:sp>
        <p:nvSpPr>
          <p:cNvPr id="33" name="CuadroTexto 32">
            <a:extLst>
              <a:ext uri="{FF2B5EF4-FFF2-40B4-BE49-F238E27FC236}">
                <a16:creationId xmlns:a16="http://schemas.microsoft.com/office/drawing/2014/main" id="{4523D932-C853-541A-3984-424D19BED76E}"/>
              </a:ext>
            </a:extLst>
          </p:cNvPr>
          <p:cNvSpPr txBox="1"/>
          <p:nvPr/>
        </p:nvSpPr>
        <p:spPr>
          <a:xfrm>
            <a:off x="730141" y="5423680"/>
            <a:ext cx="9810750" cy="12926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s-ES" sz="1000">
                <a:solidFill>
                  <a:srgbClr val="173177"/>
                </a:solidFill>
                <a:latin typeface="Verdana"/>
                <a:ea typeface="Verdana"/>
              </a:rPr>
              <a:t>No se financiará acciones de producción de registro fonográfico; entendiendo acciones de registro fonográfico aquellas ligadas a la creación, producción, mezcla y </a:t>
            </a:r>
            <a:r>
              <a:rPr lang="es-ES" sz="1000" err="1">
                <a:solidFill>
                  <a:srgbClr val="173177"/>
                </a:solidFill>
                <a:latin typeface="Verdana"/>
                <a:ea typeface="Verdana"/>
              </a:rPr>
              <a:t>masterización</a:t>
            </a:r>
            <a:r>
              <a:rPr lang="es-ES" sz="1000">
                <a:solidFill>
                  <a:srgbClr val="173177"/>
                </a:solidFill>
                <a:latin typeface="Verdana"/>
                <a:ea typeface="Verdana"/>
              </a:rPr>
              <a:t> de obras sonoras.</a:t>
            </a:r>
            <a:endParaRPr lang="es-ES"/>
          </a:p>
          <a:p>
            <a:pPr marL="171450" indent="-171450">
              <a:buFont typeface="Arial"/>
              <a:buChar char="•"/>
            </a:pPr>
            <a:endParaRPr lang="es-ES" sz="1000">
              <a:solidFill>
                <a:srgbClr val="173177"/>
              </a:solidFill>
              <a:latin typeface="Verdana"/>
              <a:ea typeface="Verdana"/>
            </a:endParaRPr>
          </a:p>
          <a:p>
            <a:pPr marL="171450" indent="-171450">
              <a:buFont typeface="Arial"/>
              <a:buChar char="•"/>
            </a:pPr>
            <a:r>
              <a:rPr lang="es-ES" sz="1000">
                <a:solidFill>
                  <a:srgbClr val="173177"/>
                </a:solidFill>
                <a:latin typeface="Verdana"/>
                <a:ea typeface="Verdana"/>
              </a:rPr>
              <a:t>No se financiará acciones de preproducción, producción, postproducción y difusión de proyectos pertinentes a la modalidad de Comunicaciones (programas radiales, podcasts, radios online, medios impresos como revistas y diarios, páginas web de prensa escrita, programas digitales, webcam show, programas televisivos, documentales musicales, entre otros).</a:t>
            </a:r>
          </a:p>
          <a:p>
            <a:endParaRPr lang="es-ES"/>
          </a:p>
        </p:txBody>
      </p:sp>
      <p:pic>
        <p:nvPicPr>
          <p:cNvPr id="34" name="Imagen 33" descr="Imagen que contiene objeto, reloj&#10;&#10;El contenido generado por IA puede ser incorrecto.">
            <a:extLst>
              <a:ext uri="{FF2B5EF4-FFF2-40B4-BE49-F238E27FC236}">
                <a16:creationId xmlns:a16="http://schemas.microsoft.com/office/drawing/2014/main" id="{E741D098-02C2-3E13-D360-674A3DFCC5FE}"/>
              </a:ext>
            </a:extLst>
          </p:cNvPr>
          <p:cNvPicPr>
            <a:picLocks noChangeAspect="1"/>
          </p:cNvPicPr>
          <p:nvPr/>
        </p:nvPicPr>
        <p:blipFill>
          <a:blip r:embed="rId4"/>
          <a:stretch>
            <a:fillRect/>
          </a:stretch>
        </p:blipFill>
        <p:spPr>
          <a:xfrm>
            <a:off x="666749" y="5423680"/>
            <a:ext cx="307741" cy="337577"/>
          </a:xfrm>
          <a:prstGeom prst="rect">
            <a:avLst/>
          </a:prstGeom>
        </p:spPr>
      </p:pic>
      <p:pic>
        <p:nvPicPr>
          <p:cNvPr id="35" name="Imagen 34" descr="Imagen que contiene objeto, reloj&#10;&#10;El contenido generado por IA puede ser incorrecto.">
            <a:extLst>
              <a:ext uri="{FF2B5EF4-FFF2-40B4-BE49-F238E27FC236}">
                <a16:creationId xmlns:a16="http://schemas.microsoft.com/office/drawing/2014/main" id="{E741D098-02C2-3E13-D360-674A3DFCC5FE}"/>
              </a:ext>
            </a:extLst>
          </p:cNvPr>
          <p:cNvPicPr>
            <a:picLocks noChangeAspect="1"/>
          </p:cNvPicPr>
          <p:nvPr/>
        </p:nvPicPr>
        <p:blipFill>
          <a:blip r:embed="rId4"/>
          <a:stretch>
            <a:fillRect/>
          </a:stretch>
        </p:blipFill>
        <p:spPr>
          <a:xfrm>
            <a:off x="656166" y="5887542"/>
            <a:ext cx="307741" cy="351257"/>
          </a:xfrm>
          <a:prstGeom prst="rect">
            <a:avLst/>
          </a:prstGeom>
        </p:spPr>
      </p:pic>
    </p:spTree>
    <p:extLst>
      <p:ext uri="{BB962C8B-B14F-4D97-AF65-F5344CB8AC3E}">
        <p14:creationId xmlns:p14="http://schemas.microsoft.com/office/powerpoint/2010/main" val="1753515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73FCB5EA-37EE-1544-176C-35DF0E7C06B2}"/>
              </a:ext>
            </a:extLst>
          </p:cNvPr>
          <p:cNvPicPr>
            <a:picLocks noChangeAspect="1"/>
          </p:cNvPicPr>
          <p:nvPr/>
        </p:nvPicPr>
        <p:blipFill>
          <a:blip r:embed="rId3"/>
          <a:stretch>
            <a:fillRect/>
          </a:stretch>
        </p:blipFill>
        <p:spPr>
          <a:xfrm>
            <a:off x="10421746" y="613570"/>
            <a:ext cx="1583408" cy="642284"/>
          </a:xfrm>
          <a:prstGeom prst="rect">
            <a:avLst/>
          </a:prstGeom>
        </p:spPr>
      </p:pic>
      <p:sp>
        <p:nvSpPr>
          <p:cNvPr id="40" name="Rectángulo 39">
            <a:extLst>
              <a:ext uri="{FF2B5EF4-FFF2-40B4-BE49-F238E27FC236}">
                <a16:creationId xmlns:a16="http://schemas.microsoft.com/office/drawing/2014/main" id="{8A91B1BD-F847-EBE1-5B61-B6CC3EF4FFA5}"/>
              </a:ext>
            </a:extLst>
          </p:cNvPr>
          <p:cNvSpPr/>
          <p:nvPr/>
        </p:nvSpPr>
        <p:spPr>
          <a:xfrm>
            <a:off x="324826" y="529009"/>
            <a:ext cx="10004505" cy="195528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endParaRPr lang="es-CL" sz="1000" b="1">
              <a:solidFill>
                <a:srgbClr val="1A325C"/>
              </a:solidFill>
              <a:latin typeface="Verdana"/>
              <a:ea typeface="Verdana"/>
              <a:cs typeface="Segoe UI"/>
            </a:endParaRPr>
          </a:p>
          <a:p>
            <a:pPr algn="just"/>
            <a:r>
              <a:rPr lang="es-CL" sz="1000" b="1">
                <a:solidFill>
                  <a:srgbClr val="1A325C"/>
                </a:solidFill>
                <a:latin typeface="Verdana"/>
                <a:ea typeface="Verdana"/>
                <a:cs typeface="Segoe UI"/>
              </a:rPr>
              <a:t>Gastos del Personal</a:t>
            </a:r>
            <a:endParaRPr lang="es-ES" sz="1000"/>
          </a:p>
          <a:p>
            <a:pPr algn="just"/>
            <a:r>
              <a:rPr lang="es-CL" sz="1000">
                <a:solidFill>
                  <a:srgbClr val="173177"/>
                </a:solidFill>
                <a:latin typeface="Verdana"/>
                <a:ea typeface="Verdana"/>
                <a:cs typeface="Segoe UI"/>
              </a:rPr>
              <a:t>•</a:t>
            </a:r>
            <a:r>
              <a:rPr lang="es-CL" sz="1000">
                <a:solidFill>
                  <a:srgbClr val="1A325C"/>
                </a:solidFill>
                <a:latin typeface="Verdana"/>
                <a:ea typeface="Verdana"/>
                <a:cs typeface="Segoe UI"/>
              </a:rPr>
              <a:t>Remuneraciones del equipo de trabajo. Comprende, en general, todos los gastos por concepto de remuneraciones, aportes del empleador y otros gastos necesarios para el pago del personal en actividad.</a:t>
            </a:r>
          </a:p>
          <a:p>
            <a:pPr algn="just"/>
            <a:endParaRPr lang="es-CL" sz="1000">
              <a:solidFill>
                <a:srgbClr val="1A325C"/>
              </a:solidFill>
              <a:latin typeface="Verdana"/>
              <a:ea typeface="Verdana"/>
              <a:cs typeface="Segoe UI"/>
            </a:endParaRPr>
          </a:p>
          <a:p>
            <a:pPr algn="just"/>
            <a:r>
              <a:rPr lang="es-CL" sz="1000" b="1">
                <a:solidFill>
                  <a:srgbClr val="1A325C"/>
                </a:solidFill>
                <a:latin typeface="Verdana"/>
                <a:ea typeface="Verdana"/>
                <a:cs typeface="Segoe UI"/>
              </a:rPr>
              <a:t>Gastos de Operación</a:t>
            </a:r>
            <a:endParaRPr lang="es-CL" sz="1000"/>
          </a:p>
          <a:p>
            <a:pPr algn="just"/>
            <a:r>
              <a:rPr lang="es-CL" sz="1000">
                <a:solidFill>
                  <a:srgbClr val="173177"/>
                </a:solidFill>
                <a:latin typeface="Verdana"/>
                <a:ea typeface="Verdana"/>
                <a:cs typeface="Segoe UI"/>
              </a:rPr>
              <a:t>•</a:t>
            </a:r>
            <a:r>
              <a:rPr lang="es-CL" sz="1000">
                <a:solidFill>
                  <a:srgbClr val="1A325C"/>
                </a:solidFill>
                <a:latin typeface="Verdana"/>
                <a:ea typeface="Verdana"/>
                <a:cs typeface="Segoe UI"/>
              </a:rPr>
              <a:t>Gastos necesarios para el cumplimiento de las funciones y actividades, tales como, alimentación, arriendos, vestuario, materiales de uso o de consumo, servicios básicos, mantenimiento, reparaciones, artículos de librería, difusión, pasajes, peajes, combustibles, entre otros. </a:t>
            </a:r>
            <a:endParaRPr lang="es-CL" sz="1000"/>
          </a:p>
          <a:p>
            <a:pPr algn="just"/>
            <a:r>
              <a:rPr lang="es-CL" sz="1000">
                <a:solidFill>
                  <a:srgbClr val="1A325C"/>
                </a:solidFill>
                <a:latin typeface="Verdana"/>
                <a:ea typeface="Verdana"/>
                <a:cs typeface="Segoe UI"/>
              </a:rPr>
              <a:t>Gastos de imprevistos (los cuales no pueden superar el 5% del total solicitado al Fondo).</a:t>
            </a:r>
          </a:p>
          <a:p>
            <a:pPr algn="just"/>
            <a:r>
              <a:rPr lang="es-CL" sz="1000" b="1">
                <a:solidFill>
                  <a:srgbClr val="173177"/>
                </a:solidFill>
                <a:latin typeface="Verdana"/>
                <a:ea typeface="Verdana"/>
                <a:cs typeface="Segoe UI"/>
              </a:rPr>
              <a:t>Gastos de Inversión</a:t>
            </a:r>
            <a:r>
              <a:rPr lang="es-CL" sz="1000">
                <a:solidFill>
                  <a:srgbClr val="173177"/>
                </a:solidFill>
                <a:latin typeface="Verdana"/>
                <a:ea typeface="Verdana"/>
                <a:cs typeface="Segoe UI"/>
              </a:rPr>
              <a:t> </a:t>
            </a:r>
            <a:endParaRPr lang="es-CL" sz="1000">
              <a:solidFill>
                <a:srgbClr val="173177"/>
              </a:solidFill>
            </a:endParaRPr>
          </a:p>
          <a:p>
            <a:pPr algn="just"/>
            <a:endParaRPr lang="es-CL" sz="1000">
              <a:solidFill>
                <a:srgbClr val="173177"/>
              </a:solidFill>
              <a:latin typeface="Verdana"/>
              <a:ea typeface="Verdana"/>
              <a:cs typeface="Segoe UI"/>
            </a:endParaRPr>
          </a:p>
          <a:p>
            <a:pPr algn="just"/>
            <a:r>
              <a:rPr lang="es-CL" sz="1000">
                <a:solidFill>
                  <a:srgbClr val="173177"/>
                </a:solidFill>
                <a:latin typeface="Verdana"/>
                <a:ea typeface="Verdana"/>
                <a:cs typeface="Segoe UI"/>
              </a:rPr>
              <a:t>• Consisten en la adquisición de bienes que resulten indispensables para desarrollar las actividades previstas en el proyecto y que subsisten después de terminado. Para el caso de esta línea, </a:t>
            </a:r>
            <a:r>
              <a:rPr lang="es-CL" sz="1000" u="sng">
                <a:solidFill>
                  <a:srgbClr val="173177"/>
                </a:solidFill>
                <a:latin typeface="Verdana"/>
                <a:ea typeface="Verdana"/>
                <a:cs typeface="Segoe UI"/>
              </a:rPr>
              <a:t>no pueden exceder el 10% del valor total solicitado al Fondo</a:t>
            </a:r>
            <a:r>
              <a:rPr lang="es-CL" sz="1000">
                <a:solidFill>
                  <a:srgbClr val="173177"/>
                </a:solidFill>
                <a:latin typeface="Verdana"/>
                <a:ea typeface="Verdana"/>
                <a:cs typeface="Segoe UI"/>
              </a:rPr>
              <a:t>.</a:t>
            </a:r>
            <a:endParaRPr lang="es-CL" sz="1000">
              <a:solidFill>
                <a:srgbClr val="173177"/>
              </a:solidFill>
            </a:endParaRPr>
          </a:p>
          <a:p>
            <a:pPr algn="just"/>
            <a:endParaRPr lang="es-CL" sz="1000" u="sng">
              <a:solidFill>
                <a:srgbClr val="1A325C"/>
              </a:solidFill>
              <a:latin typeface="Verdana"/>
              <a:ea typeface="Verdana"/>
              <a:cs typeface="Segoe UI"/>
            </a:endParaRPr>
          </a:p>
        </p:txBody>
      </p:sp>
      <p:sp>
        <p:nvSpPr>
          <p:cNvPr id="41" name="Rectángulo 40">
            <a:extLst>
              <a:ext uri="{FF2B5EF4-FFF2-40B4-BE49-F238E27FC236}">
                <a16:creationId xmlns:a16="http://schemas.microsoft.com/office/drawing/2014/main" id="{CEB03DDC-D9CB-BE1E-E13B-BAC698234CCB}"/>
              </a:ext>
            </a:extLst>
          </p:cNvPr>
          <p:cNvSpPr/>
          <p:nvPr/>
        </p:nvSpPr>
        <p:spPr>
          <a:xfrm>
            <a:off x="316459" y="2902382"/>
            <a:ext cx="11547230" cy="104286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indent="0" algn="just" rtl="0"/>
            <a:r>
              <a:rPr lang="es-CL" sz="1000" b="1" i="0">
                <a:solidFill>
                  <a:srgbClr val="1A325C"/>
                </a:solidFill>
                <a:latin typeface="Verdana"/>
                <a:ea typeface="Verdana"/>
                <a:cs typeface="Verdana"/>
              </a:rPr>
              <a:t>Personas Naturales</a:t>
            </a:r>
            <a:r>
              <a:rPr lang="es-CL" sz="1000" b="0" i="0">
                <a:solidFill>
                  <a:srgbClr val="1A325C"/>
                </a:solidFill>
                <a:latin typeface="Verdana"/>
                <a:ea typeface="Verdana"/>
                <a:cs typeface="Verdana"/>
              </a:rPr>
              <a:t>: </a:t>
            </a:r>
            <a:r>
              <a:rPr lang="es-CL" sz="1000">
                <a:solidFill>
                  <a:srgbClr val="1A325C"/>
                </a:solidFill>
                <a:latin typeface="Verdana"/>
                <a:ea typeface="Verdana"/>
                <a:cs typeface="Verdana"/>
              </a:rPr>
              <a:t>De</a:t>
            </a:r>
            <a:r>
              <a:rPr lang="es-CL" sz="1000" b="0" i="0">
                <a:solidFill>
                  <a:srgbClr val="1A325C"/>
                </a:solidFill>
                <a:latin typeface="Verdana"/>
                <a:ea typeface="Verdana"/>
                <a:cs typeface="Verdana"/>
              </a:rPr>
              <a:t> nacionalidad chilena o extranjera con cédula de identidad otorgada por el Servicio de Registro Civil e Identificación de Chile, que sean mayores de 18 años.</a:t>
            </a:r>
          </a:p>
          <a:p>
            <a:pPr marL="457200" indent="0" algn="just" rtl="0"/>
            <a:endParaRPr lang="en-US" sz="1000"/>
          </a:p>
          <a:p>
            <a:pPr marL="0" indent="0" algn="just" rtl="0"/>
            <a:r>
              <a:rPr lang="es-CL" sz="1000" b="1" i="0">
                <a:solidFill>
                  <a:srgbClr val="1A325C"/>
                </a:solidFill>
                <a:latin typeface="Verdana"/>
                <a:ea typeface="Verdana"/>
                <a:cs typeface="Verdana"/>
              </a:rPr>
              <a:t>Personas Jurídicas:</a:t>
            </a:r>
            <a:r>
              <a:rPr lang="es-CL" sz="1000" b="0" i="0">
                <a:solidFill>
                  <a:srgbClr val="1A325C"/>
                </a:solidFill>
                <a:latin typeface="Verdana"/>
                <a:ea typeface="Verdana"/>
                <a:cs typeface="Verdana"/>
              </a:rPr>
              <a:t> Chilenas de derecho público o privado, con o sin fines de lucro. Quedan expresamente excluidas las sociedades de hecho. En el caso de las personas jurídicas privadas, su objeto social o fines que establecen los estatutos o el acta de su constitución deben ser pertinentes con las actividades que forman parte del proyecto que está postulando dicha entidad.</a:t>
            </a:r>
            <a:endParaRPr lang="es-CL" sz="1000">
              <a:solidFill>
                <a:srgbClr val="1A325C"/>
              </a:solidFill>
              <a:latin typeface="Verdana"/>
              <a:ea typeface="Verdana"/>
            </a:endParaRPr>
          </a:p>
        </p:txBody>
      </p:sp>
      <p:sp>
        <p:nvSpPr>
          <p:cNvPr id="42" name="Rectángulo 41">
            <a:extLst>
              <a:ext uri="{FF2B5EF4-FFF2-40B4-BE49-F238E27FC236}">
                <a16:creationId xmlns:a16="http://schemas.microsoft.com/office/drawing/2014/main" id="{6936D156-B645-1938-74C6-02ADDABAE91C}"/>
              </a:ext>
            </a:extLst>
          </p:cNvPr>
          <p:cNvSpPr/>
          <p:nvPr/>
        </p:nvSpPr>
        <p:spPr>
          <a:xfrm>
            <a:off x="325413" y="4318579"/>
            <a:ext cx="5928353" cy="200793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endParaRPr lang="es-CL" sz="1000" b="1">
              <a:solidFill>
                <a:srgbClr val="1A325C"/>
              </a:solidFill>
              <a:latin typeface="Verdana"/>
              <a:ea typeface="Verdana"/>
            </a:endParaRPr>
          </a:p>
          <a:p>
            <a:pPr algn="just"/>
            <a:endParaRPr lang="es-CL" sz="1000" b="1">
              <a:solidFill>
                <a:srgbClr val="1A325C"/>
              </a:solidFill>
              <a:latin typeface="Verdana"/>
              <a:ea typeface="Verdana"/>
            </a:endParaRPr>
          </a:p>
          <a:p>
            <a:pPr algn="just"/>
            <a:r>
              <a:rPr lang="es-CL" sz="1000" b="1">
                <a:solidFill>
                  <a:srgbClr val="1A325C"/>
                </a:solidFill>
                <a:latin typeface="Verdana"/>
                <a:ea typeface="Verdana"/>
              </a:rPr>
              <a:t>Documentos mínimos de postulación:</a:t>
            </a:r>
            <a:endParaRPr lang="es-ES" sz="1000"/>
          </a:p>
          <a:p>
            <a:pPr algn="just"/>
            <a:r>
              <a:rPr lang="es-CL" sz="1000">
                <a:solidFill>
                  <a:srgbClr val="1A325C"/>
                </a:solidFill>
                <a:latin typeface="Verdana"/>
                <a:ea typeface="Verdana"/>
              </a:rPr>
              <a:t>•Autorización de derechos de autor/a (si corresponde).</a:t>
            </a:r>
            <a:endParaRPr lang="es-CL" sz="1000"/>
          </a:p>
          <a:p>
            <a:pPr algn="just"/>
            <a:r>
              <a:rPr lang="es-CL" sz="1000">
                <a:solidFill>
                  <a:srgbClr val="1A325C"/>
                </a:solidFill>
                <a:latin typeface="Verdana"/>
                <a:ea typeface="Verdana"/>
              </a:rPr>
              <a:t>•Individualización de directores/as, administradores/as, representantes, constituyentes, accionistas y/o socios/as titulares, según sea el caso (si corresponde).</a:t>
            </a:r>
            <a:endParaRPr lang="es-CL" sz="1000"/>
          </a:p>
          <a:p>
            <a:pPr algn="just"/>
            <a:r>
              <a:rPr lang="es-CL" sz="1000">
                <a:solidFill>
                  <a:srgbClr val="1A325C"/>
                </a:solidFill>
                <a:latin typeface="Verdana"/>
                <a:ea typeface="Verdana"/>
              </a:rPr>
              <a:t>•Cartas de compromiso de los/as integrantes del “equipo de trabajo” (si corresponde). </a:t>
            </a:r>
            <a:endParaRPr lang="es-CL" sz="1000" b="1">
              <a:solidFill>
                <a:srgbClr val="1A325C"/>
              </a:solidFill>
              <a:latin typeface="Verdana"/>
              <a:ea typeface="Verdana"/>
            </a:endParaRPr>
          </a:p>
          <a:p>
            <a:pPr algn="just"/>
            <a:r>
              <a:rPr lang="es-CL" sz="1000">
                <a:solidFill>
                  <a:srgbClr val="1A325C"/>
                </a:solidFill>
                <a:latin typeface="Verdana"/>
                <a:ea typeface="Verdana"/>
              </a:rPr>
              <a:t>•Carta de consentimiento de Comunidad Indígena (si corresponde).</a:t>
            </a:r>
            <a:endParaRPr lang="es-CL" sz="1000"/>
          </a:p>
          <a:p>
            <a:pPr algn="just"/>
            <a:r>
              <a:rPr lang="es-CL" sz="1000">
                <a:solidFill>
                  <a:srgbClr val="1A325C"/>
                </a:solidFill>
                <a:latin typeface="Verdana"/>
                <a:ea typeface="Verdana"/>
              </a:rPr>
              <a:t>•Estatutos o acta de constitución vigentes en caso de que seas una persona jurídica privada. </a:t>
            </a:r>
          </a:p>
          <a:p>
            <a:pPr algn="just"/>
            <a:r>
              <a:rPr lang="es-CL" sz="1000">
                <a:solidFill>
                  <a:srgbClr val="1A325C"/>
                </a:solidFill>
                <a:latin typeface="Verdana"/>
                <a:ea typeface="Verdana"/>
              </a:rPr>
              <a:t>•Documento para acreditar que el responsable o integrante del equipo de trabajo (persona natural) es padre, madre o cuidador/a de hijas, hijos, niñas y niños desde la primera infancia hasta la última etapa de educación básica (hasta 8° básico)</a:t>
            </a:r>
            <a:endParaRPr lang="es-CL"/>
          </a:p>
          <a:p>
            <a:pPr algn="just"/>
            <a:r>
              <a:rPr lang="es-CL" sz="1000">
                <a:solidFill>
                  <a:srgbClr val="1A325C"/>
                </a:solidFill>
                <a:latin typeface="Verdana"/>
                <a:ea typeface="Verdana"/>
              </a:rPr>
              <a:t>(si corresponde)</a:t>
            </a:r>
          </a:p>
          <a:p>
            <a:pPr algn="just"/>
            <a:endParaRPr lang="es-CL" sz="1000">
              <a:solidFill>
                <a:srgbClr val="1A325C"/>
              </a:solidFill>
              <a:latin typeface="Verdana"/>
              <a:ea typeface="Verdana"/>
            </a:endParaRPr>
          </a:p>
          <a:p>
            <a:pPr algn="just"/>
            <a:endParaRPr lang="es-CL" sz="900" b="1">
              <a:solidFill>
                <a:srgbClr val="1A325C"/>
              </a:solidFill>
              <a:latin typeface="Verdana"/>
              <a:ea typeface="Verdana"/>
            </a:endParaRPr>
          </a:p>
          <a:p>
            <a:pPr algn="just"/>
            <a:endParaRPr lang="es-CL" sz="900" b="1">
              <a:solidFill>
                <a:srgbClr val="0E397E"/>
              </a:solidFill>
              <a:latin typeface="Verdana"/>
              <a:ea typeface="Verdana"/>
            </a:endParaRPr>
          </a:p>
        </p:txBody>
      </p:sp>
      <p:sp>
        <p:nvSpPr>
          <p:cNvPr id="43" name="Rectángulo 42">
            <a:extLst>
              <a:ext uri="{FF2B5EF4-FFF2-40B4-BE49-F238E27FC236}">
                <a16:creationId xmlns:a16="http://schemas.microsoft.com/office/drawing/2014/main" id="{8F9EB095-B07B-D83F-F1A1-53E7EF736E52}"/>
              </a:ext>
            </a:extLst>
          </p:cNvPr>
          <p:cNvSpPr/>
          <p:nvPr/>
        </p:nvSpPr>
        <p:spPr>
          <a:xfrm>
            <a:off x="6441864" y="4316667"/>
            <a:ext cx="5421235" cy="187214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endParaRPr lang="es-CL" sz="1000" b="1" dirty="0">
              <a:solidFill>
                <a:srgbClr val="1A325C"/>
              </a:solidFill>
              <a:latin typeface="Verdana"/>
              <a:ea typeface="Verdana"/>
              <a:cs typeface="Verdana"/>
            </a:endParaRPr>
          </a:p>
          <a:p>
            <a:pPr marL="0" indent="0" algn="just"/>
            <a:r>
              <a:rPr lang="es-CL" sz="1000" b="1" i="0" dirty="0">
                <a:solidFill>
                  <a:srgbClr val="1A325C"/>
                </a:solidFill>
                <a:latin typeface="Verdana"/>
                <a:ea typeface="Verdana"/>
                <a:cs typeface="Verdana"/>
              </a:rPr>
              <a:t>Documentos necesarios para la evaluación</a:t>
            </a:r>
            <a:r>
              <a:rPr lang="es-CL" sz="1000" b="1" dirty="0">
                <a:solidFill>
                  <a:srgbClr val="1A325C"/>
                </a:solidFill>
                <a:latin typeface="Verdana"/>
                <a:ea typeface="Verdana"/>
                <a:cs typeface="Verdana"/>
              </a:rPr>
              <a:t>:</a:t>
            </a:r>
            <a:endParaRPr lang="es-CL" dirty="0"/>
          </a:p>
          <a:p>
            <a:pPr algn="just"/>
            <a:endParaRPr lang="es-CL" sz="1000" b="1" dirty="0">
              <a:solidFill>
                <a:srgbClr val="1A325C"/>
              </a:solidFill>
              <a:latin typeface="Verdana"/>
              <a:ea typeface="Verdana"/>
              <a:cs typeface="+mn-lt"/>
            </a:endParaRPr>
          </a:p>
          <a:p>
            <a:pPr marL="173355" indent="-173355" algn="just">
              <a:buFont typeface="Verdana"/>
              <a:buChar char="•"/>
            </a:pPr>
            <a:r>
              <a:rPr lang="es-CL" sz="1000" dirty="0">
                <a:solidFill>
                  <a:srgbClr val="1A325C"/>
                </a:solidFill>
                <a:latin typeface="Verdana"/>
                <a:ea typeface="Verdana"/>
                <a:cs typeface="+mn-lt"/>
              </a:rPr>
              <a:t>Marco teórico, estado del arte y bibliografía (sólo para la modalidad de Investigación, Publicación y Difusión, si corresponde).</a:t>
            </a:r>
            <a:endParaRPr lang="es-CL" sz="1000" dirty="0">
              <a:solidFill>
                <a:srgbClr val="1A325C"/>
              </a:solidFill>
              <a:latin typeface="Verdana"/>
              <a:ea typeface="Verdana"/>
            </a:endParaRPr>
          </a:p>
          <a:p>
            <a:pPr marL="173355" indent="-173355" algn="just">
              <a:buFont typeface="Verdana"/>
              <a:buChar char="•"/>
            </a:pPr>
            <a:r>
              <a:rPr lang="es-CL" sz="1000" dirty="0">
                <a:solidFill>
                  <a:srgbClr val="1A325C"/>
                </a:solidFill>
                <a:latin typeface="Verdana"/>
                <a:ea typeface="Verdana"/>
                <a:cs typeface="+mn-lt"/>
              </a:rPr>
              <a:t>Plan de Preservación y Registro (solamente para Patrimonio Musical Nacional).</a:t>
            </a:r>
            <a:endParaRPr lang="es-CL" sz="1000">
              <a:latin typeface="Verdana"/>
              <a:ea typeface="Verdana"/>
            </a:endParaRPr>
          </a:p>
          <a:p>
            <a:pPr marL="173355" indent="-173355" algn="just">
              <a:buFont typeface="Verdana"/>
              <a:buChar char="•"/>
            </a:pPr>
            <a:r>
              <a:rPr lang="es-CL" sz="1000" dirty="0">
                <a:solidFill>
                  <a:srgbClr val="1A325C"/>
                </a:solidFill>
                <a:latin typeface="Verdana"/>
                <a:ea typeface="Verdana"/>
              </a:rPr>
              <a:t>Carta de compromiso de publicación por parte de una editorial.</a:t>
            </a:r>
          </a:p>
          <a:p>
            <a:pPr marL="173355" indent="-173355" algn="just">
              <a:buFont typeface="Verdana"/>
              <a:buChar char="•"/>
            </a:pPr>
            <a:r>
              <a:rPr lang="es-CL" sz="1000" dirty="0">
                <a:solidFill>
                  <a:srgbClr val="1A325C"/>
                </a:solidFill>
                <a:latin typeface="Verdana"/>
                <a:ea typeface="Verdana"/>
                <a:cs typeface="+mn-lt"/>
              </a:rPr>
              <a:t>Respaldo de compromisos de alianzas estratégicas o asociativas (si corresponde)</a:t>
            </a:r>
            <a:endParaRPr lang="es-CL" sz="1000" dirty="0">
              <a:solidFill>
                <a:srgbClr val="1A325C"/>
              </a:solidFill>
              <a:latin typeface="Verdana"/>
              <a:ea typeface="Verdana"/>
            </a:endParaRPr>
          </a:p>
          <a:p>
            <a:pPr marL="173355" indent="-173355" algn="just">
              <a:buFont typeface="Verdana"/>
              <a:buChar char="•"/>
            </a:pPr>
            <a:r>
              <a:rPr lang="es-CL" sz="1000" dirty="0">
                <a:solidFill>
                  <a:srgbClr val="1A325C"/>
                </a:solidFill>
                <a:latin typeface="Verdana"/>
                <a:ea typeface="Verdana"/>
              </a:rPr>
              <a:t>Comprobante de la tramitación de la autorización para la intervención de un Bien que constituye Patrimonio Cultural Material Protegido, o Certificado de Informaciones Previas (sólo para la modalidad de Patrimonio Musical Nacional)</a:t>
            </a:r>
            <a:endParaRPr lang="es-CL" sz="1000"/>
          </a:p>
          <a:p>
            <a:pPr marL="173355" indent="-173355" algn="just">
              <a:buFont typeface="Verdana"/>
              <a:buChar char="•"/>
            </a:pPr>
            <a:endParaRPr lang="es-CL" sz="950" dirty="0">
              <a:solidFill>
                <a:srgbClr val="1A325C"/>
              </a:solidFill>
              <a:latin typeface="Verdana"/>
              <a:ea typeface="Verdana"/>
            </a:endParaRPr>
          </a:p>
        </p:txBody>
      </p:sp>
      <p:sp>
        <p:nvSpPr>
          <p:cNvPr id="44" name="Rectángulo 43">
            <a:extLst>
              <a:ext uri="{FF2B5EF4-FFF2-40B4-BE49-F238E27FC236}">
                <a16:creationId xmlns:a16="http://schemas.microsoft.com/office/drawing/2014/main" id="{4B85526C-DC7D-361C-178A-5F08436FDBE1}"/>
              </a:ext>
            </a:extLst>
          </p:cNvPr>
          <p:cNvSpPr/>
          <p:nvPr/>
        </p:nvSpPr>
        <p:spPr>
          <a:xfrm>
            <a:off x="324827" y="247958"/>
            <a:ext cx="3069166" cy="2857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CL" sz="1100" b="1" i="0">
                <a:solidFill>
                  <a:srgbClr val="EEE0D1"/>
                </a:solidFill>
                <a:latin typeface="Verdana"/>
                <a:ea typeface="Verdana"/>
                <a:cs typeface="Verdana"/>
              </a:rPr>
              <a:t>GASTOS FINANCIABLES</a:t>
            </a:r>
            <a:endParaRPr lang="es-ES"/>
          </a:p>
        </p:txBody>
      </p:sp>
      <p:sp>
        <p:nvSpPr>
          <p:cNvPr id="45" name="Rectángulo 44">
            <a:extLst>
              <a:ext uri="{FF2B5EF4-FFF2-40B4-BE49-F238E27FC236}">
                <a16:creationId xmlns:a16="http://schemas.microsoft.com/office/drawing/2014/main" id="{0783B752-57E1-4DC6-B0E3-3EBD84FD0658}"/>
              </a:ext>
            </a:extLst>
          </p:cNvPr>
          <p:cNvSpPr/>
          <p:nvPr/>
        </p:nvSpPr>
        <p:spPr>
          <a:xfrm>
            <a:off x="325642" y="2629384"/>
            <a:ext cx="3069166" cy="2540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sz="1100" b="1" i="0">
                <a:solidFill>
                  <a:srgbClr val="FFF0C5"/>
                </a:solidFill>
                <a:latin typeface="Verdana"/>
                <a:ea typeface="Verdana"/>
                <a:cs typeface="Verdana"/>
              </a:rPr>
              <a:t>¿QUIÉNES PUEDEN POSTULAR?</a:t>
            </a:r>
            <a:endParaRPr lang="es-ES"/>
          </a:p>
        </p:txBody>
      </p:sp>
      <p:sp>
        <p:nvSpPr>
          <p:cNvPr id="46" name="Rectángulo 45">
            <a:extLst>
              <a:ext uri="{FF2B5EF4-FFF2-40B4-BE49-F238E27FC236}">
                <a16:creationId xmlns:a16="http://schemas.microsoft.com/office/drawing/2014/main" id="{A02ED094-8616-E588-72E8-8A091290C2DA}"/>
              </a:ext>
            </a:extLst>
          </p:cNvPr>
          <p:cNvSpPr/>
          <p:nvPr/>
        </p:nvSpPr>
        <p:spPr>
          <a:xfrm>
            <a:off x="325639" y="4060223"/>
            <a:ext cx="3069167" cy="2539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sz="1100" b="1" i="0">
                <a:solidFill>
                  <a:srgbClr val="FFF0C5"/>
                </a:solidFill>
                <a:latin typeface="Verdana"/>
                <a:ea typeface="Verdana"/>
                <a:cs typeface="Verdana"/>
              </a:rPr>
              <a:t>DOCUMENTOS REQUERIDOS</a:t>
            </a:r>
            <a:endParaRPr lang="es-ES"/>
          </a:p>
        </p:txBody>
      </p:sp>
    </p:spTree>
    <p:extLst>
      <p:ext uri="{BB962C8B-B14F-4D97-AF65-F5344CB8AC3E}">
        <p14:creationId xmlns:p14="http://schemas.microsoft.com/office/powerpoint/2010/main" val="2632664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E46E8C1-3CC7-246E-2D71-5310E80F5DEF}"/>
            </a:ext>
          </a:extLst>
        </p:cNvPr>
        <p:cNvGrpSpPr/>
        <p:nvPr/>
      </p:nvGrpSpPr>
      <p:grpSpPr>
        <a:xfrm>
          <a:off x="0" y="0"/>
          <a:ext cx="0" cy="0"/>
          <a:chOff x="0" y="0"/>
          <a:chExt cx="0" cy="0"/>
        </a:xfrm>
      </p:grpSpPr>
      <p:sp>
        <p:nvSpPr>
          <p:cNvPr id="9" name="Rectángulo redondeado 8">
            <a:extLst>
              <a:ext uri="{FF2B5EF4-FFF2-40B4-BE49-F238E27FC236}">
                <a16:creationId xmlns:a16="http://schemas.microsoft.com/office/drawing/2014/main" id="{3CD4A365-3ABE-3D6B-812E-8969DB930F84}"/>
              </a:ext>
            </a:extLst>
          </p:cNvPr>
          <p:cNvSpPr/>
          <p:nvPr/>
        </p:nvSpPr>
        <p:spPr>
          <a:xfrm>
            <a:off x="831726" y="955958"/>
            <a:ext cx="3764679" cy="517525"/>
          </a:xfrm>
          <a:prstGeom prst="roundRect">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Marcador de texto 1">
            <a:extLst>
              <a:ext uri="{FF2B5EF4-FFF2-40B4-BE49-F238E27FC236}">
                <a16:creationId xmlns:a16="http://schemas.microsoft.com/office/drawing/2014/main" id="{8BE82FBE-63CE-DEE4-E737-9B9D98535001}"/>
              </a:ext>
            </a:extLst>
          </p:cNvPr>
          <p:cNvSpPr txBox="1">
            <a:spLocks noChangeArrowheads="1"/>
          </p:cNvSpPr>
          <p:nvPr/>
        </p:nvSpPr>
        <p:spPr bwMode="auto">
          <a:xfrm>
            <a:off x="832141" y="958943"/>
            <a:ext cx="3761649"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s-CL" b="1">
                <a:solidFill>
                  <a:srgbClr val="173177"/>
                </a:solidFill>
                <a:latin typeface="Verdana"/>
                <a:ea typeface="Verdana"/>
              </a:rPr>
              <a:t>PASOS A SEGUIR</a:t>
            </a:r>
          </a:p>
          <a:p>
            <a:pPr marL="0" indent="0">
              <a:buFont typeface="Arial" panose="020B0604020202020204" pitchFamily="34" charset="0"/>
              <a:buNone/>
            </a:pPr>
            <a:endParaRPr lang="es-CL" altLang="es-CL" b="1">
              <a:solidFill>
                <a:srgbClr val="173177"/>
              </a:solidFill>
            </a:endParaRPr>
          </a:p>
        </p:txBody>
      </p:sp>
      <p:pic>
        <p:nvPicPr>
          <p:cNvPr id="4" name="Imagen 3">
            <a:extLst>
              <a:ext uri="{FF2B5EF4-FFF2-40B4-BE49-F238E27FC236}">
                <a16:creationId xmlns:a16="http://schemas.microsoft.com/office/drawing/2014/main" id="{0247709D-BEB1-9BD2-CFFE-3C037BB93A85}"/>
              </a:ext>
            </a:extLst>
          </p:cNvPr>
          <p:cNvPicPr>
            <a:picLocks noChangeAspect="1"/>
          </p:cNvPicPr>
          <p:nvPr/>
        </p:nvPicPr>
        <p:blipFill>
          <a:blip r:embed="rId3"/>
          <a:stretch>
            <a:fillRect/>
          </a:stretch>
        </p:blipFill>
        <p:spPr>
          <a:xfrm>
            <a:off x="10146181" y="3051969"/>
            <a:ext cx="1858973" cy="754062"/>
          </a:xfrm>
          <a:prstGeom prst="rect">
            <a:avLst/>
          </a:prstGeom>
        </p:spPr>
      </p:pic>
      <p:pic>
        <p:nvPicPr>
          <p:cNvPr id="7" name="Imagen 6">
            <a:extLst>
              <a:ext uri="{FF2B5EF4-FFF2-40B4-BE49-F238E27FC236}">
                <a16:creationId xmlns:a16="http://schemas.microsoft.com/office/drawing/2014/main" id="{F809045F-0C6B-3CD7-F70C-15F79E335187}"/>
              </a:ext>
            </a:extLst>
          </p:cNvPr>
          <p:cNvPicPr>
            <a:picLocks noChangeAspect="1"/>
          </p:cNvPicPr>
          <p:nvPr/>
        </p:nvPicPr>
        <p:blipFill>
          <a:blip r:embed="rId4"/>
          <a:stretch>
            <a:fillRect/>
          </a:stretch>
        </p:blipFill>
        <p:spPr>
          <a:xfrm>
            <a:off x="1507067" y="2265892"/>
            <a:ext cx="1981200" cy="1162050"/>
          </a:xfrm>
          <a:prstGeom prst="rect">
            <a:avLst/>
          </a:prstGeom>
        </p:spPr>
      </p:pic>
      <p:sp>
        <p:nvSpPr>
          <p:cNvPr id="8" name="Rectángulo 7">
            <a:extLst>
              <a:ext uri="{FF2B5EF4-FFF2-40B4-BE49-F238E27FC236}">
                <a16:creationId xmlns:a16="http://schemas.microsoft.com/office/drawing/2014/main" id="{FBB524CB-5A6B-027B-F501-50E5706D1B89}"/>
              </a:ext>
            </a:extLst>
          </p:cNvPr>
          <p:cNvSpPr/>
          <p:nvPr/>
        </p:nvSpPr>
        <p:spPr>
          <a:xfrm>
            <a:off x="3810000" y="2127250"/>
            <a:ext cx="5471584" cy="13017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CuadroTexto 9">
            <a:extLst>
              <a:ext uri="{FF2B5EF4-FFF2-40B4-BE49-F238E27FC236}">
                <a16:creationId xmlns:a16="http://schemas.microsoft.com/office/drawing/2014/main" id="{75B79AB9-80D8-76D0-3B39-2677E8ECBD07}"/>
              </a:ext>
            </a:extLst>
          </p:cNvPr>
          <p:cNvSpPr txBox="1"/>
          <p:nvPr/>
        </p:nvSpPr>
        <p:spPr>
          <a:xfrm>
            <a:off x="3876797" y="2480867"/>
            <a:ext cx="5346699" cy="6001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L" sz="1100">
                <a:solidFill>
                  <a:schemeClr val="bg1"/>
                </a:solidFill>
                <a:latin typeface="Verdana"/>
              </a:rPr>
              <a:t>Puedes revisar diferentes documentos que hemos elaborado para apoyar en tu postulación, los que encontrarás disponibles en la web de fondos de cultura </a:t>
            </a:r>
            <a:r>
              <a:rPr lang="es-CL" sz="1100">
                <a:solidFill>
                  <a:schemeClr val="bg1"/>
                </a:solidFill>
                <a:latin typeface="Verdana"/>
                <a:hlinkClick r:id="rId5">
                  <a:extLst>
                    <a:ext uri="{A12FA001-AC4F-418D-AE19-62706E023703}">
                      <ahyp:hlinkClr xmlns:ahyp="http://schemas.microsoft.com/office/drawing/2018/hyperlinkcolor" val="tx"/>
                    </a:ext>
                  </a:extLst>
                </a:hlinkClick>
              </a:rPr>
              <a:t>https://www.fondosdecultura.cl/</a:t>
            </a:r>
            <a:r>
              <a:rPr lang="es-CL" sz="1100">
                <a:solidFill>
                  <a:schemeClr val="bg1"/>
                </a:solidFill>
                <a:latin typeface="Verdana"/>
              </a:rPr>
              <a:t> </a:t>
            </a:r>
            <a:endParaRPr lang="es-ES" sz="1100">
              <a:solidFill>
                <a:schemeClr val="bg1"/>
              </a:solidFill>
              <a:latin typeface="Verdana"/>
              <a:ea typeface="Verdana"/>
            </a:endParaRPr>
          </a:p>
        </p:txBody>
      </p:sp>
      <p:sp>
        <p:nvSpPr>
          <p:cNvPr id="11" name="Rectángulo: esquinas redondeadas 10">
            <a:extLst>
              <a:ext uri="{FF2B5EF4-FFF2-40B4-BE49-F238E27FC236}">
                <a16:creationId xmlns:a16="http://schemas.microsoft.com/office/drawing/2014/main" id="{35DBEA63-C860-A9E6-FB0E-AF73FCC24D75}"/>
              </a:ext>
            </a:extLst>
          </p:cNvPr>
          <p:cNvSpPr/>
          <p:nvPr/>
        </p:nvSpPr>
        <p:spPr>
          <a:xfrm>
            <a:off x="1502833" y="3683000"/>
            <a:ext cx="7958666" cy="2338915"/>
          </a:xfrm>
          <a:prstGeom prst="roundRec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r>
              <a:rPr lang="es-CL" sz="1100" b="0" i="0">
                <a:solidFill>
                  <a:srgbClr val="173177"/>
                </a:solidFill>
                <a:latin typeface="Verdana"/>
                <a:ea typeface="Verdana"/>
                <a:cs typeface="Verdana"/>
              </a:rPr>
              <a:t>Esperamos que esta capacitación haya sido de ayuda para tu postulación, y te recordamos que puedes escribir tus dudas a </a:t>
            </a:r>
            <a:r>
              <a:rPr lang="es-CL" sz="1100" b="0" i="0" u="sng">
                <a:solidFill>
                  <a:srgbClr val="173177"/>
                </a:solidFill>
                <a:latin typeface="Verdana"/>
                <a:ea typeface="Verdana"/>
                <a:cs typeface="Verdana"/>
                <a:hlinkClick r:id="rId6"/>
              </a:rPr>
              <a:t>fondodelamusica@cultura.gob.cl</a:t>
            </a:r>
            <a:r>
              <a:rPr lang="es-CL" sz="1100">
                <a:solidFill>
                  <a:srgbClr val="173177"/>
                </a:solidFill>
                <a:latin typeface="Verdana"/>
                <a:ea typeface="Verdana"/>
                <a:cs typeface="Verdana"/>
              </a:rPr>
              <a:t> o</a:t>
            </a:r>
            <a:r>
              <a:rPr lang="es-CL" sz="1100" b="0" i="0">
                <a:solidFill>
                  <a:srgbClr val="173177"/>
                </a:solidFill>
                <a:latin typeface="Verdana"/>
                <a:ea typeface="Verdana"/>
                <a:cs typeface="Verdana"/>
              </a:rPr>
              <a:t> a través del Formulario de atención ciudadana de la Subsecretaría de las Culturas y las Artes: </a:t>
            </a:r>
            <a:r>
              <a:rPr lang="es-CL" sz="1100" b="0" i="0" u="sng">
                <a:solidFill>
                  <a:srgbClr val="173177"/>
                </a:solidFill>
                <a:latin typeface="Verdana"/>
                <a:ea typeface="Verdana"/>
                <a:cs typeface="Verdana"/>
                <a:hlinkClick r:id="rId7"/>
              </a:rPr>
              <a:t>https://siac.cultura.gob.cl/formulariosiac</a:t>
            </a:r>
            <a:r>
              <a:rPr lang="es-CL" sz="1100" b="0" i="0">
                <a:solidFill>
                  <a:srgbClr val="173177"/>
                </a:solidFill>
                <a:latin typeface="Verdana"/>
                <a:ea typeface="Verdana"/>
                <a:cs typeface="Verdana"/>
              </a:rPr>
              <a:t>. </a:t>
            </a:r>
          </a:p>
          <a:p>
            <a:pPr marL="0" indent="0" algn="just" rtl="0"/>
            <a:endParaRPr lang="en-US"/>
          </a:p>
          <a:p>
            <a:pPr algn="just"/>
            <a:r>
              <a:rPr lang="es-CL" sz="1100">
                <a:solidFill>
                  <a:srgbClr val="173177"/>
                </a:solidFill>
                <a:latin typeface="Verdana"/>
                <a:ea typeface="Verdana"/>
                <a:cs typeface="Verdana"/>
              </a:rPr>
              <a:t>No dejes </a:t>
            </a:r>
            <a:r>
              <a:rPr lang="es-CL" sz="1100" b="0" i="0">
                <a:solidFill>
                  <a:srgbClr val="173177"/>
                </a:solidFill>
                <a:latin typeface="Verdana"/>
                <a:ea typeface="Verdana"/>
                <a:cs typeface="Verdana"/>
              </a:rPr>
              <a:t>tu postulación con tiempo. </a:t>
            </a:r>
            <a:r>
              <a:rPr lang="es-CL" sz="1100" b="0" i="0" u="sng">
                <a:solidFill>
                  <a:srgbClr val="173177"/>
                </a:solidFill>
                <a:latin typeface="Verdana"/>
                <a:ea typeface="Verdana"/>
                <a:cs typeface="Verdana"/>
              </a:rPr>
              <a:t>Trata de evitar dejar el envío de la postulación para el final</a:t>
            </a:r>
            <a:r>
              <a:rPr lang="es-CL" sz="1100" b="0" i="0">
                <a:solidFill>
                  <a:srgbClr val="173177"/>
                </a:solidFill>
                <a:latin typeface="Verdana"/>
                <a:ea typeface="Verdana"/>
                <a:cs typeface="Verdana"/>
              </a:rPr>
              <a:t>. </a:t>
            </a:r>
          </a:p>
          <a:p>
            <a:pPr marL="0" indent="0" algn="just" rtl="0"/>
            <a:endParaRPr lang="en-US"/>
          </a:p>
          <a:p>
            <a:pPr marL="0" indent="0" algn="ctr" rtl="0"/>
            <a:r>
              <a:rPr lang="es-CL" sz="1100" b="1" i="0">
                <a:solidFill>
                  <a:srgbClr val="173177"/>
                </a:solidFill>
                <a:latin typeface="Verdana"/>
                <a:ea typeface="Verdana"/>
                <a:cs typeface="Verdana"/>
              </a:rPr>
              <a:t>¡Mucho éxito para esta convocatoria 2025!</a:t>
            </a:r>
            <a:endParaRPr lang="es-ES"/>
          </a:p>
        </p:txBody>
      </p:sp>
    </p:spTree>
    <p:extLst>
      <p:ext uri="{BB962C8B-B14F-4D97-AF65-F5344CB8AC3E}">
        <p14:creationId xmlns:p14="http://schemas.microsoft.com/office/powerpoint/2010/main" val="1210581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Imagen 5" descr="Texto&#10;&#10;Descripción generada automáticamente">
            <a:extLst>
              <a:ext uri="{FF2B5EF4-FFF2-40B4-BE49-F238E27FC236}">
                <a16:creationId xmlns:a16="http://schemas.microsoft.com/office/drawing/2014/main" id="{8A65AD7E-4AD2-CF3F-4C21-C9198ABF5978}"/>
              </a:ext>
            </a:extLst>
          </p:cNvPr>
          <p:cNvPicPr>
            <a:picLocks noChangeAspect="1"/>
          </p:cNvPicPr>
          <p:nvPr/>
        </p:nvPicPr>
        <p:blipFill>
          <a:blip r:embed="rId3"/>
          <a:stretch>
            <a:fillRect/>
          </a:stretch>
        </p:blipFill>
        <p:spPr>
          <a:xfrm>
            <a:off x="6788978" y="2172173"/>
            <a:ext cx="4935354" cy="2699471"/>
          </a:xfrm>
          <a:prstGeom prst="rect">
            <a:avLst/>
          </a:prstGeom>
        </p:spPr>
      </p:pic>
      <p:pic>
        <p:nvPicPr>
          <p:cNvPr id="2" name="Imagen 1">
            <a:extLst>
              <a:ext uri="{FF2B5EF4-FFF2-40B4-BE49-F238E27FC236}">
                <a16:creationId xmlns:a16="http://schemas.microsoft.com/office/drawing/2014/main" id="{BE6BA480-2832-B3FF-CB96-BF6D7491AF1D}"/>
              </a:ext>
            </a:extLst>
          </p:cNvPr>
          <p:cNvPicPr>
            <a:picLocks noChangeAspect="1"/>
          </p:cNvPicPr>
          <p:nvPr/>
        </p:nvPicPr>
        <p:blipFill>
          <a:blip r:embed="rId4"/>
          <a:stretch>
            <a:fillRect/>
          </a:stretch>
        </p:blipFill>
        <p:spPr>
          <a:xfrm>
            <a:off x="1109663" y="2326050"/>
            <a:ext cx="5446206" cy="2205900"/>
          </a:xfrm>
          <a:prstGeom prst="rect">
            <a:avLst/>
          </a:prstGeom>
        </p:spPr>
      </p:pic>
    </p:spTree>
    <p:extLst>
      <p:ext uri="{BB962C8B-B14F-4D97-AF65-F5344CB8AC3E}">
        <p14:creationId xmlns:p14="http://schemas.microsoft.com/office/powerpoint/2010/main" val="151294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Marcador de texto 2">
            <a:extLst>
              <a:ext uri="{FF2B5EF4-FFF2-40B4-BE49-F238E27FC236}">
                <a16:creationId xmlns:a16="http://schemas.microsoft.com/office/drawing/2014/main" id="{4F18AD5B-19F7-569B-0B71-725888D59A40}"/>
              </a:ext>
            </a:extLst>
          </p:cNvPr>
          <p:cNvSpPr txBox="1">
            <a:spLocks noChangeArrowheads="1"/>
          </p:cNvSpPr>
          <p:nvPr/>
        </p:nvSpPr>
        <p:spPr>
          <a:xfrm>
            <a:off x="1220788" y="2876550"/>
            <a:ext cx="3362325" cy="20208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CL" altLang="es-CL">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Marcador de texto 1">
            <a:extLst>
              <a:ext uri="{FF2B5EF4-FFF2-40B4-BE49-F238E27FC236}">
                <a16:creationId xmlns:a16="http://schemas.microsoft.com/office/drawing/2014/main" id="{6FF58B56-03D8-E4D3-B6BC-852C5957B94B}"/>
              </a:ext>
            </a:extLst>
          </p:cNvPr>
          <p:cNvSpPr txBox="1">
            <a:spLocks noChangeArrowheads="1"/>
          </p:cNvSpPr>
          <p:nvPr/>
        </p:nvSpPr>
        <p:spPr bwMode="auto">
          <a:xfrm>
            <a:off x="2771776" y="638829"/>
            <a:ext cx="6648450" cy="517525"/>
          </a:xfrm>
          <a:prstGeom prst="rect">
            <a:avLst/>
          </a:prstGeom>
          <a:solidFill>
            <a:srgbClr val="92D050"/>
          </a:solidFill>
          <a:ln>
            <a:noFill/>
          </a:ln>
        </p:spPr>
        <p:txBody>
          <a:bodyPr vert="horz" wrap="square" lIns="91440" tIns="45720" rIns="91440" bIns="45720" numCol="1" anchor="t" anchorCtr="0" compatLnSpc="1">
            <a:prstTxWarp prst="textNoShape">
              <a:avLst/>
            </a:prstTxWarp>
            <a:norm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CL" altLang="es-CL" b="1">
                <a:solidFill>
                  <a:srgbClr val="173177"/>
                </a:solidFill>
                <a:latin typeface="Verdana"/>
                <a:ea typeface="Verdana"/>
              </a:rPr>
              <a:t>PRINCIPALES CAMBIOS 2026</a:t>
            </a:r>
            <a:endParaRPr lang="en-US"/>
          </a:p>
        </p:txBody>
      </p:sp>
      <p:sp>
        <p:nvSpPr>
          <p:cNvPr id="10" name="Marcador de texto 2">
            <a:extLst>
              <a:ext uri="{FF2B5EF4-FFF2-40B4-BE49-F238E27FC236}">
                <a16:creationId xmlns:a16="http://schemas.microsoft.com/office/drawing/2014/main" id="{25F1CE51-A5F2-1324-56FB-128B6C69207C}"/>
              </a:ext>
            </a:extLst>
          </p:cNvPr>
          <p:cNvSpPr txBox="1">
            <a:spLocks noChangeArrowheads="1"/>
          </p:cNvSpPr>
          <p:nvPr/>
        </p:nvSpPr>
        <p:spPr bwMode="auto">
          <a:xfrm>
            <a:off x="289953" y="1714500"/>
            <a:ext cx="3362325" cy="202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lnSpc>
                <a:spcPct val="90000"/>
              </a:lnSpc>
              <a:spcBef>
                <a:spcPts val="1000"/>
              </a:spcBef>
              <a:buFont typeface="Arial" panose="020B0604020202020204" pitchFamily="34" charset="0"/>
              <a:buChar char="•"/>
              <a:defRPr sz="28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nSpc>
                <a:spcPct val="90000"/>
              </a:lnSpc>
              <a:spcBef>
                <a:spcPts val="500"/>
              </a:spcBef>
              <a:buFont typeface="Arial" panose="020B0604020202020204" pitchFamily="34" charset="0"/>
              <a:buChar char="•"/>
              <a:defRPr sz="24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nSpc>
                <a:spcPct val="90000"/>
              </a:lnSpc>
              <a:spcBef>
                <a:spcPts val="500"/>
              </a:spcBef>
              <a:buFont typeface="Arial" panose="020B0604020202020204" pitchFamily="34" charset="0"/>
              <a:buChar char="•"/>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nSpc>
                <a:spcPct val="90000"/>
              </a:lnSpc>
              <a:spcBef>
                <a:spcPts val="500"/>
              </a:spcBef>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nSpc>
                <a:spcPct val="90000"/>
              </a:lnSpc>
              <a:spcBef>
                <a:spcPts val="500"/>
              </a:spcBef>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9pPr>
          </a:lstStyle>
          <a:p>
            <a:pPr algn="just">
              <a:buNone/>
            </a:pPr>
            <a:r>
              <a:rPr lang="es-CL" sz="1800" b="1">
                <a:solidFill>
                  <a:srgbClr val="173177"/>
                </a:solidFill>
                <a:latin typeface="Aptos"/>
                <a:ea typeface="Verdana"/>
              </a:rPr>
              <a:t>Aumento presupuestario</a:t>
            </a:r>
            <a:endParaRPr lang="en-US" sz="1800">
              <a:solidFill>
                <a:srgbClr val="000000"/>
              </a:solidFill>
              <a:latin typeface="Aptos"/>
              <a:ea typeface="Verdana"/>
            </a:endParaRPr>
          </a:p>
          <a:p>
            <a:pPr algn="just">
              <a:buNone/>
            </a:pPr>
            <a:r>
              <a:rPr lang="es-CL" sz="1600">
                <a:solidFill>
                  <a:srgbClr val="173177"/>
                </a:solidFill>
                <a:latin typeface="Aptos"/>
                <a:ea typeface="Verdana"/>
              </a:rPr>
              <a:t>La Convocatoria 2026 cuenta con una inyección de recursos de $1.103.000.000; pasando de $3.525.000.000 en su versión 2025 a </a:t>
            </a:r>
            <a:r>
              <a:rPr lang="es-CL" sz="1600" b="1">
                <a:solidFill>
                  <a:srgbClr val="173177"/>
                </a:solidFill>
                <a:latin typeface="Aptos"/>
                <a:ea typeface="Verdana"/>
              </a:rPr>
              <a:t>$4.628.000.000 para la Convocatoria 2026</a:t>
            </a:r>
            <a:r>
              <a:rPr lang="es-CL" sz="1600">
                <a:solidFill>
                  <a:srgbClr val="173177"/>
                </a:solidFill>
                <a:latin typeface="Aptos"/>
                <a:ea typeface="Verdana"/>
              </a:rPr>
              <a:t>, lo que se materializa en un aumento enfocado en aquellas líneas con mayor cantidad de equipos de trabajo, cuyos costes de producción son mayores y que cuentan con un impacto en la industria a nivel de generación de empleos, desarrollo de la carrera artística y formación grupal/profesionalización de quienes integran ecosistema musical.</a:t>
            </a:r>
            <a:endParaRPr lang="en-US" sz="1600">
              <a:solidFill>
                <a:srgbClr val="000000"/>
              </a:solidFill>
              <a:latin typeface="Aptos"/>
              <a:ea typeface="Verdana"/>
            </a:endParaRPr>
          </a:p>
          <a:p>
            <a:pPr>
              <a:buFont typeface="Arial" panose="020B0604020202020204" pitchFamily="34" charset="0"/>
              <a:buNone/>
            </a:pPr>
            <a:endParaRPr lang="es-CL" altLang="es-CL" sz="2000">
              <a:solidFill>
                <a:srgbClr val="173177"/>
              </a:solidFill>
            </a:endParaRPr>
          </a:p>
        </p:txBody>
      </p:sp>
      <p:pic>
        <p:nvPicPr>
          <p:cNvPr id="2" name="Imagen 1">
            <a:extLst>
              <a:ext uri="{FF2B5EF4-FFF2-40B4-BE49-F238E27FC236}">
                <a16:creationId xmlns:a16="http://schemas.microsoft.com/office/drawing/2014/main" id="{90FBAED1-6F2E-CA56-DC7D-655A148C695A}"/>
              </a:ext>
            </a:extLst>
          </p:cNvPr>
          <p:cNvPicPr>
            <a:picLocks noChangeAspect="1"/>
          </p:cNvPicPr>
          <p:nvPr/>
        </p:nvPicPr>
        <p:blipFill>
          <a:blip r:embed="rId3"/>
          <a:stretch>
            <a:fillRect/>
          </a:stretch>
        </p:blipFill>
        <p:spPr>
          <a:xfrm>
            <a:off x="504826" y="776476"/>
            <a:ext cx="1858973" cy="754062"/>
          </a:xfrm>
          <a:prstGeom prst="rect">
            <a:avLst/>
          </a:prstGeom>
        </p:spPr>
      </p:pic>
      <p:sp>
        <p:nvSpPr>
          <p:cNvPr id="3" name="Marcador de texto 2">
            <a:extLst>
              <a:ext uri="{FF2B5EF4-FFF2-40B4-BE49-F238E27FC236}">
                <a16:creationId xmlns:a16="http://schemas.microsoft.com/office/drawing/2014/main" id="{D86B3499-B5F4-8C65-CF72-068881A9B108}"/>
              </a:ext>
            </a:extLst>
          </p:cNvPr>
          <p:cNvSpPr txBox="1">
            <a:spLocks noChangeArrowheads="1"/>
          </p:cNvSpPr>
          <p:nvPr/>
        </p:nvSpPr>
        <p:spPr bwMode="auto">
          <a:xfrm>
            <a:off x="4061853" y="1714500"/>
            <a:ext cx="3543300" cy="202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lnSpc>
                <a:spcPct val="90000"/>
              </a:lnSpc>
              <a:spcBef>
                <a:spcPts val="1000"/>
              </a:spcBef>
              <a:buFont typeface="Arial" panose="020B0604020202020204" pitchFamily="34" charset="0"/>
              <a:buChar char="•"/>
              <a:defRPr sz="28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nSpc>
                <a:spcPct val="90000"/>
              </a:lnSpc>
              <a:spcBef>
                <a:spcPts val="500"/>
              </a:spcBef>
              <a:buFont typeface="Arial" panose="020B0604020202020204" pitchFamily="34" charset="0"/>
              <a:buChar char="•"/>
              <a:defRPr sz="24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nSpc>
                <a:spcPct val="90000"/>
              </a:lnSpc>
              <a:spcBef>
                <a:spcPts val="500"/>
              </a:spcBef>
              <a:buFont typeface="Arial" panose="020B0604020202020204" pitchFamily="34" charset="0"/>
              <a:buChar char="•"/>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nSpc>
                <a:spcPct val="90000"/>
              </a:lnSpc>
              <a:spcBef>
                <a:spcPts val="500"/>
              </a:spcBef>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nSpc>
                <a:spcPct val="90000"/>
              </a:lnSpc>
              <a:spcBef>
                <a:spcPts val="500"/>
              </a:spcBef>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9pPr>
          </a:lstStyle>
          <a:p>
            <a:pPr algn="just">
              <a:buNone/>
            </a:pPr>
            <a:r>
              <a:rPr lang="es-CL" sz="1800" b="1">
                <a:solidFill>
                  <a:srgbClr val="173177"/>
                </a:solidFill>
                <a:latin typeface="Aptos"/>
                <a:ea typeface="Verdana"/>
              </a:rPr>
              <a:t>Regiones extremas</a:t>
            </a:r>
            <a:endParaRPr lang="es-CL" sz="1800" b="1">
              <a:solidFill>
                <a:srgbClr val="173177"/>
              </a:solidFill>
              <a:latin typeface="Aptos"/>
            </a:endParaRPr>
          </a:p>
          <a:p>
            <a:pPr algn="just">
              <a:buNone/>
            </a:pPr>
            <a:r>
              <a:rPr lang="es-CL" sz="1600">
                <a:solidFill>
                  <a:srgbClr val="173177"/>
                </a:solidFill>
                <a:latin typeface="Aptos"/>
                <a:ea typeface="Verdana"/>
              </a:rPr>
              <a:t>Atendiendo las necesidades territoriales de nuestro universo de postulantes, </a:t>
            </a:r>
            <a:r>
              <a:rPr lang="es-CL" sz="1600" b="1">
                <a:solidFill>
                  <a:srgbClr val="173177"/>
                </a:solidFill>
                <a:latin typeface="Aptos"/>
                <a:ea typeface="Verdana"/>
              </a:rPr>
              <a:t>se incorpora la posibilidad de solicitar un monto mayor y diferenciado en las regiones extremas</a:t>
            </a:r>
            <a:r>
              <a:rPr lang="es-CL" sz="1600">
                <a:solidFill>
                  <a:srgbClr val="173177"/>
                </a:solidFill>
                <a:latin typeface="Aptos"/>
                <a:ea typeface="Verdana"/>
              </a:rPr>
              <a:t>, siendo éstas: </a:t>
            </a:r>
            <a:r>
              <a:rPr lang="es-CL" sz="1600" u="sng">
                <a:solidFill>
                  <a:srgbClr val="173177"/>
                </a:solidFill>
                <a:latin typeface="Aptos"/>
                <a:ea typeface="Verdana"/>
              </a:rPr>
              <a:t>Arica y Parinacota, Tarapacá, Aysén del General Ibáñez del Campo y Magallanes y la Antártica Chilena, Archipiélago de Juan Fernández y la Provincia de Isla de Pascua, Provincia de Palena y comuna de </a:t>
            </a:r>
            <a:r>
              <a:rPr lang="es-CL" sz="1600" u="sng" err="1">
                <a:solidFill>
                  <a:srgbClr val="173177"/>
                </a:solidFill>
                <a:latin typeface="Aptos"/>
                <a:ea typeface="Verdana"/>
              </a:rPr>
              <a:t>Cochamó</a:t>
            </a:r>
            <a:r>
              <a:rPr lang="es-CL" sz="1600">
                <a:solidFill>
                  <a:srgbClr val="173177"/>
                </a:solidFill>
                <a:latin typeface="Aptos"/>
                <a:ea typeface="Verdana"/>
              </a:rPr>
              <a:t> (de acuerdo al Art 5°, decreto </a:t>
            </a:r>
            <a:r>
              <a:rPr lang="es-CL" sz="1600" err="1">
                <a:solidFill>
                  <a:srgbClr val="173177"/>
                </a:solidFill>
                <a:latin typeface="Aptos"/>
                <a:ea typeface="Verdana"/>
              </a:rPr>
              <a:t>N°</a:t>
            </a:r>
            <a:r>
              <a:rPr lang="es-CL" sz="1600">
                <a:solidFill>
                  <a:srgbClr val="173177"/>
                </a:solidFill>
                <a:latin typeface="Aptos"/>
                <a:ea typeface="Verdana"/>
              </a:rPr>
              <a:t> 43, de 2023, que aprueba reglamento que fija la política nacional de zonas extremas, del Ministerio de Interior y Seguridad Pública).</a:t>
            </a:r>
          </a:p>
          <a:p>
            <a:pPr algn="just">
              <a:buNone/>
            </a:pPr>
            <a:endParaRPr lang="es-CL" sz="1800">
              <a:solidFill>
                <a:srgbClr val="173177"/>
              </a:solidFill>
              <a:latin typeface="Aptos"/>
            </a:endParaRPr>
          </a:p>
          <a:p>
            <a:pPr>
              <a:buNone/>
            </a:pPr>
            <a:endParaRPr lang="es-CL" altLang="es-CL" sz="2000">
              <a:solidFill>
                <a:srgbClr val="173177"/>
              </a:solidFill>
            </a:endParaRPr>
          </a:p>
        </p:txBody>
      </p:sp>
      <p:sp>
        <p:nvSpPr>
          <p:cNvPr id="8" name="Marcador de texto 2">
            <a:extLst>
              <a:ext uri="{FF2B5EF4-FFF2-40B4-BE49-F238E27FC236}">
                <a16:creationId xmlns:a16="http://schemas.microsoft.com/office/drawing/2014/main" id="{F51B554A-BF58-EF0B-BEAE-802AFDE822D5}"/>
              </a:ext>
            </a:extLst>
          </p:cNvPr>
          <p:cNvSpPr txBox="1">
            <a:spLocks noChangeArrowheads="1"/>
          </p:cNvSpPr>
          <p:nvPr/>
        </p:nvSpPr>
        <p:spPr bwMode="auto">
          <a:xfrm>
            <a:off x="8090928" y="1714500"/>
            <a:ext cx="3714750" cy="202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lnSpc>
                <a:spcPct val="90000"/>
              </a:lnSpc>
              <a:spcBef>
                <a:spcPts val="1000"/>
              </a:spcBef>
              <a:buFont typeface="Arial" panose="020B0604020202020204" pitchFamily="34" charset="0"/>
              <a:buChar char="•"/>
              <a:defRPr sz="28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nSpc>
                <a:spcPct val="90000"/>
              </a:lnSpc>
              <a:spcBef>
                <a:spcPts val="500"/>
              </a:spcBef>
              <a:buFont typeface="Arial" panose="020B0604020202020204" pitchFamily="34" charset="0"/>
              <a:buChar char="•"/>
              <a:defRPr sz="24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nSpc>
                <a:spcPct val="90000"/>
              </a:lnSpc>
              <a:spcBef>
                <a:spcPts val="500"/>
              </a:spcBef>
              <a:buFont typeface="Arial" panose="020B0604020202020204" pitchFamily="34" charset="0"/>
              <a:buChar char="•"/>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nSpc>
                <a:spcPct val="90000"/>
              </a:lnSpc>
              <a:spcBef>
                <a:spcPts val="500"/>
              </a:spcBef>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nSpc>
                <a:spcPct val="90000"/>
              </a:lnSpc>
              <a:spcBef>
                <a:spcPts val="500"/>
              </a:spcBef>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bg1"/>
                </a:solidFill>
                <a:latin typeface="Verdana" panose="020B0604030504040204" pitchFamily="34" charset="0"/>
                <a:ea typeface="Verdana" panose="020B0604030504040204" pitchFamily="34" charset="0"/>
                <a:cs typeface="Verdana" panose="020B0604030504040204" pitchFamily="34" charset="0"/>
              </a:defRPr>
            </a:lvl9pPr>
          </a:lstStyle>
          <a:p>
            <a:pPr algn="just">
              <a:buNone/>
            </a:pPr>
            <a:r>
              <a:rPr lang="es-CL" sz="1800" b="1">
                <a:solidFill>
                  <a:srgbClr val="173177"/>
                </a:solidFill>
                <a:latin typeface="Aptos"/>
                <a:ea typeface="Verdana"/>
              </a:rPr>
              <a:t>Perspectiva de Género</a:t>
            </a:r>
            <a:endParaRPr lang="en-US" sz="1800"/>
          </a:p>
          <a:p>
            <a:pPr algn="just">
              <a:buNone/>
            </a:pPr>
            <a:r>
              <a:rPr lang="es-CL" sz="1600">
                <a:solidFill>
                  <a:srgbClr val="173177"/>
                </a:solidFill>
                <a:latin typeface="Aptos"/>
                <a:ea typeface="Verdana"/>
              </a:rPr>
              <a:t>Se incorpora la posibilidad de solicitar recursos en Gastos de Operación por concepto de </a:t>
            </a:r>
            <a:r>
              <a:rPr lang="es-CL" sz="1600" b="1">
                <a:solidFill>
                  <a:srgbClr val="173177"/>
                </a:solidFill>
                <a:latin typeface="Aptos"/>
                <a:ea typeface="Verdana"/>
              </a:rPr>
              <a:t>labores de cuidado</a:t>
            </a:r>
            <a:r>
              <a:rPr lang="es-CL" sz="1600">
                <a:solidFill>
                  <a:srgbClr val="173177"/>
                </a:solidFill>
                <a:latin typeface="Aptos"/>
                <a:ea typeface="Verdana"/>
              </a:rPr>
              <a:t> en </a:t>
            </a:r>
            <a:r>
              <a:rPr lang="es-CL" sz="1600" b="1">
                <a:solidFill>
                  <a:srgbClr val="173177"/>
                </a:solidFill>
                <a:latin typeface="Aptos"/>
                <a:ea typeface="Verdana"/>
              </a:rPr>
              <a:t>todas las líneas de concurso</a:t>
            </a:r>
            <a:r>
              <a:rPr lang="es-CL" sz="1600">
                <a:solidFill>
                  <a:srgbClr val="173177"/>
                </a:solidFill>
                <a:latin typeface="Aptos"/>
                <a:ea typeface="Verdana"/>
              </a:rPr>
              <a:t>, cumpliendo así con compromisos intersectoriales para la disminución de brechas de género y la protección de las infancias. De esta manera, </a:t>
            </a:r>
            <a:r>
              <a:rPr lang="es-CL" sz="1600" u="sng">
                <a:solidFill>
                  <a:srgbClr val="173177"/>
                </a:solidFill>
                <a:latin typeface="Aptos"/>
                <a:ea typeface="Verdana"/>
              </a:rPr>
              <a:t>personas naturales que tengan a su cuidado a menores desde la primera infancia hasta la última etapa de educación básica (8vo básico) pueden solicitar montos para contratar servicios de cuidado, por días u horas, durante el periodo que se extienda el proyecto</a:t>
            </a:r>
            <a:r>
              <a:rPr lang="es-CL" sz="1600">
                <a:solidFill>
                  <a:srgbClr val="173177"/>
                </a:solidFill>
                <a:latin typeface="Aptos"/>
                <a:ea typeface="Verdana"/>
              </a:rPr>
              <a:t>, aplicable sólo a responsables (PN) y equipos de trabajo. </a:t>
            </a:r>
          </a:p>
          <a:p>
            <a:pPr algn="just">
              <a:buNone/>
            </a:pPr>
            <a:endParaRPr lang="es-CL" sz="1800">
              <a:solidFill>
                <a:srgbClr val="173177"/>
              </a:solidFill>
              <a:latin typeface="Aptos"/>
              <a:ea typeface="Verdana"/>
            </a:endParaRPr>
          </a:p>
          <a:p>
            <a:pPr>
              <a:buFont typeface="Arial" panose="020B0604020202020204" pitchFamily="34" charset="0"/>
              <a:buNone/>
            </a:pPr>
            <a:endParaRPr lang="es-CL" altLang="es-CL" sz="2000">
              <a:solidFill>
                <a:srgbClr val="173177"/>
              </a:solidFill>
            </a:endParaRPr>
          </a:p>
        </p:txBody>
      </p:sp>
    </p:spTree>
    <p:extLst>
      <p:ext uri="{BB962C8B-B14F-4D97-AF65-F5344CB8AC3E}">
        <p14:creationId xmlns:p14="http://schemas.microsoft.com/office/powerpoint/2010/main" val="2030262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7CE9965-E59F-9948-16AB-7C8753DF9E0B}"/>
            </a:ext>
          </a:extLst>
        </p:cNvPr>
        <p:cNvGrpSpPr/>
        <p:nvPr/>
      </p:nvGrpSpPr>
      <p:grpSpPr>
        <a:xfrm>
          <a:off x="0" y="0"/>
          <a:ext cx="0" cy="0"/>
          <a:chOff x="0" y="0"/>
          <a:chExt cx="0" cy="0"/>
        </a:xfrm>
      </p:grpSpPr>
      <p:pic>
        <p:nvPicPr>
          <p:cNvPr id="2" name="Imagen 1">
            <a:extLst>
              <a:ext uri="{FF2B5EF4-FFF2-40B4-BE49-F238E27FC236}">
                <a16:creationId xmlns:a16="http://schemas.microsoft.com/office/drawing/2014/main" id="{AF55318F-9070-9CD9-D845-A322A2A5AF1C}"/>
              </a:ext>
            </a:extLst>
          </p:cNvPr>
          <p:cNvPicPr>
            <a:picLocks noChangeAspect="1"/>
          </p:cNvPicPr>
          <p:nvPr/>
        </p:nvPicPr>
        <p:blipFill>
          <a:blip r:embed="rId3"/>
          <a:stretch>
            <a:fillRect/>
          </a:stretch>
        </p:blipFill>
        <p:spPr>
          <a:xfrm>
            <a:off x="849780" y="801827"/>
            <a:ext cx="1858973" cy="754062"/>
          </a:xfrm>
          <a:prstGeom prst="rect">
            <a:avLst/>
          </a:prstGeom>
        </p:spPr>
      </p:pic>
      <p:sp>
        <p:nvSpPr>
          <p:cNvPr id="4" name="Rectángulo redondeado 8">
            <a:extLst>
              <a:ext uri="{FF2B5EF4-FFF2-40B4-BE49-F238E27FC236}">
                <a16:creationId xmlns:a16="http://schemas.microsoft.com/office/drawing/2014/main" id="{2121A6B0-BD9B-A3D7-4C21-01EE71CD756A}"/>
              </a:ext>
            </a:extLst>
          </p:cNvPr>
          <p:cNvSpPr/>
          <p:nvPr/>
        </p:nvSpPr>
        <p:spPr>
          <a:xfrm>
            <a:off x="852076" y="2861578"/>
            <a:ext cx="8889456" cy="56637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s-C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L" sz="2500" b="1">
                <a:solidFill>
                  <a:srgbClr val="173177"/>
                </a:solidFill>
                <a:latin typeface="Verdana"/>
                <a:ea typeface="Verdana"/>
              </a:rPr>
              <a:t>BECAS CHILE CREA</a:t>
            </a:r>
            <a:endParaRPr lang="es-ES"/>
          </a:p>
        </p:txBody>
      </p:sp>
    </p:spTree>
    <p:extLst>
      <p:ext uri="{BB962C8B-B14F-4D97-AF65-F5344CB8AC3E}">
        <p14:creationId xmlns:p14="http://schemas.microsoft.com/office/powerpoint/2010/main" val="503206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C91D970-78FB-D581-8E86-73BB1244FFE9}"/>
            </a:ext>
          </a:extLst>
        </p:cNvPr>
        <p:cNvGrpSpPr/>
        <p:nvPr/>
      </p:nvGrpSpPr>
      <p:grpSpPr>
        <a:xfrm>
          <a:off x="0" y="0"/>
          <a:ext cx="0" cy="0"/>
          <a:chOff x="0" y="0"/>
          <a:chExt cx="0" cy="0"/>
        </a:xfrm>
      </p:grpSpPr>
      <p:pic>
        <p:nvPicPr>
          <p:cNvPr id="4" name="Imagen 3">
            <a:extLst>
              <a:ext uri="{FF2B5EF4-FFF2-40B4-BE49-F238E27FC236}">
                <a16:creationId xmlns:a16="http://schemas.microsoft.com/office/drawing/2014/main" id="{5973EFB3-4727-51C2-60AF-C9ABE3002CB9}"/>
              </a:ext>
            </a:extLst>
          </p:cNvPr>
          <p:cNvPicPr>
            <a:picLocks noChangeAspect="1"/>
          </p:cNvPicPr>
          <p:nvPr/>
        </p:nvPicPr>
        <p:blipFill>
          <a:blip r:embed="rId3"/>
          <a:stretch>
            <a:fillRect/>
          </a:stretch>
        </p:blipFill>
        <p:spPr>
          <a:xfrm>
            <a:off x="10157755" y="719670"/>
            <a:ext cx="1858973" cy="754062"/>
          </a:xfrm>
          <a:prstGeom prst="rect">
            <a:avLst/>
          </a:prstGeom>
        </p:spPr>
      </p:pic>
      <p:sp>
        <p:nvSpPr>
          <p:cNvPr id="6" name="Marcador de texto 1">
            <a:extLst>
              <a:ext uri="{FF2B5EF4-FFF2-40B4-BE49-F238E27FC236}">
                <a16:creationId xmlns:a16="http://schemas.microsoft.com/office/drawing/2014/main" id="{26814666-C273-1C65-C2CB-27E42EA6FDF9}"/>
              </a:ext>
            </a:extLst>
          </p:cNvPr>
          <p:cNvSpPr txBox="1">
            <a:spLocks noChangeArrowheads="1"/>
          </p:cNvSpPr>
          <p:nvPr/>
        </p:nvSpPr>
        <p:spPr bwMode="auto">
          <a:xfrm>
            <a:off x="625034" y="337595"/>
            <a:ext cx="7419372" cy="587175"/>
          </a:xfrm>
          <a:prstGeom prst="rect">
            <a:avLst/>
          </a:prstGeom>
          <a:solidFill>
            <a:srgbClr val="92D050"/>
          </a:solidFill>
          <a:ln>
            <a:noFill/>
          </a:ln>
        </p:spPr>
        <p:txBody>
          <a:bodyPr vert="horz" wrap="square" lIns="91440" tIns="45720" rIns="91440" bIns="45720" numCol="1" anchor="ctr" anchorCtr="0" compatLnSpc="1">
            <a:prstTxWarp prst="textNoShape">
              <a:avLst/>
            </a:prstTxWarp>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endParaRPr lang="es-CL" sz="2400" b="1">
              <a:solidFill>
                <a:srgbClr val="173177"/>
              </a:solidFill>
              <a:latin typeface="Verdana"/>
              <a:ea typeface="Verdana"/>
            </a:endParaRPr>
          </a:p>
          <a:p>
            <a:pPr>
              <a:buNone/>
            </a:pPr>
            <a:endParaRPr lang="es-CL" sz="2400" b="1">
              <a:solidFill>
                <a:srgbClr val="173177"/>
              </a:solidFill>
              <a:latin typeface="Verdana"/>
              <a:ea typeface="Verdana"/>
            </a:endParaRPr>
          </a:p>
          <a:p>
            <a:pPr marL="0" lvl="0" indent="0" fontAlgn="auto">
              <a:lnSpc>
                <a:spcPct val="100000"/>
              </a:lnSpc>
              <a:spcBef>
                <a:spcPts val="0"/>
              </a:spcBef>
              <a:spcAft>
                <a:spcPts val="0"/>
              </a:spcAft>
              <a:buNone/>
            </a:pPr>
            <a:endParaRPr lang="es-CL" sz="2400" b="1">
              <a:solidFill>
                <a:srgbClr val="173177"/>
              </a:solidFill>
              <a:latin typeface="Aptos" panose="02110004020202020204"/>
              <a:ea typeface="+mn-ea"/>
              <a:cs typeface="+mn-cs"/>
            </a:endParaRPr>
          </a:p>
          <a:p>
            <a:pPr marL="0" indent="0" fontAlgn="auto">
              <a:lnSpc>
                <a:spcPct val="100000"/>
              </a:lnSpc>
              <a:spcBef>
                <a:spcPts val="0"/>
              </a:spcBef>
              <a:spcAft>
                <a:spcPts val="0"/>
              </a:spcAft>
              <a:buNone/>
            </a:pPr>
            <a:endParaRPr lang="es-CL" sz="1800" b="1">
              <a:solidFill>
                <a:srgbClr val="173177"/>
              </a:solidFill>
              <a:latin typeface="Verdana"/>
              <a:ea typeface="Verdana"/>
            </a:endParaRPr>
          </a:p>
          <a:p>
            <a:pPr marL="0" indent="0" fontAlgn="auto">
              <a:lnSpc>
                <a:spcPct val="100000"/>
              </a:lnSpc>
              <a:spcBef>
                <a:spcPts val="0"/>
              </a:spcBef>
              <a:spcAft>
                <a:spcPts val="0"/>
              </a:spcAft>
              <a:buNone/>
            </a:pPr>
            <a:endParaRPr lang="es-CL" sz="1800" b="1">
              <a:solidFill>
                <a:srgbClr val="173177"/>
              </a:solidFill>
              <a:latin typeface="Verdana"/>
              <a:ea typeface="Verdana"/>
            </a:endParaRPr>
          </a:p>
          <a:p>
            <a:pPr marL="0" indent="0" fontAlgn="auto">
              <a:lnSpc>
                <a:spcPct val="100000"/>
              </a:lnSpc>
              <a:spcBef>
                <a:spcPts val="0"/>
              </a:spcBef>
              <a:spcAft>
                <a:spcPts val="0"/>
              </a:spcAft>
              <a:buNone/>
            </a:pPr>
            <a:r>
              <a:rPr lang="es-CL" sz="1800" b="1">
                <a:solidFill>
                  <a:srgbClr val="173177"/>
                </a:solidFill>
                <a:latin typeface="Verdana"/>
                <a:ea typeface="Verdana"/>
              </a:rPr>
              <a:t>OBJETIVOS: Becas Chile Crea</a:t>
            </a:r>
            <a:endParaRPr lang="es-CL" sz="1800">
              <a:solidFill>
                <a:prstClr val="black"/>
              </a:solidFill>
              <a:latin typeface="Verdana"/>
              <a:ea typeface="Verdana"/>
            </a:endParaRPr>
          </a:p>
          <a:p>
            <a:pPr marL="0" lvl="0" indent="0" fontAlgn="auto">
              <a:lnSpc>
                <a:spcPct val="100000"/>
              </a:lnSpc>
              <a:spcBef>
                <a:spcPts val="0"/>
              </a:spcBef>
              <a:spcAft>
                <a:spcPts val="0"/>
              </a:spcAft>
              <a:buNone/>
            </a:pPr>
            <a:endParaRPr lang="es-CL" sz="2400" b="1">
              <a:solidFill>
                <a:srgbClr val="173177"/>
              </a:solidFill>
              <a:latin typeface="Verdana"/>
              <a:ea typeface="Verdana"/>
              <a:cs typeface="+mn-cs"/>
            </a:endParaRPr>
          </a:p>
          <a:p>
            <a:pPr>
              <a:buNone/>
            </a:pPr>
            <a:endParaRPr lang="es-CL"/>
          </a:p>
          <a:p>
            <a:pPr>
              <a:buNone/>
            </a:pPr>
            <a:endParaRPr lang="es-CL" sz="2400" b="1">
              <a:solidFill>
                <a:srgbClr val="173177"/>
              </a:solidFill>
              <a:latin typeface="Verdana"/>
              <a:ea typeface="Verdana"/>
            </a:endParaRPr>
          </a:p>
          <a:p>
            <a:pPr algn="ctr">
              <a:buNone/>
            </a:pPr>
            <a:endParaRPr lang="es-CL" b="1">
              <a:solidFill>
                <a:srgbClr val="173177"/>
              </a:solidFill>
            </a:endParaRPr>
          </a:p>
        </p:txBody>
      </p:sp>
      <p:sp>
        <p:nvSpPr>
          <p:cNvPr id="14" name="CuadroTexto 13">
            <a:extLst>
              <a:ext uri="{FF2B5EF4-FFF2-40B4-BE49-F238E27FC236}">
                <a16:creationId xmlns:a16="http://schemas.microsoft.com/office/drawing/2014/main" id="{33636855-E016-AFCC-8673-41CEFF187744}"/>
              </a:ext>
            </a:extLst>
          </p:cNvPr>
          <p:cNvSpPr txBox="1"/>
          <p:nvPr/>
        </p:nvSpPr>
        <p:spPr>
          <a:xfrm>
            <a:off x="176030" y="926510"/>
            <a:ext cx="986835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1200">
                <a:solidFill>
                  <a:srgbClr val="0E397E"/>
                </a:solidFill>
                <a:latin typeface="Verdana"/>
                <a:ea typeface="+mn-lt"/>
                <a:cs typeface="+mn-lt"/>
              </a:rPr>
              <a:t>Esta convocatoria tiene por objetivo el financiamiento total o parcial de proyectos individuales que fomenten la formación profesional y el perfeccionamiento, en Chile y en el extranjero, que contribuyan a instalar competencias relevantes para el desarrollo del o la postulante en el ámbito disciplinario de la música.</a:t>
            </a:r>
            <a:r>
              <a:rPr lang="es-ES" sz="1200" b="1">
                <a:solidFill>
                  <a:srgbClr val="0E397E"/>
                </a:solidFill>
                <a:latin typeface="Verdana"/>
                <a:ea typeface="+mn-lt"/>
                <a:cs typeface="+mn-lt"/>
              </a:rPr>
              <a:t> </a:t>
            </a:r>
            <a:endParaRPr lang="es-ES" sz="1200">
              <a:solidFill>
                <a:srgbClr val="0E397E"/>
              </a:solidFill>
              <a:latin typeface="Verdana"/>
              <a:ea typeface="+mn-lt"/>
              <a:cs typeface="+mn-lt"/>
            </a:endParaRPr>
          </a:p>
          <a:p>
            <a:r>
              <a:rPr lang="es-ES" sz="1200" b="1" u="sng">
                <a:solidFill>
                  <a:srgbClr val="0E397E"/>
                </a:solidFill>
                <a:latin typeface="Verdana"/>
                <a:ea typeface="+mn-lt"/>
                <a:cs typeface="+mn-lt"/>
              </a:rPr>
              <a:t>No se considerarán proyectos que soliciten financiamiento para formación de pregrado. </a:t>
            </a:r>
            <a:endParaRPr lang="es-ES" sz="1200">
              <a:solidFill>
                <a:srgbClr val="0E397E"/>
              </a:solidFill>
              <a:latin typeface="Verdana"/>
              <a:ea typeface="+mn-lt"/>
              <a:cs typeface="+mn-lt"/>
            </a:endParaRPr>
          </a:p>
        </p:txBody>
      </p:sp>
      <p:graphicFrame>
        <p:nvGraphicFramePr>
          <p:cNvPr id="15" name="Tabla 14">
            <a:extLst>
              <a:ext uri="{FF2B5EF4-FFF2-40B4-BE49-F238E27FC236}">
                <a16:creationId xmlns:a16="http://schemas.microsoft.com/office/drawing/2014/main" id="{1094E3A4-2C22-D03E-2872-1AB0E6357DEC}"/>
              </a:ext>
            </a:extLst>
          </p:cNvPr>
          <p:cNvGraphicFramePr>
            <a:graphicFrameLocks noGrp="1"/>
          </p:cNvGraphicFramePr>
          <p:nvPr>
            <p:extLst>
              <p:ext uri="{D42A27DB-BD31-4B8C-83A1-F6EECF244321}">
                <p14:modId xmlns:p14="http://schemas.microsoft.com/office/powerpoint/2010/main" val="235148169"/>
              </p:ext>
            </p:extLst>
          </p:nvPr>
        </p:nvGraphicFramePr>
        <p:xfrm>
          <a:off x="212202" y="1842303"/>
          <a:ext cx="11856519" cy="4490720"/>
        </p:xfrm>
        <a:graphic>
          <a:graphicData uri="http://schemas.openxmlformats.org/drawingml/2006/table">
            <a:tbl>
              <a:tblPr firstRow="1" bandRow="1">
                <a:tableStyleId>{5C22544A-7EE6-4342-B048-85BDC9FD1C3A}</a:tableStyleId>
              </a:tblPr>
              <a:tblGrid>
                <a:gridCol w="2035479">
                  <a:extLst>
                    <a:ext uri="{9D8B030D-6E8A-4147-A177-3AD203B41FA5}">
                      <a16:colId xmlns:a16="http://schemas.microsoft.com/office/drawing/2014/main" val="3628087144"/>
                    </a:ext>
                  </a:extLst>
                </a:gridCol>
                <a:gridCol w="9821040">
                  <a:extLst>
                    <a:ext uri="{9D8B030D-6E8A-4147-A177-3AD203B41FA5}">
                      <a16:colId xmlns:a16="http://schemas.microsoft.com/office/drawing/2014/main" val="1726693752"/>
                    </a:ext>
                  </a:extLst>
                </a:gridCol>
              </a:tblGrid>
              <a:tr h="1232613">
                <a:tc>
                  <a:txBody>
                    <a:bodyPr/>
                    <a:lstStyle/>
                    <a:p>
                      <a:pPr lvl="0" algn="ctr">
                        <a:lnSpc>
                          <a:spcPct val="100000"/>
                        </a:lnSpc>
                        <a:spcBef>
                          <a:spcPts val="0"/>
                        </a:spcBef>
                        <a:spcAft>
                          <a:spcPts val="0"/>
                        </a:spcAft>
                        <a:buNone/>
                      </a:pPr>
                      <a:endParaRPr lang="es-ES" sz="1100" b="1" i="0" u="none" strike="noStrike" noProof="0">
                        <a:solidFill>
                          <a:srgbClr val="0E397E"/>
                        </a:solidFill>
                        <a:latin typeface="Verdana"/>
                      </a:endParaRPr>
                    </a:p>
                    <a:p>
                      <a:pPr lvl="0" algn="ctr">
                        <a:lnSpc>
                          <a:spcPct val="100000"/>
                        </a:lnSpc>
                        <a:spcBef>
                          <a:spcPts val="0"/>
                        </a:spcBef>
                        <a:spcAft>
                          <a:spcPts val="0"/>
                        </a:spcAft>
                        <a:buNone/>
                      </a:pPr>
                      <a:endParaRPr lang="es-ES" sz="1100" b="1" i="0" u="none" strike="noStrike" noProof="0">
                        <a:solidFill>
                          <a:srgbClr val="0E397E"/>
                        </a:solidFill>
                        <a:latin typeface="Verdana"/>
                      </a:endParaRPr>
                    </a:p>
                    <a:p>
                      <a:pPr marL="0" lvl="0" algn="ctr">
                        <a:lnSpc>
                          <a:spcPts val="1050"/>
                        </a:lnSpc>
                        <a:buNone/>
                      </a:pPr>
                      <a:r>
                        <a:rPr lang="es-CL" sz="1100" b="1" i="0" u="none" strike="noStrike" kern="1200" noProof="0">
                          <a:solidFill>
                            <a:srgbClr val="0E397E"/>
                          </a:solidFill>
                          <a:latin typeface="Verdana"/>
                          <a:ea typeface="+mn-ea"/>
                          <a:cs typeface="+mn-cs"/>
                        </a:rPr>
                        <a:t>BECAS MAGÍSTER, MÁSTER Y MAESTRÍAS</a:t>
                      </a:r>
                      <a:endParaRPr lang="es-CL" sz="1100">
                        <a:latin typeface="Verdana"/>
                      </a:endParaRPr>
                    </a:p>
                    <a:p>
                      <a:pPr marL="0" lvl="0" algn="ctr" defTabSz="914400" rtl="0" eaLnBrk="1" latinLnBrk="0" hangingPunct="1">
                        <a:lnSpc>
                          <a:spcPts val="1050"/>
                        </a:lnSpc>
                        <a:spcBef>
                          <a:spcPts val="0"/>
                        </a:spcBef>
                        <a:spcAft>
                          <a:spcPts val="0"/>
                        </a:spcAft>
                        <a:buNone/>
                      </a:pPr>
                      <a:endParaRPr lang="es-ES" sz="1100" b="1" i="0" u="none" strike="noStrike" kern="1200" noProof="0">
                        <a:solidFill>
                          <a:srgbClr val="0E397E"/>
                        </a:solidFill>
                        <a:latin typeface="Verdana"/>
                        <a:ea typeface="+mn-ea"/>
                        <a:cs typeface="+mn-cs"/>
                      </a:endParaRPr>
                    </a:p>
                    <a:p>
                      <a:pPr lvl="0" algn="ctr">
                        <a:lnSpc>
                          <a:spcPct val="100000"/>
                        </a:lnSpc>
                        <a:spcBef>
                          <a:spcPts val="0"/>
                        </a:spcBef>
                        <a:spcAft>
                          <a:spcPts val="0"/>
                        </a:spcAft>
                        <a:buNone/>
                      </a:pPr>
                      <a:endParaRPr lang="es-ES" sz="1100" b="0" i="0" u="none" strike="noStrike" noProof="0">
                        <a:solidFill>
                          <a:srgbClr val="173177"/>
                        </a:solidFill>
                        <a:latin typeface="Verdana"/>
                      </a:endParaRPr>
                    </a:p>
                    <a:p>
                      <a:pPr lvl="0" algn="ctr">
                        <a:buNone/>
                      </a:pPr>
                      <a:endParaRPr lang="es-ES" sz="1100">
                        <a:latin typeface="Verdana"/>
                      </a:endParaRPr>
                    </a:p>
                  </a:txBody>
                  <a:tcPr anchor="ctr">
                    <a:solidFill>
                      <a:schemeClr val="accent3">
                        <a:lumMod val="20000"/>
                        <a:lumOff val="80000"/>
                      </a:schemeClr>
                    </a:solidFill>
                  </a:tcPr>
                </a:tc>
                <a:tc>
                  <a:txBody>
                    <a:bodyPr/>
                    <a:lstStyle/>
                    <a:p>
                      <a:pPr lvl="0" algn="just">
                        <a:lnSpc>
                          <a:spcPts val="1050"/>
                        </a:lnSpc>
                        <a:buNone/>
                      </a:pPr>
                      <a:r>
                        <a:rPr lang="es-ES" sz="1100" b="0" i="0" u="none" strike="noStrike" baseline="0" noProof="0">
                          <a:solidFill>
                            <a:srgbClr val="173177"/>
                          </a:solidFill>
                          <a:latin typeface="Verdana"/>
                        </a:rPr>
                        <a:t>Entrega financiamiento total o parcial para proyectos de formación académica de magíster, máster y maestrías de postgrado en Chile o en el extranjero, vía online o presencial, con los cuales él o la postulante obtenga un grado académico superior al licenciado y que contribuya a instalar competencias relevantes para el desarrollo del postulante y del ámbito disciplinario de la música (a modo de ejemplo, se consideran estudios en interpretación musical, composición, dirección orquestal, dirección coral, producción musical, sonido, musicoterapia, investigación musical, luthería, entre otros).</a:t>
                      </a:r>
                      <a:endParaRPr lang="en-US" sz="1100">
                        <a:latin typeface="Verdana"/>
                      </a:endParaRPr>
                    </a:p>
                    <a:p>
                      <a:pPr lvl="0" algn="just">
                        <a:lnSpc>
                          <a:spcPts val="1050"/>
                        </a:lnSpc>
                        <a:buNone/>
                      </a:pPr>
                      <a:endParaRPr lang="es-CL" sz="1100" b="0" i="0" u="none" strike="noStrike" baseline="0" noProof="0">
                        <a:solidFill>
                          <a:srgbClr val="0E397E"/>
                        </a:solidFill>
                        <a:latin typeface="Verdana"/>
                      </a:endParaRPr>
                    </a:p>
                    <a:p>
                      <a:pPr marL="342900" marR="0" lvl="0" indent="-342900" algn="just">
                        <a:lnSpc>
                          <a:spcPct val="100000"/>
                        </a:lnSpc>
                        <a:spcBef>
                          <a:spcPts val="0"/>
                        </a:spcBef>
                        <a:spcAft>
                          <a:spcPts val="0"/>
                        </a:spcAft>
                        <a:buClr>
                          <a:srgbClr val="FFFFFF"/>
                        </a:buClr>
                        <a:buFont typeface="Arial,Sans-Serif"/>
                        <a:buChar char="•"/>
                      </a:pPr>
                      <a:r>
                        <a:rPr lang="es-CL" sz="1100" b="0" i="0" u="none" strike="noStrike" baseline="0" noProof="0">
                          <a:solidFill>
                            <a:srgbClr val="0E397E"/>
                          </a:solidFill>
                          <a:latin typeface="Verdana"/>
                        </a:rPr>
                        <a:t>Monto disponible: $ 240.000.000.-</a:t>
                      </a:r>
                      <a:endParaRPr lang="es-CL" sz="1100" b="0" i="0" u="none" strike="noStrike" baseline="0" noProof="0">
                        <a:solidFill>
                          <a:srgbClr val="000000"/>
                        </a:solidFill>
                        <a:latin typeface="Verdana"/>
                      </a:endParaRPr>
                    </a:p>
                    <a:p>
                      <a:pPr marL="342900" marR="0" lvl="0" indent="-342900" algn="just">
                        <a:lnSpc>
                          <a:spcPct val="100000"/>
                        </a:lnSpc>
                        <a:spcBef>
                          <a:spcPts val="0"/>
                        </a:spcBef>
                        <a:spcAft>
                          <a:spcPts val="0"/>
                        </a:spcAft>
                        <a:buClr>
                          <a:srgbClr val="FFFFFF"/>
                        </a:buClr>
                        <a:buFont typeface="Arial,Sans-Serif"/>
                        <a:buChar char="•"/>
                      </a:pPr>
                      <a:r>
                        <a:rPr lang="es-CL" sz="1100" b="0" i="0" u="none" strike="noStrike" baseline="0" noProof="0">
                          <a:solidFill>
                            <a:srgbClr val="0E397E"/>
                          </a:solidFill>
                          <a:latin typeface="Verdana"/>
                        </a:rPr>
                        <a:t>Monto máx. por proyecto: $ 22.000.000.-</a:t>
                      </a:r>
                      <a:endParaRPr lang="en-US" sz="1100" b="0" i="0" u="none" strike="noStrike" baseline="0" noProof="0">
                        <a:solidFill>
                          <a:srgbClr val="000000"/>
                        </a:solidFill>
                        <a:latin typeface="Verdana"/>
                      </a:endParaRPr>
                    </a:p>
                    <a:p>
                      <a:pPr marL="342900" marR="0" lvl="0" indent="-342900" algn="just">
                        <a:lnSpc>
                          <a:spcPct val="100000"/>
                        </a:lnSpc>
                        <a:spcBef>
                          <a:spcPts val="0"/>
                        </a:spcBef>
                        <a:spcAft>
                          <a:spcPts val="0"/>
                        </a:spcAft>
                        <a:buClr>
                          <a:srgbClr val="FFFFFF"/>
                        </a:buClr>
                        <a:buFont typeface="Arial,Sans-Serif"/>
                        <a:buChar char="•"/>
                      </a:pPr>
                      <a:r>
                        <a:rPr lang="es-CL" sz="1100" b="0" i="0" u="none" strike="noStrike" baseline="0" noProof="0">
                          <a:solidFill>
                            <a:srgbClr val="0E397E"/>
                          </a:solidFill>
                          <a:latin typeface="Verdana"/>
                        </a:rPr>
                        <a:t>Monto máx. por proyecto regiones extremas: $ 26.400.000.-</a:t>
                      </a:r>
                      <a:endParaRPr lang="es-CL" sz="1100">
                        <a:latin typeface="Verdana"/>
                      </a:endParaRPr>
                    </a:p>
                  </a:txBody>
                  <a:tcPr anchor="ctr">
                    <a:solidFill>
                      <a:schemeClr val="accent2">
                        <a:lumMod val="40000"/>
                        <a:lumOff val="60000"/>
                      </a:schemeClr>
                    </a:solidFill>
                  </a:tcPr>
                </a:tc>
                <a:extLst>
                  <a:ext uri="{0D108BD9-81ED-4DB2-BD59-A6C34878D82A}">
                    <a16:rowId xmlns:a16="http://schemas.microsoft.com/office/drawing/2014/main" val="2131545519"/>
                  </a:ext>
                </a:extLst>
              </a:tr>
              <a:tr h="1524000">
                <a:tc>
                  <a:txBody>
                    <a:bodyPr/>
                    <a:lstStyle/>
                    <a:p>
                      <a:pPr lvl="0" algn="ctr">
                        <a:lnSpc>
                          <a:spcPct val="100000"/>
                        </a:lnSpc>
                        <a:spcBef>
                          <a:spcPts val="0"/>
                        </a:spcBef>
                        <a:spcAft>
                          <a:spcPts val="0"/>
                        </a:spcAft>
                        <a:buNone/>
                      </a:pPr>
                      <a:endParaRPr lang="es-ES" sz="1100" b="1" i="0" u="none" strike="noStrike" noProof="0">
                        <a:solidFill>
                          <a:srgbClr val="0E397E"/>
                        </a:solidFill>
                        <a:latin typeface="Verdana"/>
                      </a:endParaRPr>
                    </a:p>
                    <a:p>
                      <a:pPr lvl="0" algn="ctr">
                        <a:lnSpc>
                          <a:spcPts val="1050"/>
                        </a:lnSpc>
                        <a:buNone/>
                      </a:pPr>
                      <a:r>
                        <a:rPr lang="es-CL" sz="1100" b="1" i="0" u="none" strike="noStrike" noProof="0">
                          <a:solidFill>
                            <a:srgbClr val="0E397E"/>
                          </a:solidFill>
                          <a:latin typeface="Verdana"/>
                        </a:rPr>
                        <a:t>BECAS DE ESPECIALIZACIÓN Y PERFECCIONAMIENTO</a:t>
                      </a:r>
                      <a:endParaRPr lang="es-CL" sz="1100">
                        <a:latin typeface="Verdana"/>
                      </a:endParaRPr>
                    </a:p>
                  </a:txBody>
                  <a:tcPr anchor="ctr">
                    <a:solidFill>
                      <a:schemeClr val="accent3">
                        <a:lumMod val="20000"/>
                        <a:lumOff val="80000"/>
                      </a:schemeClr>
                    </a:solidFill>
                  </a:tcPr>
                </a:tc>
                <a:tc>
                  <a:txBody>
                    <a:bodyPr/>
                    <a:lstStyle/>
                    <a:p>
                      <a:pPr marL="0" marR="0" lvl="0" indent="0" algn="just">
                        <a:lnSpc>
                          <a:spcPct val="100000"/>
                        </a:lnSpc>
                        <a:spcBef>
                          <a:spcPts val="0"/>
                        </a:spcBef>
                        <a:spcAft>
                          <a:spcPts val="0"/>
                        </a:spcAft>
                        <a:buNone/>
                      </a:pPr>
                      <a:r>
                        <a:rPr lang="es-ES" sz="1100" b="0" i="0" u="none" strike="noStrike" baseline="0" noProof="0">
                          <a:solidFill>
                            <a:srgbClr val="173177"/>
                          </a:solidFill>
                          <a:latin typeface="Verdana"/>
                        </a:rPr>
                        <a:t>Entrega financiamiento total o parcial para proyectos de especialización a través de diplomados, seminarios, congresos, y proyectos de perfeccionamiento no conducente a grado académico (talleres, cursos, workshop, clínicas, tutorías, pasantías, residencias, entre</a:t>
                      </a:r>
                      <a:endParaRPr lang="es-ES" sz="1100" b="0" i="0" u="none" strike="noStrike" baseline="0" noProof="0">
                        <a:solidFill>
                          <a:srgbClr val="000000"/>
                        </a:solidFill>
                        <a:latin typeface="Verdana"/>
                      </a:endParaRPr>
                    </a:p>
                    <a:p>
                      <a:pPr marL="0" marR="0" lvl="0" indent="0" algn="just">
                        <a:lnSpc>
                          <a:spcPct val="100000"/>
                        </a:lnSpc>
                        <a:spcBef>
                          <a:spcPts val="0"/>
                        </a:spcBef>
                        <a:spcAft>
                          <a:spcPts val="0"/>
                        </a:spcAft>
                        <a:buNone/>
                      </a:pPr>
                      <a:r>
                        <a:rPr lang="es-ES" sz="1100" b="0" i="0" u="none" strike="noStrike" baseline="0" noProof="0">
                          <a:solidFill>
                            <a:srgbClr val="173177"/>
                          </a:solidFill>
                          <a:latin typeface="Verdana"/>
                        </a:rPr>
                        <a:t>otros) en Chile o en el extranjero, vía online o presencial, que contribuyan a instalar competencias relevantes para el desarrollo de él o la postulante y del ámbito disciplinario de la Música (a modo de ejemplo, se consideran estudios en interpretación musical, composición, dirección orquestal, dirección coral, producción musical, sonido, musicoterapia, investigación musical, luthería, residencias entre otros).</a:t>
                      </a:r>
                      <a:endParaRPr lang="es-ES" sz="1100" b="0" i="0" u="none" strike="noStrike" baseline="0" noProof="0">
                        <a:solidFill>
                          <a:srgbClr val="000000"/>
                        </a:solidFill>
                        <a:latin typeface="Verdana"/>
                      </a:endParaRPr>
                    </a:p>
                    <a:p>
                      <a:pPr marL="0" lvl="0" indent="0" algn="just">
                        <a:lnSpc>
                          <a:spcPct val="100000"/>
                        </a:lnSpc>
                        <a:buNone/>
                      </a:pPr>
                      <a:endParaRPr lang="es-CL" sz="1100" b="0" i="0" u="none" strike="noStrike" baseline="0" noProof="0">
                        <a:solidFill>
                          <a:srgbClr val="0E397E"/>
                        </a:solidFill>
                        <a:latin typeface="Verdana"/>
                      </a:endParaRPr>
                    </a:p>
                    <a:p>
                      <a:pPr marL="342900" marR="0" lvl="0" indent="-342900" algn="just">
                        <a:lnSpc>
                          <a:spcPct val="100000"/>
                        </a:lnSpc>
                        <a:spcBef>
                          <a:spcPts val="0"/>
                        </a:spcBef>
                        <a:spcAft>
                          <a:spcPts val="0"/>
                        </a:spcAft>
                        <a:buClr>
                          <a:srgbClr val="000000"/>
                        </a:buClr>
                        <a:buFont typeface="Arial,Sans-Serif"/>
                        <a:buChar char="•"/>
                      </a:pPr>
                      <a:r>
                        <a:rPr lang="es-CL" sz="1100" b="0" i="0" u="none" strike="noStrike" baseline="0" noProof="0">
                          <a:solidFill>
                            <a:srgbClr val="0E397E"/>
                          </a:solidFill>
                          <a:latin typeface="Verdana"/>
                        </a:rPr>
                        <a:t>Monto disponible: $ 300.000.000.-</a:t>
                      </a:r>
                      <a:r>
                        <a:rPr lang="es-CL" sz="1100" b="0" i="0" u="none" strike="noStrike" baseline="0" noProof="0">
                          <a:solidFill>
                            <a:srgbClr val="000000"/>
                          </a:solidFill>
                          <a:latin typeface="Verdana"/>
                        </a:rPr>
                        <a:t> </a:t>
                      </a:r>
                      <a:endParaRPr lang="es-ES" sz="1100" b="0" i="0" u="none" strike="noStrike" baseline="0" noProof="0">
                        <a:solidFill>
                          <a:srgbClr val="000000"/>
                        </a:solidFill>
                        <a:latin typeface="Verdana"/>
                      </a:endParaRPr>
                    </a:p>
                    <a:p>
                      <a:pPr marL="342900" marR="0" lvl="0" indent="-342900" algn="just">
                        <a:lnSpc>
                          <a:spcPct val="100000"/>
                        </a:lnSpc>
                        <a:spcBef>
                          <a:spcPts val="0"/>
                        </a:spcBef>
                        <a:spcAft>
                          <a:spcPts val="0"/>
                        </a:spcAft>
                        <a:buClr>
                          <a:srgbClr val="000000"/>
                        </a:buClr>
                        <a:buFont typeface="Arial,Sans-Serif"/>
                        <a:buChar char="•"/>
                      </a:pPr>
                      <a:r>
                        <a:rPr lang="es-CL" sz="1100" b="0" i="0" u="none" strike="noStrike" baseline="0" noProof="0">
                          <a:solidFill>
                            <a:srgbClr val="0E397E"/>
                          </a:solidFill>
                          <a:latin typeface="Verdana"/>
                        </a:rPr>
                        <a:t>Monto máx. por proyecto: $ 7.500.000.-</a:t>
                      </a:r>
                      <a:r>
                        <a:rPr lang="en-US" sz="1100" b="0" i="0" u="none" strike="noStrike" baseline="0" noProof="0">
                          <a:solidFill>
                            <a:srgbClr val="000000"/>
                          </a:solidFill>
                          <a:latin typeface="Verdana"/>
                        </a:rPr>
                        <a:t> </a:t>
                      </a:r>
                    </a:p>
                    <a:p>
                      <a:pPr marL="342900" marR="0" lvl="0" indent="-342900" algn="just">
                        <a:lnSpc>
                          <a:spcPct val="100000"/>
                        </a:lnSpc>
                        <a:spcBef>
                          <a:spcPts val="0"/>
                        </a:spcBef>
                        <a:spcAft>
                          <a:spcPts val="0"/>
                        </a:spcAft>
                        <a:buClr>
                          <a:srgbClr val="000000"/>
                        </a:buClr>
                        <a:buFont typeface="Arial,Sans-Serif"/>
                        <a:buChar char="•"/>
                      </a:pPr>
                      <a:r>
                        <a:rPr lang="es-CL" sz="1100" b="0" i="0" u="none" strike="noStrike" baseline="0" noProof="0">
                          <a:solidFill>
                            <a:srgbClr val="0E397E"/>
                          </a:solidFill>
                          <a:latin typeface="Verdana"/>
                        </a:rPr>
                        <a:t>Monto máx. por proyecto regiones extremas: $ 9.000.000.-</a:t>
                      </a:r>
                      <a:endParaRPr lang="es-ES" sz="1100" b="0" i="0" u="none" strike="noStrike" baseline="0" noProof="0">
                        <a:solidFill>
                          <a:srgbClr val="000000"/>
                        </a:solidFill>
                        <a:latin typeface="Verdana"/>
                      </a:endParaRPr>
                    </a:p>
                  </a:txBody>
                  <a:tcPr anchor="ctr">
                    <a:solidFill>
                      <a:schemeClr val="accent2">
                        <a:lumMod val="40000"/>
                        <a:lumOff val="60000"/>
                      </a:schemeClr>
                    </a:solidFill>
                  </a:tcPr>
                </a:tc>
                <a:extLst>
                  <a:ext uri="{0D108BD9-81ED-4DB2-BD59-A6C34878D82A}">
                    <a16:rowId xmlns:a16="http://schemas.microsoft.com/office/drawing/2014/main" val="3635052663"/>
                  </a:ext>
                </a:extLst>
              </a:tr>
              <a:tr h="1257947">
                <a:tc>
                  <a:txBody>
                    <a:bodyPr/>
                    <a:lstStyle/>
                    <a:p>
                      <a:pPr lvl="0" algn="ctr">
                        <a:lnSpc>
                          <a:spcPts val="1050"/>
                        </a:lnSpc>
                        <a:buNone/>
                      </a:pPr>
                      <a:r>
                        <a:rPr lang="es-CL" sz="1100" b="1" i="0" u="none" strike="noStrike" noProof="0">
                          <a:solidFill>
                            <a:srgbClr val="0E397E"/>
                          </a:solidFill>
                          <a:latin typeface="Verdana"/>
                        </a:rPr>
                        <a:t>BECAS JÓVENES TALENTOS</a:t>
                      </a:r>
                      <a:endParaRPr lang="en-US" sz="1100">
                        <a:latin typeface="Verdana"/>
                      </a:endParaRPr>
                    </a:p>
                  </a:txBody>
                  <a:tcPr anchor="ctr">
                    <a:solidFill>
                      <a:schemeClr val="accent3">
                        <a:lumMod val="20000"/>
                        <a:lumOff val="80000"/>
                      </a:schemeClr>
                    </a:solidFill>
                  </a:tcPr>
                </a:tc>
                <a:tc>
                  <a:txBody>
                    <a:bodyPr/>
                    <a:lstStyle/>
                    <a:p>
                      <a:pPr marL="0" lvl="0" indent="0" algn="just">
                        <a:lnSpc>
                          <a:spcPts val="1650"/>
                        </a:lnSpc>
                        <a:buNone/>
                      </a:pPr>
                      <a:r>
                        <a:rPr lang="es-CL" sz="1100" b="0" i="0" u="none" strike="noStrike" noProof="0">
                          <a:solidFill>
                            <a:srgbClr val="0E397E"/>
                          </a:solidFill>
                          <a:latin typeface="Verdana"/>
                        </a:rPr>
                        <a:t>Entrega financiamiento total o parcial de proyectos de becas de formación y perfeccionamiento individual (para menores de 18 años considerando la fecha de cierre del concurso), para la adquisición de competencias artísticas a través de estudios con maestros y programas de formación musical infanto-juvenil en Chile, ya sea vía presencial u online.</a:t>
                      </a:r>
                    </a:p>
                    <a:p>
                      <a:pPr marL="0" lvl="0" indent="0" algn="just">
                        <a:lnSpc>
                          <a:spcPts val="1650"/>
                        </a:lnSpc>
                        <a:buNone/>
                      </a:pPr>
                      <a:endParaRPr lang="es-CL" sz="1100" b="0" i="0" u="none" strike="noStrike" noProof="0">
                        <a:solidFill>
                          <a:srgbClr val="0E397E"/>
                        </a:solidFill>
                        <a:latin typeface="Verdana"/>
                      </a:endParaRPr>
                    </a:p>
                    <a:p>
                      <a:pPr marL="342900" marR="0" lvl="0" indent="-342900" algn="just">
                        <a:lnSpc>
                          <a:spcPct val="100000"/>
                        </a:lnSpc>
                        <a:spcBef>
                          <a:spcPts val="0"/>
                        </a:spcBef>
                        <a:spcAft>
                          <a:spcPts val="0"/>
                        </a:spcAft>
                        <a:buClr>
                          <a:srgbClr val="000000"/>
                        </a:buClr>
                        <a:buFont typeface="Arial,Sans-Serif"/>
                        <a:buChar char="•"/>
                      </a:pPr>
                      <a:r>
                        <a:rPr lang="es-CL" sz="1100" b="0" i="0" u="none" strike="noStrike" noProof="0">
                          <a:solidFill>
                            <a:srgbClr val="0E397E"/>
                          </a:solidFill>
                          <a:latin typeface="Verdana"/>
                        </a:rPr>
                        <a:t>Monto disponible: $ 30.000.000.-</a:t>
                      </a:r>
                      <a:endParaRPr lang="es-CL" sz="1100" b="0" i="0" u="none" strike="noStrike" noProof="0">
                        <a:solidFill>
                          <a:srgbClr val="000000"/>
                        </a:solidFill>
                        <a:latin typeface="Verdana"/>
                      </a:endParaRPr>
                    </a:p>
                    <a:p>
                      <a:pPr marL="342900" marR="0" lvl="0" indent="-342900" algn="just">
                        <a:lnSpc>
                          <a:spcPct val="100000"/>
                        </a:lnSpc>
                        <a:spcBef>
                          <a:spcPts val="0"/>
                        </a:spcBef>
                        <a:spcAft>
                          <a:spcPts val="0"/>
                        </a:spcAft>
                        <a:buClr>
                          <a:srgbClr val="000000"/>
                        </a:buClr>
                        <a:buFont typeface="Arial,Sans-Serif"/>
                        <a:buChar char="•"/>
                      </a:pPr>
                      <a:r>
                        <a:rPr lang="es-CL" sz="1100" b="0" i="0" u="none" strike="noStrike" noProof="0">
                          <a:solidFill>
                            <a:srgbClr val="0E397E"/>
                          </a:solidFill>
                          <a:latin typeface="Verdana"/>
                        </a:rPr>
                        <a:t>Monto máx. por proyecto: $ 3.000.000.-</a:t>
                      </a:r>
                      <a:endParaRPr lang="en-US" sz="1100" b="0" i="0" u="none" strike="noStrike" noProof="0">
                        <a:solidFill>
                          <a:srgbClr val="000000"/>
                        </a:solidFill>
                        <a:latin typeface="Verdana"/>
                      </a:endParaRPr>
                    </a:p>
                    <a:p>
                      <a:pPr marL="342900" marR="0" lvl="0" indent="-342900" algn="just">
                        <a:lnSpc>
                          <a:spcPct val="100000"/>
                        </a:lnSpc>
                        <a:spcBef>
                          <a:spcPts val="0"/>
                        </a:spcBef>
                        <a:spcAft>
                          <a:spcPts val="0"/>
                        </a:spcAft>
                        <a:buClr>
                          <a:srgbClr val="000000"/>
                        </a:buClr>
                        <a:buFont typeface="Arial,Sans-Serif"/>
                        <a:buChar char="•"/>
                      </a:pPr>
                      <a:r>
                        <a:rPr lang="es-CL" sz="1100" b="0" i="0" u="none" strike="noStrike" noProof="0">
                          <a:solidFill>
                            <a:srgbClr val="0E397E"/>
                          </a:solidFill>
                          <a:latin typeface="Verdana"/>
                        </a:rPr>
                        <a:t>Monto máx. por proyecto regiones extremas: $ 3.600.000.-</a:t>
                      </a:r>
                      <a:endParaRPr lang="es-ES" sz="1100" b="0" i="0" u="none" strike="noStrike" noProof="0">
                        <a:solidFill>
                          <a:srgbClr val="000000"/>
                        </a:solidFill>
                        <a:latin typeface="Verdana"/>
                      </a:endParaRPr>
                    </a:p>
                  </a:txBody>
                  <a:tcPr anchor="ctr">
                    <a:solidFill>
                      <a:schemeClr val="accent2">
                        <a:lumMod val="40000"/>
                        <a:lumOff val="60000"/>
                      </a:schemeClr>
                    </a:solidFill>
                  </a:tcPr>
                </a:tc>
                <a:extLst>
                  <a:ext uri="{0D108BD9-81ED-4DB2-BD59-A6C34878D82A}">
                    <a16:rowId xmlns:a16="http://schemas.microsoft.com/office/drawing/2014/main" val="2034885529"/>
                  </a:ext>
                </a:extLst>
              </a:tr>
            </a:tbl>
          </a:graphicData>
        </a:graphic>
      </p:graphicFrame>
      <p:sp>
        <p:nvSpPr>
          <p:cNvPr id="7" name="Rectángulo 7">
            <a:extLst>
              <a:ext uri="{FF2B5EF4-FFF2-40B4-BE49-F238E27FC236}">
                <a16:creationId xmlns:a16="http://schemas.microsoft.com/office/drawing/2014/main" id="{F02FF6EB-C6DD-19C3-6FE0-0AAD470DE5CC}"/>
              </a:ext>
            </a:extLst>
          </p:cNvPr>
          <p:cNvSpPr/>
          <p:nvPr/>
        </p:nvSpPr>
        <p:spPr>
          <a:xfrm>
            <a:off x="10159287" y="2498656"/>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enero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24 meses</a:t>
            </a:r>
            <a:endParaRPr lang="es-ES"/>
          </a:p>
        </p:txBody>
      </p:sp>
      <p:sp>
        <p:nvSpPr>
          <p:cNvPr id="9" name="Rectángulo 7">
            <a:extLst>
              <a:ext uri="{FF2B5EF4-FFF2-40B4-BE49-F238E27FC236}">
                <a16:creationId xmlns:a16="http://schemas.microsoft.com/office/drawing/2014/main" id="{21FC6CD8-6E9C-6E5F-E049-0ED493448EBF}"/>
              </a:ext>
            </a:extLst>
          </p:cNvPr>
          <p:cNvSpPr/>
          <p:nvPr/>
        </p:nvSpPr>
        <p:spPr>
          <a:xfrm>
            <a:off x="10159286" y="4157693"/>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enero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12 meses</a:t>
            </a:r>
            <a:endParaRPr lang="es-ES"/>
          </a:p>
        </p:txBody>
      </p:sp>
      <p:sp>
        <p:nvSpPr>
          <p:cNvPr id="10" name="Rectángulo 7">
            <a:extLst>
              <a:ext uri="{FF2B5EF4-FFF2-40B4-BE49-F238E27FC236}">
                <a16:creationId xmlns:a16="http://schemas.microsoft.com/office/drawing/2014/main" id="{0C8A1D17-EB08-0015-7EE8-E55B66CA4165}"/>
              </a:ext>
            </a:extLst>
          </p:cNvPr>
          <p:cNvSpPr/>
          <p:nvPr/>
        </p:nvSpPr>
        <p:spPr>
          <a:xfrm>
            <a:off x="10159287" y="5537010"/>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enero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12 meses</a:t>
            </a:r>
            <a:endParaRPr lang="es-ES"/>
          </a:p>
        </p:txBody>
      </p:sp>
    </p:spTree>
    <p:extLst>
      <p:ext uri="{BB962C8B-B14F-4D97-AF65-F5344CB8AC3E}">
        <p14:creationId xmlns:p14="http://schemas.microsoft.com/office/powerpoint/2010/main" val="2803496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Marcador de texto 2">
            <a:extLst>
              <a:ext uri="{FF2B5EF4-FFF2-40B4-BE49-F238E27FC236}">
                <a16:creationId xmlns:a16="http://schemas.microsoft.com/office/drawing/2014/main" id="{6F16360A-04CE-86DF-1367-3989154438DA}"/>
              </a:ext>
            </a:extLst>
          </p:cNvPr>
          <p:cNvSpPr txBox="1">
            <a:spLocks noChangeArrowheads="1"/>
          </p:cNvSpPr>
          <p:nvPr/>
        </p:nvSpPr>
        <p:spPr>
          <a:xfrm>
            <a:off x="849781" y="2864223"/>
            <a:ext cx="5429996" cy="30928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CL" altLang="es-CL" sz="2000">
              <a:solidFill>
                <a:srgbClr val="173177"/>
              </a:solidFill>
              <a:latin typeface="Verdana" panose="020B0604030504040204" pitchFamily="34" charset="0"/>
              <a:ea typeface="Verdana" panose="020B0604030504040204" pitchFamily="34" charset="0"/>
              <a:cs typeface="Verdana" panose="020B0604030504040204" pitchFamily="34" charset="0"/>
            </a:endParaRPr>
          </a:p>
        </p:txBody>
      </p:sp>
      <p:pic>
        <p:nvPicPr>
          <p:cNvPr id="2" name="Imagen 1">
            <a:extLst>
              <a:ext uri="{FF2B5EF4-FFF2-40B4-BE49-F238E27FC236}">
                <a16:creationId xmlns:a16="http://schemas.microsoft.com/office/drawing/2014/main" id="{2B44E8C6-5E10-EC8A-9930-CFC61D8FB3AE}"/>
              </a:ext>
            </a:extLst>
          </p:cNvPr>
          <p:cNvPicPr>
            <a:picLocks noChangeAspect="1"/>
          </p:cNvPicPr>
          <p:nvPr/>
        </p:nvPicPr>
        <p:blipFill>
          <a:blip r:embed="rId3"/>
          <a:stretch>
            <a:fillRect/>
          </a:stretch>
        </p:blipFill>
        <p:spPr>
          <a:xfrm>
            <a:off x="849780" y="801827"/>
            <a:ext cx="1858973" cy="754062"/>
          </a:xfrm>
          <a:prstGeom prst="rect">
            <a:avLst/>
          </a:prstGeom>
        </p:spPr>
      </p:pic>
      <p:sp>
        <p:nvSpPr>
          <p:cNvPr id="5" name="Rectángulo 4">
            <a:extLst>
              <a:ext uri="{FF2B5EF4-FFF2-40B4-BE49-F238E27FC236}">
                <a16:creationId xmlns:a16="http://schemas.microsoft.com/office/drawing/2014/main" id="{14FF82CB-45AF-F400-8C84-D5F0BD6F7E61}"/>
              </a:ext>
            </a:extLst>
          </p:cNvPr>
          <p:cNvSpPr/>
          <p:nvPr/>
        </p:nvSpPr>
        <p:spPr>
          <a:xfrm>
            <a:off x="529980" y="3273505"/>
            <a:ext cx="10932583" cy="1347339"/>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r>
              <a:rPr lang="es-CL" sz="1000" b="1">
                <a:solidFill>
                  <a:srgbClr val="1A325C"/>
                </a:solidFill>
                <a:latin typeface="Verdana"/>
                <a:ea typeface="+mn-lt"/>
                <a:cs typeface="+mn-lt"/>
              </a:rPr>
              <a:t>Modalidad de Becas de Magíster, Máster y Maestrías y Modalidad de Becas de Especialización y Perfeccionamiento:</a:t>
            </a:r>
            <a:endParaRPr lang="es-CL" sz="1000" b="1">
              <a:solidFill>
                <a:srgbClr val="FFFFFF"/>
              </a:solidFill>
              <a:latin typeface="Verdana"/>
              <a:ea typeface="Verdana"/>
            </a:endParaRPr>
          </a:p>
          <a:p>
            <a:pPr algn="just"/>
            <a:r>
              <a:rPr lang="es-CL" sz="1000" u="sng">
                <a:solidFill>
                  <a:srgbClr val="1A325C"/>
                </a:solidFill>
                <a:latin typeface="Verdana"/>
                <a:ea typeface="Verdana"/>
              </a:rPr>
              <a:t>Personas Naturales:</a:t>
            </a:r>
            <a:r>
              <a:rPr lang="es-CL" sz="1000">
                <a:solidFill>
                  <a:srgbClr val="1A325C"/>
                </a:solidFill>
                <a:latin typeface="Verdana"/>
                <a:ea typeface="Verdana"/>
              </a:rPr>
              <a:t> De nacionalidad chilena o extranjera con cédula de identidad otorgada por el Servicio de Registro Civil e Identificación de Chile</a:t>
            </a:r>
            <a:r>
              <a:rPr lang="es-CL" sz="1000">
                <a:solidFill>
                  <a:srgbClr val="1A325C"/>
                </a:solidFill>
                <a:latin typeface="Verdana"/>
                <a:ea typeface="Verdana"/>
                <a:cs typeface="+mn-lt"/>
              </a:rPr>
              <a:t>, que sean </a:t>
            </a:r>
            <a:r>
              <a:rPr lang="es-CL" sz="1000" b="1">
                <a:solidFill>
                  <a:srgbClr val="1A325C"/>
                </a:solidFill>
                <a:latin typeface="Verdana"/>
                <a:ea typeface="Verdana"/>
                <a:cs typeface="+mn-lt"/>
              </a:rPr>
              <a:t>mayores de 18 años.</a:t>
            </a:r>
            <a:r>
              <a:rPr lang="es-CL" sz="1000" b="1">
                <a:solidFill>
                  <a:srgbClr val="1A325C"/>
                </a:solidFill>
                <a:latin typeface="Verdana"/>
                <a:ea typeface="Verdana"/>
              </a:rPr>
              <a:t> </a:t>
            </a:r>
          </a:p>
          <a:p>
            <a:pPr algn="just"/>
            <a:endParaRPr lang="es-CL" sz="1000" b="1">
              <a:solidFill>
                <a:srgbClr val="1A325C"/>
              </a:solidFill>
              <a:latin typeface="Verdana"/>
              <a:ea typeface="Verdana"/>
            </a:endParaRPr>
          </a:p>
          <a:p>
            <a:pPr algn="just"/>
            <a:r>
              <a:rPr lang="es-CL" sz="1000" b="1">
                <a:solidFill>
                  <a:srgbClr val="1A325C"/>
                </a:solidFill>
                <a:latin typeface="Verdana"/>
                <a:ea typeface="Verdana"/>
              </a:rPr>
              <a:t>Modalidad de Becas Jóvenes Talentos:</a:t>
            </a:r>
            <a:endParaRPr lang="es-CL" b="1"/>
          </a:p>
          <a:p>
            <a:pPr algn="just"/>
            <a:r>
              <a:rPr lang="es-CL" sz="1000">
                <a:solidFill>
                  <a:srgbClr val="1A325C"/>
                </a:solidFill>
                <a:latin typeface="Verdana"/>
                <a:ea typeface="Verdana"/>
              </a:rPr>
              <a:t>• Personas Naturales: De nacionalidad chilena o extranjera con cédula de identidad otorgada por el Servicio de Registro Civil e Identificación de Chile, que sean </a:t>
            </a:r>
            <a:r>
              <a:rPr lang="es-CL" sz="1000" b="1">
                <a:solidFill>
                  <a:srgbClr val="1A325C"/>
                </a:solidFill>
                <a:latin typeface="Verdana"/>
                <a:ea typeface="Verdana"/>
              </a:rPr>
              <a:t>menores de 18 años.</a:t>
            </a:r>
            <a:endParaRPr lang="es-CL" b="1"/>
          </a:p>
        </p:txBody>
      </p:sp>
      <p:sp>
        <p:nvSpPr>
          <p:cNvPr id="6" name="Rectángulo 5">
            <a:extLst>
              <a:ext uri="{FF2B5EF4-FFF2-40B4-BE49-F238E27FC236}">
                <a16:creationId xmlns:a16="http://schemas.microsoft.com/office/drawing/2014/main" id="{34FE4978-542C-209E-91AD-45E39F5FBB02}"/>
              </a:ext>
            </a:extLst>
          </p:cNvPr>
          <p:cNvSpPr/>
          <p:nvPr/>
        </p:nvSpPr>
        <p:spPr>
          <a:xfrm>
            <a:off x="539748" y="5052458"/>
            <a:ext cx="5865265" cy="1429318"/>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r>
              <a:rPr lang="es-CL" sz="1000" b="1" dirty="0">
                <a:solidFill>
                  <a:srgbClr val="002060"/>
                </a:solidFill>
                <a:latin typeface="Verdana"/>
                <a:ea typeface="Verdana"/>
              </a:rPr>
              <a:t>Documentos mínimos de postulación:</a:t>
            </a:r>
            <a:endParaRPr lang="es-ES" sz="1000" dirty="0">
              <a:solidFill>
                <a:srgbClr val="002060"/>
              </a:solidFill>
            </a:endParaRPr>
          </a:p>
          <a:p>
            <a:pPr algn="just"/>
            <a:endParaRPr lang="es-CL" sz="1000" b="1">
              <a:solidFill>
                <a:srgbClr val="002060"/>
              </a:solidFill>
              <a:latin typeface="Verdana"/>
              <a:ea typeface="Verdana"/>
            </a:endParaRPr>
          </a:p>
          <a:p>
            <a:pPr algn="just"/>
            <a:r>
              <a:rPr lang="es-CL" sz="1000" dirty="0">
                <a:solidFill>
                  <a:srgbClr val="002060"/>
                </a:solidFill>
                <a:latin typeface="Verdana"/>
                <a:ea typeface="Verdana"/>
              </a:rPr>
              <a:t>• </a:t>
            </a:r>
            <a:r>
              <a:rPr lang="es-CL" sz="1000" dirty="0">
                <a:solidFill>
                  <a:srgbClr val="002060"/>
                </a:solidFill>
                <a:latin typeface="Verdana"/>
                <a:ea typeface="Verdana"/>
                <a:cs typeface="+mn-lt"/>
              </a:rPr>
              <a:t>Autorización de derechos de autor/a (si corresponde). </a:t>
            </a:r>
            <a:endParaRPr lang="es-CL" sz="1000" dirty="0">
              <a:solidFill>
                <a:srgbClr val="002060"/>
              </a:solidFill>
              <a:latin typeface="Aptos"/>
              <a:ea typeface="Verdana"/>
              <a:cs typeface="+mn-lt"/>
            </a:endParaRPr>
          </a:p>
          <a:p>
            <a:pPr algn="just"/>
            <a:r>
              <a:rPr lang="es-CL" sz="1000" dirty="0">
                <a:solidFill>
                  <a:srgbClr val="002060"/>
                </a:solidFill>
                <a:latin typeface="Verdana"/>
                <a:ea typeface="Verdana"/>
              </a:rPr>
              <a:t>• Cartas de compromiso de los integrantes del “equipo de trabajo” (si corresponde)</a:t>
            </a:r>
            <a:endParaRPr lang="es-CL" dirty="0"/>
          </a:p>
          <a:p>
            <a:pPr algn="just"/>
            <a:r>
              <a:rPr lang="es-CL" sz="1000" dirty="0">
                <a:solidFill>
                  <a:srgbClr val="002060"/>
                </a:solidFill>
                <a:latin typeface="Verdana"/>
                <a:ea typeface="Verdana"/>
                <a:cs typeface="+mn-lt"/>
              </a:rPr>
              <a:t>• Carta de consentimiento de Comunidad Indígena (si corresponde).</a:t>
            </a:r>
            <a:endParaRPr lang="es-CL" sz="1000" dirty="0">
              <a:solidFill>
                <a:srgbClr val="002060"/>
              </a:solidFill>
              <a:latin typeface="Aptos"/>
              <a:ea typeface="Verdana"/>
              <a:cs typeface="+mn-lt"/>
            </a:endParaRPr>
          </a:p>
          <a:p>
            <a:pPr algn="just"/>
            <a:r>
              <a:rPr lang="es-CL" sz="1000" dirty="0">
                <a:solidFill>
                  <a:srgbClr val="002060"/>
                </a:solidFill>
                <a:latin typeface="Verdana"/>
                <a:ea typeface="Verdana"/>
                <a:cs typeface="+mn-lt"/>
              </a:rPr>
              <a:t>• Documento para acreditar que el responsable es padre, madre o cuidador/a de hijas, hijos, niñas y niños desde la primera infancia hasta la última etapa de educación básica (hasta 8° básico).</a:t>
            </a:r>
          </a:p>
          <a:p>
            <a:pPr algn="just"/>
            <a:r>
              <a:rPr lang="es-CL" sz="1000" dirty="0">
                <a:solidFill>
                  <a:srgbClr val="002060"/>
                </a:solidFill>
                <a:latin typeface="Verdana"/>
                <a:ea typeface="Verdana"/>
                <a:cs typeface="+mn-lt"/>
              </a:rPr>
              <a:t>• Documento oficial de aceptación.</a:t>
            </a:r>
            <a:endParaRPr lang="es-CL" sz="1000" dirty="0">
              <a:solidFill>
                <a:srgbClr val="002060"/>
              </a:solidFill>
              <a:latin typeface="Aptos"/>
              <a:ea typeface="Verdana"/>
              <a:cs typeface="+mn-lt"/>
            </a:endParaRPr>
          </a:p>
        </p:txBody>
      </p:sp>
      <p:sp>
        <p:nvSpPr>
          <p:cNvPr id="9" name="Rectángulo 8">
            <a:extLst>
              <a:ext uri="{FF2B5EF4-FFF2-40B4-BE49-F238E27FC236}">
                <a16:creationId xmlns:a16="http://schemas.microsoft.com/office/drawing/2014/main" id="{0EBDB5F2-525A-D2D4-61CF-0EBEC6D25FCC}"/>
              </a:ext>
            </a:extLst>
          </p:cNvPr>
          <p:cNvSpPr/>
          <p:nvPr/>
        </p:nvSpPr>
        <p:spPr>
          <a:xfrm>
            <a:off x="6539268" y="4792376"/>
            <a:ext cx="5281620" cy="169330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just"/>
            <a:endParaRPr lang="es-CL" sz="1000" b="1" dirty="0">
              <a:solidFill>
                <a:srgbClr val="002060"/>
              </a:solidFill>
              <a:latin typeface="Verdana"/>
              <a:ea typeface="Verdana"/>
              <a:cs typeface="Verdana"/>
            </a:endParaRPr>
          </a:p>
          <a:p>
            <a:pPr marL="0" indent="0" algn="just"/>
            <a:r>
              <a:rPr lang="es-CL" sz="1000" b="1" i="0" dirty="0">
                <a:solidFill>
                  <a:srgbClr val="002060"/>
                </a:solidFill>
                <a:latin typeface="Verdana"/>
                <a:ea typeface="Verdana"/>
                <a:cs typeface="Verdana"/>
              </a:rPr>
              <a:t>Documentos necesarios para la evaluación:</a:t>
            </a:r>
            <a:endParaRPr lang="es-CL" dirty="0"/>
          </a:p>
          <a:p>
            <a:pPr algn="just">
              <a:buFont typeface="Arial"/>
              <a:buChar char="•"/>
            </a:pPr>
            <a:r>
              <a:rPr lang="es-CL" sz="1000" dirty="0">
                <a:solidFill>
                  <a:srgbClr val="002060"/>
                </a:solidFill>
                <a:latin typeface="Verdana"/>
                <a:ea typeface="+mn-lt"/>
                <a:cs typeface="+mn-lt"/>
              </a:rPr>
              <a:t> </a:t>
            </a:r>
            <a:r>
              <a:rPr lang="es-CL" sz="950" dirty="0">
                <a:solidFill>
                  <a:srgbClr val="002060"/>
                </a:solidFill>
                <a:latin typeface="Verdana"/>
                <a:ea typeface="+mn-lt"/>
                <a:cs typeface="+mn-lt"/>
              </a:rPr>
              <a:t>Malla curricular y descripción del programa.</a:t>
            </a:r>
            <a:endParaRPr lang="es-CL" sz="950" dirty="0">
              <a:solidFill>
                <a:srgbClr val="002060"/>
              </a:solidFill>
              <a:latin typeface="Verdana"/>
              <a:ea typeface="Verdana"/>
            </a:endParaRPr>
          </a:p>
          <a:p>
            <a:pPr algn="just">
              <a:buFont typeface="Arial"/>
              <a:buChar char="•"/>
            </a:pPr>
            <a:r>
              <a:rPr lang="es-CL" sz="950" dirty="0">
                <a:solidFill>
                  <a:srgbClr val="002060"/>
                </a:solidFill>
                <a:latin typeface="Verdana"/>
                <a:ea typeface="+mn-lt"/>
                <a:cs typeface="+mn-lt"/>
              </a:rPr>
              <a:t> Antecedentes de la institución o maestro/a que imparte los estudios</a:t>
            </a:r>
            <a:endParaRPr lang="es-CL" sz="950" dirty="0">
              <a:solidFill>
                <a:srgbClr val="002060"/>
              </a:solidFill>
              <a:latin typeface="Verdana"/>
              <a:ea typeface="Verdana"/>
            </a:endParaRPr>
          </a:p>
          <a:p>
            <a:pPr algn="just">
              <a:buFont typeface="Arial"/>
              <a:buChar char="•"/>
            </a:pPr>
            <a:r>
              <a:rPr lang="es-CL" sz="950" dirty="0">
                <a:solidFill>
                  <a:srgbClr val="002060"/>
                </a:solidFill>
                <a:latin typeface="Verdana"/>
                <a:ea typeface="+mn-lt"/>
                <a:cs typeface="+mn-lt"/>
              </a:rPr>
              <a:t> Informe de desempeño alumno/a (si corresponde).</a:t>
            </a:r>
            <a:endParaRPr lang="es-CL" sz="950" dirty="0">
              <a:solidFill>
                <a:srgbClr val="002060"/>
              </a:solidFill>
              <a:latin typeface="Verdana"/>
              <a:ea typeface="Verdana"/>
            </a:endParaRPr>
          </a:p>
          <a:p>
            <a:pPr algn="just">
              <a:buFont typeface="Arial"/>
              <a:buChar char="•"/>
            </a:pPr>
            <a:r>
              <a:rPr lang="es-CL" sz="950" dirty="0">
                <a:solidFill>
                  <a:srgbClr val="002060"/>
                </a:solidFill>
                <a:latin typeface="Verdana"/>
                <a:ea typeface="Verdana"/>
              </a:rPr>
              <a:t> </a:t>
            </a:r>
            <a:r>
              <a:rPr lang="es-CL" sz="950" dirty="0">
                <a:solidFill>
                  <a:srgbClr val="002060"/>
                </a:solidFill>
                <a:latin typeface="Verdana"/>
                <a:ea typeface="+mn-lt"/>
                <a:cs typeface="+mn-lt"/>
              </a:rPr>
              <a:t>Demo de interpretación o composición (si corresponde)</a:t>
            </a:r>
            <a:endParaRPr lang="es-CL" sz="950" dirty="0">
              <a:solidFill>
                <a:srgbClr val="002060"/>
              </a:solidFill>
              <a:latin typeface="Verdana"/>
              <a:ea typeface="Verdana"/>
            </a:endParaRPr>
          </a:p>
          <a:p>
            <a:pPr algn="just">
              <a:buFont typeface="Arial"/>
              <a:buChar char="•"/>
            </a:pPr>
            <a:r>
              <a:rPr lang="es-CL" sz="950" dirty="0">
                <a:solidFill>
                  <a:srgbClr val="002060"/>
                </a:solidFill>
                <a:latin typeface="Verdana"/>
                <a:ea typeface="+mn-lt"/>
                <a:cs typeface="+mn-lt"/>
              </a:rPr>
              <a:t> Proyecto previo o Desarrollo de tesis (si corresponde)</a:t>
            </a:r>
          </a:p>
          <a:p>
            <a:pPr algn="just">
              <a:buFont typeface="Arial"/>
              <a:buChar char="•"/>
            </a:pPr>
            <a:r>
              <a:rPr lang="es-CL" sz="950" dirty="0">
                <a:solidFill>
                  <a:srgbClr val="002060"/>
                </a:solidFill>
                <a:latin typeface="Verdana"/>
                <a:ea typeface="+mn-lt"/>
                <a:cs typeface="+mn-lt"/>
              </a:rPr>
              <a:t> Cartas de compromiso del uso del/los espacio/s (si corresponde). Sólo para Becas Magíster, Máster y Maestrías y Becas de Especialización y Perfeccionamiento </a:t>
            </a:r>
          </a:p>
          <a:p>
            <a:pPr algn="just">
              <a:buFont typeface="Arial"/>
              <a:buChar char="•"/>
            </a:pPr>
            <a:r>
              <a:rPr lang="es-CL" sz="950" dirty="0">
                <a:solidFill>
                  <a:srgbClr val="002060"/>
                </a:solidFill>
                <a:latin typeface="Verdana"/>
                <a:ea typeface="+mn-lt"/>
                <a:cs typeface="+mn-lt"/>
              </a:rPr>
              <a:t> Respaldo de compromisos de alianzas estratégicas o asociativas (si corresponde, sólo para Becas Magíster, Máster y Maestrías y Becas de Especialización y Perfeccionamiento)</a:t>
            </a:r>
          </a:p>
          <a:p>
            <a:pPr marL="173355" indent="-173355" algn="just">
              <a:buFont typeface="Arial"/>
              <a:buChar char="•"/>
            </a:pPr>
            <a:endParaRPr lang="es-CL" sz="1000">
              <a:solidFill>
                <a:srgbClr val="002060"/>
              </a:solidFill>
              <a:latin typeface="Verdana"/>
              <a:ea typeface="+mn-lt"/>
              <a:cs typeface="+mn-lt"/>
            </a:endParaRPr>
          </a:p>
        </p:txBody>
      </p:sp>
      <p:sp>
        <p:nvSpPr>
          <p:cNvPr id="10" name="Rectángulo 9">
            <a:extLst>
              <a:ext uri="{FF2B5EF4-FFF2-40B4-BE49-F238E27FC236}">
                <a16:creationId xmlns:a16="http://schemas.microsoft.com/office/drawing/2014/main" id="{E43539E4-82E5-266E-7B94-8D0C47BF2DDD}"/>
              </a:ext>
            </a:extLst>
          </p:cNvPr>
          <p:cNvSpPr/>
          <p:nvPr/>
        </p:nvSpPr>
        <p:spPr>
          <a:xfrm>
            <a:off x="539750" y="625231"/>
            <a:ext cx="3069166" cy="2857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sz="1100" b="1" i="0">
                <a:solidFill>
                  <a:srgbClr val="EEE0D1"/>
                </a:solidFill>
                <a:latin typeface="Verdana"/>
                <a:ea typeface="Verdana"/>
                <a:cs typeface="Verdana"/>
              </a:rPr>
              <a:t>GASTOS FINANCIABLES</a:t>
            </a:r>
            <a:endParaRPr lang="es-ES"/>
          </a:p>
        </p:txBody>
      </p:sp>
      <p:sp>
        <p:nvSpPr>
          <p:cNvPr id="11" name="Rectángulo 10">
            <a:extLst>
              <a:ext uri="{FF2B5EF4-FFF2-40B4-BE49-F238E27FC236}">
                <a16:creationId xmlns:a16="http://schemas.microsoft.com/office/drawing/2014/main" id="{2264A5FA-66BB-DB24-FB20-C5A301F4C0EF}"/>
              </a:ext>
            </a:extLst>
          </p:cNvPr>
          <p:cNvSpPr/>
          <p:nvPr/>
        </p:nvSpPr>
        <p:spPr>
          <a:xfrm>
            <a:off x="529982" y="3019506"/>
            <a:ext cx="3069166" cy="2540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sz="1100" b="1" i="0">
                <a:solidFill>
                  <a:srgbClr val="FFF0C5"/>
                </a:solidFill>
                <a:latin typeface="Verdana"/>
                <a:ea typeface="Verdana"/>
                <a:cs typeface="Verdana"/>
              </a:rPr>
              <a:t>¿QUIÉNES PUEDEN POSTULAR?</a:t>
            </a:r>
            <a:endParaRPr lang="es-ES"/>
          </a:p>
        </p:txBody>
      </p:sp>
      <p:sp>
        <p:nvSpPr>
          <p:cNvPr id="12" name="Rectángulo 11">
            <a:extLst>
              <a:ext uri="{FF2B5EF4-FFF2-40B4-BE49-F238E27FC236}">
                <a16:creationId xmlns:a16="http://schemas.microsoft.com/office/drawing/2014/main" id="{34690565-E720-9A5A-338B-CF9697B150B9}"/>
              </a:ext>
            </a:extLst>
          </p:cNvPr>
          <p:cNvSpPr/>
          <p:nvPr/>
        </p:nvSpPr>
        <p:spPr>
          <a:xfrm>
            <a:off x="539748" y="4794248"/>
            <a:ext cx="3069167" cy="2539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L" sz="1100" b="1" i="0">
                <a:solidFill>
                  <a:srgbClr val="FFF0C5"/>
                </a:solidFill>
                <a:latin typeface="Verdana"/>
                <a:ea typeface="Verdana"/>
                <a:cs typeface="Verdana"/>
              </a:rPr>
              <a:t>DOCUMENTOS REQUERIDOS</a:t>
            </a:r>
            <a:endParaRPr lang="es-ES"/>
          </a:p>
        </p:txBody>
      </p:sp>
      <p:graphicFrame>
        <p:nvGraphicFramePr>
          <p:cNvPr id="13" name="Tabla 12">
            <a:extLst>
              <a:ext uri="{FF2B5EF4-FFF2-40B4-BE49-F238E27FC236}">
                <a16:creationId xmlns:a16="http://schemas.microsoft.com/office/drawing/2014/main" id="{E09167E1-4CF5-5AFF-07BC-D9775F3A0E4E}"/>
              </a:ext>
            </a:extLst>
          </p:cNvPr>
          <p:cNvGraphicFramePr>
            <a:graphicFrameLocks noGrp="1"/>
          </p:cNvGraphicFramePr>
          <p:nvPr>
            <p:extLst>
              <p:ext uri="{D42A27DB-BD31-4B8C-83A1-F6EECF244321}">
                <p14:modId xmlns:p14="http://schemas.microsoft.com/office/powerpoint/2010/main" val="3855751548"/>
              </p:ext>
            </p:extLst>
          </p:nvPr>
        </p:nvGraphicFramePr>
        <p:xfrm>
          <a:off x="536526" y="907991"/>
          <a:ext cx="9505030" cy="1960668"/>
        </p:xfrm>
        <a:graphic>
          <a:graphicData uri="http://schemas.openxmlformats.org/drawingml/2006/table">
            <a:tbl>
              <a:tblPr firstRow="1" bandRow="1">
                <a:tableStyleId>{5C22544A-7EE6-4342-B048-85BDC9FD1C3A}</a:tableStyleId>
              </a:tblPr>
              <a:tblGrid>
                <a:gridCol w="4826217">
                  <a:extLst>
                    <a:ext uri="{9D8B030D-6E8A-4147-A177-3AD203B41FA5}">
                      <a16:colId xmlns:a16="http://schemas.microsoft.com/office/drawing/2014/main" val="3254513669"/>
                    </a:ext>
                  </a:extLst>
                </a:gridCol>
                <a:gridCol w="4678813">
                  <a:extLst>
                    <a:ext uri="{9D8B030D-6E8A-4147-A177-3AD203B41FA5}">
                      <a16:colId xmlns:a16="http://schemas.microsoft.com/office/drawing/2014/main" val="1066515183"/>
                    </a:ext>
                  </a:extLst>
                </a:gridCol>
              </a:tblGrid>
              <a:tr h="836083">
                <a:tc>
                  <a:txBody>
                    <a:bodyPr/>
                    <a:lstStyle/>
                    <a:p>
                      <a:pPr marL="0" marR="0" lvl="0" indent="0" algn="l">
                        <a:lnSpc>
                          <a:spcPct val="100000"/>
                        </a:lnSpc>
                        <a:spcBef>
                          <a:spcPts val="0"/>
                        </a:spcBef>
                        <a:spcAft>
                          <a:spcPts val="0"/>
                        </a:spcAft>
                        <a:buNone/>
                      </a:pPr>
                      <a:r>
                        <a:rPr lang="es-ES" sz="1000" b="1" i="0" u="none" strike="noStrike" noProof="0">
                          <a:solidFill>
                            <a:srgbClr val="173177"/>
                          </a:solidFill>
                          <a:latin typeface="Verdana"/>
                        </a:rPr>
                        <a:t>FORMACIÓN PRESENCIAL</a:t>
                      </a:r>
                      <a:endParaRPr lang="en-US" sz="1000" b="0" i="0" u="none" strike="noStrike" noProof="0">
                        <a:solidFill>
                          <a:srgbClr val="000000"/>
                        </a:solidFill>
                        <a:latin typeface="Verdana"/>
                      </a:endParaRPr>
                    </a:p>
                    <a:p>
                      <a:pPr marL="0" marR="0" lvl="0" indent="0" algn="ctr">
                        <a:lnSpc>
                          <a:spcPct val="100000"/>
                        </a:lnSpc>
                        <a:spcBef>
                          <a:spcPts val="0"/>
                        </a:spcBef>
                        <a:spcAft>
                          <a:spcPts val="0"/>
                        </a:spcAft>
                        <a:buNone/>
                      </a:pPr>
                      <a:endParaRPr lang="es-ES" sz="1000" b="1" i="0" u="none" strike="noStrike" noProof="0">
                        <a:solidFill>
                          <a:srgbClr val="173177"/>
                        </a:solidFill>
                        <a:latin typeface="Verdana"/>
                      </a:endParaRPr>
                    </a:p>
                    <a:p>
                      <a:pPr marL="0" marR="0" lvl="0" indent="0" algn="l">
                        <a:lnSpc>
                          <a:spcPct val="100000"/>
                        </a:lnSpc>
                        <a:spcBef>
                          <a:spcPts val="0"/>
                        </a:spcBef>
                        <a:spcAft>
                          <a:spcPts val="0"/>
                        </a:spcAft>
                        <a:buNone/>
                      </a:pPr>
                      <a:r>
                        <a:rPr lang="es-ES" sz="1000" b="1" i="0" u="sng" strike="noStrike" noProof="0">
                          <a:solidFill>
                            <a:srgbClr val="173177"/>
                          </a:solidFill>
                          <a:latin typeface="Verdana"/>
                        </a:rPr>
                        <a:t>Gastos del personal:</a:t>
                      </a:r>
                      <a:r>
                        <a:rPr lang="es-ES" sz="1000" b="0" i="0" u="none" strike="noStrike" noProof="0">
                          <a:solidFill>
                            <a:srgbClr val="173177"/>
                          </a:solidFill>
                          <a:latin typeface="Verdana"/>
                        </a:rPr>
                        <a:t> Asignación del responsable.</a:t>
                      </a:r>
                      <a:endParaRPr lang="es-ES"/>
                    </a:p>
                  </a:txBody>
                  <a:tcPr>
                    <a:lnL w="12700">
                      <a:solidFill>
                        <a:schemeClr val="tx1"/>
                      </a:solidFill>
                    </a:lnL>
                    <a:lnR w="12700">
                      <a:solidFill>
                        <a:schemeClr val="tx1"/>
                      </a:solidFill>
                    </a:lnR>
                    <a:lnT w="12700">
                      <a:solidFill>
                        <a:schemeClr val="tx1"/>
                      </a:solidFill>
                    </a:lnT>
                    <a:lnB w="12700">
                      <a:solidFill>
                        <a:schemeClr val="tx1"/>
                      </a:solidFill>
                    </a:lnB>
                    <a:solidFill>
                      <a:schemeClr val="accent2">
                        <a:lumMod val="20000"/>
                        <a:lumOff val="80000"/>
                      </a:schemeClr>
                    </a:solidFill>
                  </a:tcPr>
                </a:tc>
                <a:tc>
                  <a:txBody>
                    <a:bodyPr/>
                    <a:lstStyle/>
                    <a:p>
                      <a:pPr marL="0" marR="0" lvl="0" indent="0" algn="l">
                        <a:lnSpc>
                          <a:spcPct val="100000"/>
                        </a:lnSpc>
                        <a:spcBef>
                          <a:spcPts val="0"/>
                        </a:spcBef>
                        <a:spcAft>
                          <a:spcPts val="0"/>
                        </a:spcAft>
                        <a:buNone/>
                      </a:pPr>
                      <a:r>
                        <a:rPr lang="es-ES" sz="1000" b="1" i="0" u="none" strike="noStrike" noProof="0">
                          <a:solidFill>
                            <a:srgbClr val="173177"/>
                          </a:solidFill>
                          <a:latin typeface="Verdana"/>
                        </a:rPr>
                        <a:t>FORMACIÓN ON-LINE</a:t>
                      </a:r>
                      <a:endParaRPr lang="es-ES" sz="1000" b="0" i="0" u="none" strike="noStrike" noProof="0">
                        <a:solidFill>
                          <a:srgbClr val="000000"/>
                        </a:solidFill>
                        <a:latin typeface="Verdana"/>
                      </a:endParaRPr>
                    </a:p>
                    <a:p>
                      <a:pPr marL="0" marR="0" lvl="0" indent="0" algn="ctr">
                        <a:lnSpc>
                          <a:spcPct val="100000"/>
                        </a:lnSpc>
                        <a:spcBef>
                          <a:spcPts val="0"/>
                        </a:spcBef>
                        <a:spcAft>
                          <a:spcPts val="0"/>
                        </a:spcAft>
                        <a:buNone/>
                      </a:pPr>
                      <a:endParaRPr lang="es-ES" sz="1000" b="1" i="0" u="sng" strike="noStrike" noProof="0">
                        <a:solidFill>
                          <a:srgbClr val="173177"/>
                        </a:solidFill>
                        <a:latin typeface="Verdana"/>
                      </a:endParaRPr>
                    </a:p>
                    <a:p>
                      <a:pPr marL="0" marR="0" lvl="0" indent="0" algn="l">
                        <a:lnSpc>
                          <a:spcPct val="100000"/>
                        </a:lnSpc>
                        <a:spcBef>
                          <a:spcPts val="0"/>
                        </a:spcBef>
                        <a:spcAft>
                          <a:spcPts val="0"/>
                        </a:spcAft>
                        <a:buNone/>
                      </a:pPr>
                      <a:r>
                        <a:rPr lang="es-ES" sz="1000" b="1" i="0" u="sng" strike="noStrike" noProof="0">
                          <a:solidFill>
                            <a:srgbClr val="173177"/>
                          </a:solidFill>
                          <a:latin typeface="Verdana"/>
                        </a:rPr>
                        <a:t>Gastos del personal: </a:t>
                      </a:r>
                      <a:r>
                        <a:rPr lang="es-ES" sz="1000" b="0" i="0" u="none" strike="noStrike" noProof="0">
                          <a:solidFill>
                            <a:srgbClr val="173177"/>
                          </a:solidFill>
                          <a:latin typeface="Verdana"/>
                        </a:rPr>
                        <a:t>Asignación del responsable, la cual en el caso de formación on-line, no puede superar el 15/% del valor total solicitado al Fondo.</a:t>
                      </a:r>
                      <a:endParaRPr lang="es-ES" sz="1000" b="0" i="0" u="none" strike="noStrike" noProof="0">
                        <a:solidFill>
                          <a:srgbClr val="000000"/>
                        </a:solidFill>
                        <a:latin typeface="Verdana"/>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accent2">
                        <a:lumMod val="20000"/>
                        <a:lumOff val="80000"/>
                      </a:schemeClr>
                    </a:solidFill>
                  </a:tcPr>
                </a:tc>
                <a:extLst>
                  <a:ext uri="{0D108BD9-81ED-4DB2-BD59-A6C34878D82A}">
                    <a16:rowId xmlns:a16="http://schemas.microsoft.com/office/drawing/2014/main" val="464900678"/>
                  </a:ext>
                </a:extLst>
              </a:tr>
              <a:tr h="110722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000" b="1" u="sng">
                          <a:solidFill>
                            <a:srgbClr val="173177"/>
                          </a:solidFill>
                          <a:latin typeface="Verdana"/>
                          <a:ea typeface="Verdana"/>
                        </a:rPr>
                        <a:t>Gastos de operación:</a:t>
                      </a:r>
                      <a:r>
                        <a:rPr lang="es-ES" sz="1000" u="sng">
                          <a:solidFill>
                            <a:srgbClr val="173177"/>
                          </a:solidFill>
                          <a:latin typeface="Verdana"/>
                          <a:ea typeface="Verdana"/>
                        </a:rPr>
                        <a:t> </a:t>
                      </a:r>
                      <a:endParaRPr lang="es-ES" sz="1000">
                        <a:solidFill>
                          <a:srgbClr val="173177"/>
                        </a:solidFill>
                        <a:latin typeface="Verdana"/>
                        <a:ea typeface="Verdana"/>
                      </a:endParaRPr>
                    </a:p>
                    <a:p>
                      <a:pPr marL="914400" indent="-285750">
                        <a:buFont typeface="Arial,Sans-Serif"/>
                        <a:buChar char="•"/>
                      </a:pPr>
                      <a:r>
                        <a:rPr lang="es-ES" sz="1000">
                          <a:solidFill>
                            <a:srgbClr val="173177"/>
                          </a:solidFill>
                          <a:latin typeface="Verdana"/>
                          <a:ea typeface="Verdana"/>
                        </a:rPr>
                        <a:t>Matrícula, arancel mensual u honorario del/de la docente cuando corresponda; </a:t>
                      </a:r>
                      <a:endParaRPr lang="es-ES" sz="1000">
                        <a:latin typeface="Verdana"/>
                        <a:ea typeface="Verdana"/>
                      </a:endParaRPr>
                    </a:p>
                    <a:p>
                      <a:pPr marL="914400" indent="-285750">
                        <a:buFont typeface="Arial,Sans-Serif"/>
                        <a:buChar char="•"/>
                      </a:pPr>
                      <a:r>
                        <a:rPr lang="es-ES" sz="1000">
                          <a:solidFill>
                            <a:srgbClr val="173177"/>
                          </a:solidFill>
                          <a:latin typeface="Verdana"/>
                          <a:ea typeface="Verdana"/>
                        </a:rPr>
                        <a:t>Materiales de estudio; y</a:t>
                      </a:r>
                      <a:endParaRPr lang="es-ES" sz="1000">
                        <a:latin typeface="Verdana"/>
                        <a:ea typeface="Verdana"/>
                      </a:endParaRPr>
                    </a:p>
                    <a:p>
                      <a:pPr marL="914400" indent="-285750">
                        <a:buFont typeface="Arial,Sans-Serif"/>
                        <a:buChar char="•"/>
                      </a:pPr>
                      <a:r>
                        <a:rPr lang="es-ES" sz="1000">
                          <a:solidFill>
                            <a:srgbClr val="173177"/>
                          </a:solidFill>
                          <a:latin typeface="Verdana"/>
                          <a:ea typeface="Verdana"/>
                        </a:rPr>
                        <a:t>Actividad de transferencia, cuya solicitud financiera no puede superar el 2% (dos por ciento) del valor total solicitado al Fondo.</a:t>
                      </a:r>
                      <a:endParaRPr lang="en-US" sz="1000">
                        <a:latin typeface="Verdana"/>
                        <a:ea typeface="Verdana"/>
                      </a:endParaRPr>
                    </a:p>
                    <a:p>
                      <a:pPr marL="914400" indent="-285750">
                        <a:buFont typeface="Arial,Sans-Serif"/>
                        <a:buChar char="•"/>
                      </a:pPr>
                      <a:r>
                        <a:rPr lang="es-ES" sz="1000">
                          <a:solidFill>
                            <a:srgbClr val="173177"/>
                          </a:solidFill>
                          <a:latin typeface="Verdana"/>
                          <a:ea typeface="Verdana"/>
                        </a:rPr>
                        <a:t>Gastos necesarios para el cuidado de hijas, hijos, niñas y niños que estén bajo tutela del responsable, desde la primera infancia hasta la última etapa de educación básica (hasta 8° básico).</a:t>
                      </a:r>
                      <a:endParaRPr lang="es-ES" sz="1000"/>
                    </a:p>
                  </a:txBody>
                  <a:tcPr>
                    <a:lnL w="12700">
                      <a:solidFill>
                        <a:schemeClr val="tx1"/>
                      </a:solidFill>
                    </a:lnL>
                    <a:lnR w="12700">
                      <a:solidFill>
                        <a:schemeClr val="tx1"/>
                      </a:solidFill>
                    </a:lnR>
                    <a:lnT w="12700">
                      <a:solidFill>
                        <a:schemeClr val="tx1"/>
                      </a:solidFill>
                    </a:lnT>
                    <a:lnB w="12700">
                      <a:solidFill>
                        <a:schemeClr val="tx1"/>
                      </a:solidFill>
                    </a:lnB>
                    <a:solidFill>
                      <a:schemeClr val="accent2">
                        <a:lumMod val="20000"/>
                        <a:lumOff val="80000"/>
                      </a:schemeClr>
                    </a:solidFill>
                  </a:tcPr>
                </a:tc>
                <a:tc hMerge="1">
                  <a:txBody>
                    <a:bodyPr/>
                    <a:lstStyle/>
                    <a:p>
                      <a:endParaRPr lang="es-ES"/>
                    </a:p>
                  </a:txBody>
                  <a:tcPr/>
                </a:tc>
                <a:extLst>
                  <a:ext uri="{0D108BD9-81ED-4DB2-BD59-A6C34878D82A}">
                    <a16:rowId xmlns:a16="http://schemas.microsoft.com/office/drawing/2014/main" val="1635138435"/>
                  </a:ext>
                </a:extLst>
              </a:tr>
            </a:tbl>
          </a:graphicData>
        </a:graphic>
      </p:graphicFrame>
      <p:pic>
        <p:nvPicPr>
          <p:cNvPr id="28" name="Imagen 27" descr="Imagen que contiene pájaro, oscuro, naranja, luz&#10;&#10;El contenido generado por IA puede ser incorrecto.">
            <a:extLst>
              <a:ext uri="{FF2B5EF4-FFF2-40B4-BE49-F238E27FC236}">
                <a16:creationId xmlns:a16="http://schemas.microsoft.com/office/drawing/2014/main" id="{346BF038-06CB-2D40-DF91-74FAEC5141F0}"/>
              </a:ext>
            </a:extLst>
          </p:cNvPr>
          <p:cNvPicPr>
            <a:picLocks noChangeAspect="1"/>
          </p:cNvPicPr>
          <p:nvPr/>
        </p:nvPicPr>
        <p:blipFill>
          <a:blip r:embed="rId4"/>
          <a:stretch>
            <a:fillRect/>
          </a:stretch>
        </p:blipFill>
        <p:spPr>
          <a:xfrm rot="1560000" flipH="1">
            <a:off x="10079806" y="792172"/>
            <a:ext cx="1713035" cy="2031757"/>
          </a:xfrm>
          <a:prstGeom prst="rect">
            <a:avLst/>
          </a:prstGeom>
        </p:spPr>
      </p:pic>
      <p:sp>
        <p:nvSpPr>
          <p:cNvPr id="3" name="Rectángulo 2"/>
          <p:cNvSpPr/>
          <p:nvPr/>
        </p:nvSpPr>
        <p:spPr>
          <a:xfrm>
            <a:off x="10351586" y="1105766"/>
            <a:ext cx="1341843" cy="900246"/>
          </a:xfrm>
          <a:prstGeom prst="rect">
            <a:avLst/>
          </a:prstGeom>
        </p:spPr>
        <p:txBody>
          <a:bodyPr wrap="square">
            <a:spAutoFit/>
          </a:bodyPr>
          <a:lstStyle/>
          <a:p>
            <a:pPr algn="ctr"/>
            <a:r>
              <a:rPr lang="es-ES" sz="1050" b="1">
                <a:solidFill>
                  <a:schemeClr val="bg1"/>
                </a:solidFill>
                <a:latin typeface="Verdana"/>
                <a:ea typeface="Verdana"/>
              </a:rPr>
              <a:t>Becas Jóvenes Talentos no requiere actividad de transferencia.</a:t>
            </a:r>
            <a:endParaRPr lang="es-ES" sz="1050"/>
          </a:p>
        </p:txBody>
      </p:sp>
    </p:spTree>
    <p:extLst>
      <p:ext uri="{BB962C8B-B14F-4D97-AF65-F5344CB8AC3E}">
        <p14:creationId xmlns:p14="http://schemas.microsoft.com/office/powerpoint/2010/main" val="314716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4FF1098-6945-09F8-4E83-D157AEE388B3}"/>
            </a:ext>
          </a:extLst>
        </p:cNvPr>
        <p:cNvGrpSpPr/>
        <p:nvPr/>
      </p:nvGrpSpPr>
      <p:grpSpPr>
        <a:xfrm>
          <a:off x="0" y="0"/>
          <a:ext cx="0" cy="0"/>
          <a:chOff x="0" y="0"/>
          <a:chExt cx="0" cy="0"/>
        </a:xfrm>
      </p:grpSpPr>
      <p:pic>
        <p:nvPicPr>
          <p:cNvPr id="2" name="Imagen 1">
            <a:extLst>
              <a:ext uri="{FF2B5EF4-FFF2-40B4-BE49-F238E27FC236}">
                <a16:creationId xmlns:a16="http://schemas.microsoft.com/office/drawing/2014/main" id="{7867089F-E602-46C1-7594-9AE87412D165}"/>
              </a:ext>
            </a:extLst>
          </p:cNvPr>
          <p:cNvPicPr>
            <a:picLocks noChangeAspect="1"/>
          </p:cNvPicPr>
          <p:nvPr/>
        </p:nvPicPr>
        <p:blipFill>
          <a:blip r:embed="rId3"/>
          <a:stretch>
            <a:fillRect/>
          </a:stretch>
        </p:blipFill>
        <p:spPr>
          <a:xfrm>
            <a:off x="849780" y="801827"/>
            <a:ext cx="1858973" cy="754062"/>
          </a:xfrm>
          <a:prstGeom prst="rect">
            <a:avLst/>
          </a:prstGeom>
        </p:spPr>
      </p:pic>
      <p:sp>
        <p:nvSpPr>
          <p:cNvPr id="4" name="Rectángulo redondeado 8">
            <a:extLst>
              <a:ext uri="{FF2B5EF4-FFF2-40B4-BE49-F238E27FC236}">
                <a16:creationId xmlns:a16="http://schemas.microsoft.com/office/drawing/2014/main" id="{4DCD0754-8065-46CD-0815-44A52A71D704}"/>
              </a:ext>
            </a:extLst>
          </p:cNvPr>
          <p:cNvSpPr/>
          <p:nvPr/>
        </p:nvSpPr>
        <p:spPr>
          <a:xfrm>
            <a:off x="852076" y="2861578"/>
            <a:ext cx="8889456" cy="56637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s-C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L" sz="2500" b="1">
                <a:solidFill>
                  <a:srgbClr val="173177"/>
                </a:solidFill>
                <a:latin typeface="Verdana"/>
                <a:ea typeface="Verdana"/>
              </a:rPr>
              <a:t>ACTIVIDADES FORMATIVAS</a:t>
            </a:r>
          </a:p>
        </p:txBody>
      </p:sp>
    </p:spTree>
    <p:extLst>
      <p:ext uri="{BB962C8B-B14F-4D97-AF65-F5344CB8AC3E}">
        <p14:creationId xmlns:p14="http://schemas.microsoft.com/office/powerpoint/2010/main" val="3433552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C26E852-1FE5-04DA-E779-96A482716D1A}"/>
            </a:ext>
          </a:extLst>
        </p:cNvPr>
        <p:cNvGrpSpPr/>
        <p:nvPr/>
      </p:nvGrpSpPr>
      <p:grpSpPr>
        <a:xfrm>
          <a:off x="0" y="0"/>
          <a:ext cx="0" cy="0"/>
          <a:chOff x="0" y="0"/>
          <a:chExt cx="0" cy="0"/>
        </a:xfrm>
      </p:grpSpPr>
      <p:pic>
        <p:nvPicPr>
          <p:cNvPr id="4" name="Imagen 3">
            <a:extLst>
              <a:ext uri="{FF2B5EF4-FFF2-40B4-BE49-F238E27FC236}">
                <a16:creationId xmlns:a16="http://schemas.microsoft.com/office/drawing/2014/main" id="{4ED8D3B5-991E-D096-07CC-CA0CE22CC5E5}"/>
              </a:ext>
            </a:extLst>
          </p:cNvPr>
          <p:cNvPicPr>
            <a:picLocks noChangeAspect="1"/>
          </p:cNvPicPr>
          <p:nvPr/>
        </p:nvPicPr>
        <p:blipFill>
          <a:blip r:embed="rId3"/>
          <a:stretch>
            <a:fillRect/>
          </a:stretch>
        </p:blipFill>
        <p:spPr>
          <a:xfrm>
            <a:off x="10157755" y="719670"/>
            <a:ext cx="1858973" cy="754062"/>
          </a:xfrm>
          <a:prstGeom prst="rect">
            <a:avLst/>
          </a:prstGeom>
        </p:spPr>
      </p:pic>
      <p:sp>
        <p:nvSpPr>
          <p:cNvPr id="6" name="Marcador de texto 1">
            <a:extLst>
              <a:ext uri="{FF2B5EF4-FFF2-40B4-BE49-F238E27FC236}">
                <a16:creationId xmlns:a16="http://schemas.microsoft.com/office/drawing/2014/main" id="{59B0CCCC-4431-369F-AC98-25C3E529FCD2}"/>
              </a:ext>
            </a:extLst>
          </p:cNvPr>
          <p:cNvSpPr txBox="1">
            <a:spLocks noChangeArrowheads="1"/>
          </p:cNvSpPr>
          <p:nvPr/>
        </p:nvSpPr>
        <p:spPr bwMode="auto">
          <a:xfrm>
            <a:off x="625034" y="337595"/>
            <a:ext cx="7419372" cy="587175"/>
          </a:xfrm>
          <a:prstGeom prst="rect">
            <a:avLst/>
          </a:prstGeom>
          <a:solidFill>
            <a:srgbClr val="92D050"/>
          </a:solidFill>
          <a:ln>
            <a:noFill/>
          </a:ln>
        </p:spPr>
        <p:txBody>
          <a:bodyPr vert="horz" wrap="square" lIns="91440" tIns="45720" rIns="91440" bIns="45720" numCol="1" anchor="ctr" anchorCtr="0" compatLnSpc="1">
            <a:prstTxWarp prst="textNoShape">
              <a:avLst/>
            </a:prstTxWarp>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endParaRPr lang="es-CL" sz="2400" b="1">
              <a:solidFill>
                <a:srgbClr val="173177"/>
              </a:solidFill>
              <a:latin typeface="Verdana"/>
              <a:ea typeface="Verdana"/>
            </a:endParaRPr>
          </a:p>
          <a:p>
            <a:pPr>
              <a:buNone/>
            </a:pPr>
            <a:endParaRPr lang="es-CL" sz="2400" b="1">
              <a:solidFill>
                <a:srgbClr val="173177"/>
              </a:solidFill>
              <a:latin typeface="Verdana"/>
              <a:ea typeface="Verdana"/>
            </a:endParaRPr>
          </a:p>
          <a:p>
            <a:pPr marL="0" lvl="0" indent="0" fontAlgn="auto">
              <a:lnSpc>
                <a:spcPct val="100000"/>
              </a:lnSpc>
              <a:spcBef>
                <a:spcPts val="0"/>
              </a:spcBef>
              <a:spcAft>
                <a:spcPts val="0"/>
              </a:spcAft>
              <a:buNone/>
            </a:pPr>
            <a:endParaRPr lang="es-CL" sz="2400" b="1">
              <a:solidFill>
                <a:srgbClr val="173177"/>
              </a:solidFill>
              <a:latin typeface="Aptos" panose="02110004020202020204"/>
              <a:ea typeface="+mn-ea"/>
              <a:cs typeface="+mn-cs"/>
            </a:endParaRPr>
          </a:p>
          <a:p>
            <a:pPr marL="0" indent="0" fontAlgn="auto">
              <a:lnSpc>
                <a:spcPct val="100000"/>
              </a:lnSpc>
              <a:spcBef>
                <a:spcPts val="0"/>
              </a:spcBef>
              <a:spcAft>
                <a:spcPts val="0"/>
              </a:spcAft>
              <a:buNone/>
            </a:pPr>
            <a:endParaRPr lang="es-CL" sz="1800" b="1">
              <a:solidFill>
                <a:srgbClr val="173177"/>
              </a:solidFill>
              <a:latin typeface="Verdana"/>
              <a:ea typeface="Verdana"/>
            </a:endParaRPr>
          </a:p>
          <a:p>
            <a:pPr marL="0" indent="0" fontAlgn="auto">
              <a:lnSpc>
                <a:spcPct val="100000"/>
              </a:lnSpc>
              <a:spcBef>
                <a:spcPts val="0"/>
              </a:spcBef>
              <a:spcAft>
                <a:spcPts val="0"/>
              </a:spcAft>
              <a:buNone/>
            </a:pPr>
            <a:endParaRPr lang="es-CL" sz="1800" b="1">
              <a:solidFill>
                <a:srgbClr val="173177"/>
              </a:solidFill>
              <a:latin typeface="Verdana"/>
              <a:ea typeface="Verdana"/>
            </a:endParaRPr>
          </a:p>
          <a:p>
            <a:pPr marL="0" indent="0" fontAlgn="auto">
              <a:lnSpc>
                <a:spcPct val="100000"/>
              </a:lnSpc>
              <a:spcBef>
                <a:spcPts val="0"/>
              </a:spcBef>
              <a:spcAft>
                <a:spcPts val="0"/>
              </a:spcAft>
              <a:buNone/>
            </a:pPr>
            <a:r>
              <a:rPr lang="es-CL" sz="1800" b="1">
                <a:solidFill>
                  <a:srgbClr val="173177"/>
                </a:solidFill>
                <a:latin typeface="Verdana"/>
                <a:ea typeface="Verdana"/>
              </a:rPr>
              <a:t>OBJETIVOS: Actividades Formativas</a:t>
            </a:r>
            <a:endParaRPr lang="es-CL" sz="1800">
              <a:solidFill>
                <a:prstClr val="black"/>
              </a:solidFill>
              <a:latin typeface="Verdana"/>
              <a:ea typeface="Verdana"/>
            </a:endParaRPr>
          </a:p>
          <a:p>
            <a:pPr marL="0" lvl="0" indent="0" fontAlgn="auto">
              <a:lnSpc>
                <a:spcPct val="100000"/>
              </a:lnSpc>
              <a:spcBef>
                <a:spcPts val="0"/>
              </a:spcBef>
              <a:spcAft>
                <a:spcPts val="0"/>
              </a:spcAft>
              <a:buNone/>
            </a:pPr>
            <a:endParaRPr lang="es-CL" sz="2400" b="1">
              <a:solidFill>
                <a:srgbClr val="173177"/>
              </a:solidFill>
              <a:latin typeface="Verdana"/>
              <a:ea typeface="Verdana"/>
              <a:cs typeface="+mn-cs"/>
            </a:endParaRPr>
          </a:p>
          <a:p>
            <a:pPr>
              <a:buNone/>
            </a:pPr>
            <a:endParaRPr lang="es-CL"/>
          </a:p>
          <a:p>
            <a:pPr>
              <a:buNone/>
            </a:pPr>
            <a:endParaRPr lang="es-CL" sz="2400" b="1">
              <a:solidFill>
                <a:srgbClr val="173177"/>
              </a:solidFill>
              <a:latin typeface="Verdana"/>
              <a:ea typeface="Verdana"/>
            </a:endParaRPr>
          </a:p>
          <a:p>
            <a:pPr algn="ctr">
              <a:buNone/>
            </a:pPr>
            <a:endParaRPr lang="es-CL" b="1">
              <a:solidFill>
                <a:srgbClr val="173177"/>
              </a:solidFill>
            </a:endParaRPr>
          </a:p>
        </p:txBody>
      </p:sp>
      <p:sp>
        <p:nvSpPr>
          <p:cNvPr id="14" name="CuadroTexto 13">
            <a:extLst>
              <a:ext uri="{FF2B5EF4-FFF2-40B4-BE49-F238E27FC236}">
                <a16:creationId xmlns:a16="http://schemas.microsoft.com/office/drawing/2014/main" id="{2DC9F550-6FF9-F05A-AC86-4161B254E92C}"/>
              </a:ext>
            </a:extLst>
          </p:cNvPr>
          <p:cNvSpPr txBox="1"/>
          <p:nvPr/>
        </p:nvSpPr>
        <p:spPr>
          <a:xfrm>
            <a:off x="503979" y="926510"/>
            <a:ext cx="954040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s-ES" sz="1200">
                <a:solidFill>
                  <a:srgbClr val="0E397E"/>
                </a:solidFill>
                <a:latin typeface="Verdana"/>
                <a:ea typeface="Verdana"/>
              </a:rPr>
              <a:t>E</a:t>
            </a:r>
            <a:r>
              <a:rPr lang="es-ES" sz="1200">
                <a:solidFill>
                  <a:srgbClr val="0E397E"/>
                </a:solidFill>
                <a:latin typeface="Verdana"/>
                <a:ea typeface="+mn-lt"/>
                <a:cs typeface="+mn-lt"/>
              </a:rPr>
              <a:t>sta convocatoria tiene por objetivo el financiamiento total o parcial para proyectos de fomento al desarrollo de actividades musicales formativas y/o terapéuticas inclusivas para el tratamiento y acceso de personas o comunidades con necesidades claramente identificadas, así como actividades formativas en el ámbito profesional escolar-comunitario.</a:t>
            </a:r>
          </a:p>
        </p:txBody>
      </p:sp>
      <p:graphicFrame>
        <p:nvGraphicFramePr>
          <p:cNvPr id="15" name="Tabla 14">
            <a:extLst>
              <a:ext uri="{FF2B5EF4-FFF2-40B4-BE49-F238E27FC236}">
                <a16:creationId xmlns:a16="http://schemas.microsoft.com/office/drawing/2014/main" id="{E00F7220-0D80-422A-21EB-75428291E07B}"/>
              </a:ext>
            </a:extLst>
          </p:cNvPr>
          <p:cNvGraphicFramePr>
            <a:graphicFrameLocks noGrp="1"/>
          </p:cNvGraphicFramePr>
          <p:nvPr>
            <p:extLst>
              <p:ext uri="{D42A27DB-BD31-4B8C-83A1-F6EECF244321}">
                <p14:modId xmlns:p14="http://schemas.microsoft.com/office/powerpoint/2010/main" val="2123471206"/>
              </p:ext>
            </p:extLst>
          </p:nvPr>
        </p:nvGraphicFramePr>
        <p:xfrm>
          <a:off x="212202" y="1572227"/>
          <a:ext cx="11856521" cy="4438142"/>
        </p:xfrm>
        <a:graphic>
          <a:graphicData uri="http://schemas.openxmlformats.org/drawingml/2006/table">
            <a:tbl>
              <a:tblPr firstRow="1" bandRow="1">
                <a:tableStyleId>{5C22544A-7EE6-4342-B048-85BDC9FD1C3A}</a:tableStyleId>
              </a:tblPr>
              <a:tblGrid>
                <a:gridCol w="1442475">
                  <a:extLst>
                    <a:ext uri="{9D8B030D-6E8A-4147-A177-3AD203B41FA5}">
                      <a16:colId xmlns:a16="http://schemas.microsoft.com/office/drawing/2014/main" val="3628087144"/>
                    </a:ext>
                  </a:extLst>
                </a:gridCol>
                <a:gridCol w="10414046">
                  <a:extLst>
                    <a:ext uri="{9D8B030D-6E8A-4147-A177-3AD203B41FA5}">
                      <a16:colId xmlns:a16="http://schemas.microsoft.com/office/drawing/2014/main" val="1726693752"/>
                    </a:ext>
                  </a:extLst>
                </a:gridCol>
              </a:tblGrid>
              <a:tr h="1232613">
                <a:tc>
                  <a:txBody>
                    <a:bodyPr/>
                    <a:lstStyle/>
                    <a:p>
                      <a:pPr lvl="0" algn="ctr">
                        <a:lnSpc>
                          <a:spcPct val="100000"/>
                        </a:lnSpc>
                        <a:spcBef>
                          <a:spcPts val="0"/>
                        </a:spcBef>
                        <a:spcAft>
                          <a:spcPts val="0"/>
                        </a:spcAft>
                        <a:buNone/>
                      </a:pPr>
                      <a:endParaRPr lang="es-ES" sz="1100" b="1" i="0" u="none" strike="noStrike" noProof="0">
                        <a:solidFill>
                          <a:srgbClr val="0E397E"/>
                        </a:solidFill>
                        <a:latin typeface="Verdana"/>
                      </a:endParaRPr>
                    </a:p>
                    <a:p>
                      <a:pPr lvl="0" algn="ctr">
                        <a:lnSpc>
                          <a:spcPct val="100000"/>
                        </a:lnSpc>
                        <a:spcBef>
                          <a:spcPts val="0"/>
                        </a:spcBef>
                        <a:spcAft>
                          <a:spcPts val="0"/>
                        </a:spcAft>
                        <a:buNone/>
                      </a:pPr>
                      <a:endParaRPr lang="es-ES" sz="1100" b="1" i="0" u="none" strike="noStrike" noProof="0">
                        <a:solidFill>
                          <a:srgbClr val="0E397E"/>
                        </a:solidFill>
                        <a:latin typeface="Verdana"/>
                      </a:endParaRPr>
                    </a:p>
                    <a:p>
                      <a:pPr marL="0" lvl="0" algn="ctr" defTabSz="914400" rtl="0" eaLnBrk="1" latinLnBrk="0" hangingPunct="1">
                        <a:lnSpc>
                          <a:spcPts val="1050"/>
                        </a:lnSpc>
                        <a:buNone/>
                      </a:pPr>
                      <a:r>
                        <a:rPr lang="es-CL" sz="900" b="1" i="0" u="none" strike="noStrike" kern="1200" noProof="0" dirty="0">
                          <a:solidFill>
                            <a:srgbClr val="0E397E"/>
                          </a:solidFill>
                          <a:latin typeface="Verdana"/>
                          <a:ea typeface="+mn-ea"/>
                          <a:cs typeface="+mn-cs"/>
                        </a:rPr>
                        <a:t>MÚSICA EN ACTIVIDADES </a:t>
                      </a:r>
                    </a:p>
                    <a:p>
                      <a:pPr marL="0" lvl="0" algn="ctr" defTabSz="914400" rtl="0" eaLnBrk="1" latinLnBrk="0" hangingPunct="1">
                        <a:lnSpc>
                          <a:spcPts val="1050"/>
                        </a:lnSpc>
                        <a:buNone/>
                      </a:pPr>
                      <a:r>
                        <a:rPr lang="es-CL" sz="900" b="1" i="0" u="none" strike="noStrike" kern="1200" noProof="0" dirty="0">
                          <a:solidFill>
                            <a:srgbClr val="0E397E"/>
                          </a:solidFill>
                          <a:latin typeface="Verdana"/>
                          <a:ea typeface="+mn-ea"/>
                          <a:cs typeface="+mn-cs"/>
                        </a:rPr>
                        <a:t>TERAPÉUTICAS</a:t>
                      </a:r>
                    </a:p>
                    <a:p>
                      <a:pPr marL="0" lvl="0" algn="ctr" defTabSz="914400" rtl="0" eaLnBrk="1" latinLnBrk="0" hangingPunct="1">
                        <a:lnSpc>
                          <a:spcPts val="1050"/>
                        </a:lnSpc>
                        <a:spcBef>
                          <a:spcPts val="0"/>
                        </a:spcBef>
                        <a:spcAft>
                          <a:spcPts val="0"/>
                        </a:spcAft>
                        <a:buNone/>
                      </a:pPr>
                      <a:endParaRPr lang="es-ES" sz="900" b="1" i="0" u="none" strike="noStrike" kern="1200" noProof="0">
                        <a:solidFill>
                          <a:srgbClr val="0E397E"/>
                        </a:solidFill>
                        <a:latin typeface="Verdana"/>
                        <a:ea typeface="+mn-ea"/>
                        <a:cs typeface="+mn-cs"/>
                      </a:endParaRPr>
                    </a:p>
                    <a:p>
                      <a:pPr lvl="0" algn="ctr">
                        <a:lnSpc>
                          <a:spcPct val="100000"/>
                        </a:lnSpc>
                        <a:spcBef>
                          <a:spcPts val="0"/>
                        </a:spcBef>
                        <a:spcAft>
                          <a:spcPts val="0"/>
                        </a:spcAft>
                        <a:buNone/>
                      </a:pPr>
                      <a:endParaRPr lang="es-ES" sz="900" b="0" i="0" u="none" strike="noStrike" noProof="0">
                        <a:solidFill>
                          <a:srgbClr val="173177"/>
                        </a:solidFill>
                        <a:latin typeface="Verdana"/>
                      </a:endParaRPr>
                    </a:p>
                    <a:p>
                      <a:pPr lvl="0" algn="ctr">
                        <a:buNone/>
                      </a:pPr>
                      <a:endParaRPr lang="es-ES"/>
                    </a:p>
                  </a:txBody>
                  <a:tcPr anchor="ctr">
                    <a:solidFill>
                      <a:schemeClr val="accent3">
                        <a:lumMod val="20000"/>
                        <a:lumOff val="80000"/>
                      </a:schemeClr>
                    </a:solidFill>
                  </a:tcPr>
                </a:tc>
                <a:tc>
                  <a:txBody>
                    <a:bodyPr/>
                    <a:lstStyle/>
                    <a:p>
                      <a:pPr lvl="0" algn="just">
                        <a:lnSpc>
                          <a:spcPts val="1050"/>
                        </a:lnSpc>
                        <a:buNone/>
                      </a:pPr>
                      <a:r>
                        <a:rPr lang="es-CL" sz="1100" b="0" i="0" u="none" strike="noStrike" baseline="0" noProof="0" dirty="0">
                          <a:solidFill>
                            <a:srgbClr val="0E397E"/>
                          </a:solidFill>
                          <a:latin typeface="Verdana"/>
                        </a:rPr>
                        <a:t>Financiamiento total o parcial de proyectos de actividades inclusivas (presenciales o virtuales) de carácter formativo, terapéutico y/o de programación musical, que tengan por finalidad la promoción, acercamiento y tratamiento de personas con condiciones diferentes (sean éstas físicas, mentales, intelectuales y/o sensoriales), así como de personas con problemas de salud diversos o que ameriten un tratamiento especial (como salud mental, adicciones, entre otros), mediante la utilización y difusión de música nacional. El proyecto deberá considerar al menos un 40% de mujeres dentro del equipo de trabajo o en el equipo de terapeutas.</a:t>
                      </a:r>
                      <a:endParaRPr lang="es-ES" sz="1100" b="0" i="0" u="none" strike="noStrike" baseline="0" noProof="0" dirty="0">
                        <a:solidFill>
                          <a:srgbClr val="0E397E"/>
                        </a:solidFill>
                        <a:latin typeface="Verdana"/>
                      </a:endParaRPr>
                    </a:p>
                    <a:p>
                      <a:pPr lvl="0" algn="just">
                        <a:lnSpc>
                          <a:spcPts val="1050"/>
                        </a:lnSpc>
                        <a:buNone/>
                      </a:pPr>
                      <a:endParaRPr lang="es-CL" sz="1100" b="0" i="0" u="none" strike="noStrike" baseline="0" noProof="0">
                        <a:solidFill>
                          <a:srgbClr val="0E397E"/>
                        </a:solidFill>
                        <a:latin typeface="Verdana"/>
                      </a:endParaRPr>
                    </a:p>
                    <a:p>
                      <a:pPr marL="342900" lvl="0" indent="-342900" algn="just">
                        <a:lnSpc>
                          <a:spcPts val="1650"/>
                        </a:lnSpc>
                        <a:buClr>
                          <a:srgbClr val="FFFFFF"/>
                        </a:buClr>
                        <a:buFont typeface="Arial,Sans-Serif"/>
                        <a:buChar char="•"/>
                      </a:pPr>
                      <a:r>
                        <a:rPr lang="es-CL" sz="1100" b="0" i="0" u="none" strike="noStrike" baseline="0" noProof="0" dirty="0">
                          <a:solidFill>
                            <a:srgbClr val="0E397E"/>
                          </a:solidFill>
                          <a:latin typeface="Verdana"/>
                        </a:rPr>
                        <a:t>Monto disponible: $ 110.000.000.-</a:t>
                      </a:r>
                    </a:p>
                    <a:p>
                      <a:pPr marL="342900" lvl="0" indent="-342900" algn="just">
                        <a:lnSpc>
                          <a:spcPts val="1650"/>
                        </a:lnSpc>
                        <a:buClr>
                          <a:srgbClr val="FFFFFF"/>
                        </a:buClr>
                        <a:buFont typeface="Arial,Sans-Serif"/>
                        <a:buChar char="•"/>
                      </a:pPr>
                      <a:r>
                        <a:rPr lang="es-CL" sz="1100" b="0" i="0" u="none" strike="noStrike" baseline="0" noProof="0" dirty="0">
                          <a:solidFill>
                            <a:srgbClr val="0E397E"/>
                          </a:solidFill>
                          <a:latin typeface="Verdana"/>
                        </a:rPr>
                        <a:t>Monto máx. por proyecto: $ 15.000.000.-</a:t>
                      </a:r>
                      <a:endParaRPr lang="en-US" sz="1100" b="0" i="0" u="none" strike="noStrike" baseline="0" noProof="0" dirty="0">
                        <a:solidFill>
                          <a:srgbClr val="0E397E"/>
                        </a:solidFill>
                        <a:latin typeface="Verdana"/>
                      </a:endParaRPr>
                    </a:p>
                    <a:p>
                      <a:pPr marL="342900" lvl="0" indent="-342900" algn="just">
                        <a:lnSpc>
                          <a:spcPts val="1650"/>
                        </a:lnSpc>
                        <a:buClr>
                          <a:srgbClr val="FFFFFF"/>
                        </a:buClr>
                        <a:buFont typeface="Arial,Sans-Serif"/>
                        <a:buChar char="•"/>
                      </a:pPr>
                      <a:r>
                        <a:rPr lang="es-CL" sz="1100" b="0" i="0" u="none" strike="noStrike" baseline="0" noProof="0" dirty="0">
                          <a:solidFill>
                            <a:srgbClr val="0E397E"/>
                          </a:solidFill>
                          <a:latin typeface="Verdana"/>
                        </a:rPr>
                        <a:t>Monto máx. por proyecto regiones extremas: $ 18.000.000.-</a:t>
                      </a:r>
                      <a:endParaRPr lang="es-CL" sz="1100" dirty="0">
                        <a:latin typeface="Verdana"/>
                      </a:endParaRPr>
                    </a:p>
                  </a:txBody>
                  <a:tcPr anchor="ctr">
                    <a:solidFill>
                      <a:schemeClr val="accent2">
                        <a:lumMod val="40000"/>
                        <a:lumOff val="60000"/>
                      </a:schemeClr>
                    </a:solidFill>
                  </a:tcPr>
                </a:tc>
                <a:extLst>
                  <a:ext uri="{0D108BD9-81ED-4DB2-BD59-A6C34878D82A}">
                    <a16:rowId xmlns:a16="http://schemas.microsoft.com/office/drawing/2014/main" val="2131545519"/>
                  </a:ext>
                </a:extLst>
              </a:tr>
              <a:tr h="1524000">
                <a:tc>
                  <a:txBody>
                    <a:bodyPr/>
                    <a:lstStyle/>
                    <a:p>
                      <a:pPr lvl="0" algn="ctr">
                        <a:lnSpc>
                          <a:spcPct val="100000"/>
                        </a:lnSpc>
                        <a:spcBef>
                          <a:spcPts val="0"/>
                        </a:spcBef>
                        <a:spcAft>
                          <a:spcPts val="0"/>
                        </a:spcAft>
                        <a:buNone/>
                      </a:pPr>
                      <a:endParaRPr lang="es-ES" sz="1000" b="1" i="0" u="none" strike="noStrike" noProof="0">
                        <a:solidFill>
                          <a:srgbClr val="0E397E"/>
                        </a:solidFill>
                        <a:latin typeface="Verdana"/>
                      </a:endParaRPr>
                    </a:p>
                    <a:p>
                      <a:pPr lvl="0" algn="ctr">
                        <a:lnSpc>
                          <a:spcPts val="1050"/>
                        </a:lnSpc>
                        <a:buNone/>
                      </a:pPr>
                      <a:r>
                        <a:rPr lang="es-CL" sz="900" b="1" i="0" u="none" strike="noStrike" noProof="0" dirty="0">
                          <a:solidFill>
                            <a:srgbClr val="0E397E"/>
                          </a:solidFill>
                          <a:latin typeface="Verdana"/>
                        </a:rPr>
                        <a:t>ACTIVIDADES </a:t>
                      </a:r>
                      <a:endParaRPr lang="es-CL" sz="900" b="0" i="0" u="none" strike="noStrike" noProof="0" dirty="0">
                        <a:solidFill>
                          <a:srgbClr val="000000"/>
                        </a:solidFill>
                        <a:latin typeface="Verdana"/>
                      </a:endParaRPr>
                    </a:p>
                    <a:p>
                      <a:pPr lvl="0" algn="ctr">
                        <a:lnSpc>
                          <a:spcPts val="1050"/>
                        </a:lnSpc>
                        <a:buNone/>
                      </a:pPr>
                      <a:r>
                        <a:rPr lang="es-CL" sz="900" b="1" i="0" u="none" strike="noStrike" noProof="0" dirty="0">
                          <a:solidFill>
                            <a:srgbClr val="0E397E"/>
                          </a:solidFill>
                          <a:latin typeface="Verdana"/>
                        </a:rPr>
                        <a:t>FORMATIVAS </a:t>
                      </a:r>
                      <a:endParaRPr lang="es-CL" sz="900" b="0" i="0" u="none" strike="noStrike" noProof="0" dirty="0">
                        <a:solidFill>
                          <a:srgbClr val="000000"/>
                        </a:solidFill>
                        <a:latin typeface="Verdana"/>
                      </a:endParaRPr>
                    </a:p>
                    <a:p>
                      <a:pPr lvl="0" algn="ctr">
                        <a:lnSpc>
                          <a:spcPts val="1050"/>
                        </a:lnSpc>
                        <a:buNone/>
                      </a:pPr>
                      <a:r>
                        <a:rPr lang="es-CL" sz="900" b="1" i="0" u="none" strike="noStrike" noProof="0" dirty="0">
                          <a:solidFill>
                            <a:srgbClr val="0E397E"/>
                          </a:solidFill>
                          <a:latin typeface="Verdana"/>
                        </a:rPr>
                        <a:t>PROFESIONALES</a:t>
                      </a:r>
                      <a:endParaRPr lang="es-CL" sz="900" b="0" i="0" u="none" strike="noStrike" noProof="0" dirty="0">
                        <a:solidFill>
                          <a:srgbClr val="000000"/>
                        </a:solidFill>
                        <a:latin typeface="Verdana"/>
                      </a:endParaRPr>
                    </a:p>
                  </a:txBody>
                  <a:tcPr anchor="ctr">
                    <a:solidFill>
                      <a:schemeClr val="accent3">
                        <a:lumMod val="20000"/>
                        <a:lumOff val="80000"/>
                      </a:schemeClr>
                    </a:solidFill>
                  </a:tcPr>
                </a:tc>
                <a:tc>
                  <a:txBody>
                    <a:bodyPr/>
                    <a:lstStyle/>
                    <a:p>
                      <a:pPr marL="0" lvl="0" indent="0" algn="just">
                        <a:lnSpc>
                          <a:spcPct val="100000"/>
                        </a:lnSpc>
                        <a:buNone/>
                      </a:pPr>
                      <a:r>
                        <a:rPr lang="es-CL" sz="1100" b="0" i="0" u="none" strike="noStrike" baseline="0" noProof="0" dirty="0">
                          <a:solidFill>
                            <a:srgbClr val="0E397E"/>
                          </a:solidFill>
                          <a:latin typeface="Verdana"/>
                        </a:rPr>
                        <a:t>Financiamiento total o parcial de proyectos de actividades formativas con corte profesional o dirigido hacia la formación o desarrollo de agentes del sector musical, mediante seminarios, talleres, clases magistrales, residencias u otros, ya sean presenciales, virtuales o de modalidad mixta. El proyecto deberá considerar al menos un 40% de mujeres dentro del equipo de trabajo o en el equipo de docentes de la actividad.</a:t>
                      </a:r>
                      <a:endParaRPr lang="en-US" sz="1100" b="0" i="0" u="none" strike="noStrike" baseline="0" noProof="0" dirty="0">
                        <a:solidFill>
                          <a:srgbClr val="0E397E"/>
                        </a:solidFill>
                        <a:latin typeface="Verdana"/>
                      </a:endParaRPr>
                    </a:p>
                    <a:p>
                      <a:pPr marL="0" lvl="0" indent="0" algn="just">
                        <a:lnSpc>
                          <a:spcPct val="100000"/>
                        </a:lnSpc>
                        <a:buNone/>
                      </a:pPr>
                      <a:endParaRPr lang="es-CL" sz="1100" b="0" i="0" u="none" strike="noStrike" baseline="0" noProof="0">
                        <a:solidFill>
                          <a:srgbClr val="0E397E"/>
                        </a:solidFill>
                        <a:latin typeface="Verdana"/>
                      </a:endParaRPr>
                    </a:p>
                    <a:p>
                      <a:pPr marL="342900" lvl="0" indent="-342900" algn="just">
                        <a:lnSpc>
                          <a:spcPts val="1650"/>
                        </a:lnSpc>
                        <a:buClr>
                          <a:srgbClr val="000000"/>
                        </a:buClr>
                        <a:buFont typeface="Arial,Sans-Serif"/>
                        <a:buChar char="•"/>
                      </a:pPr>
                      <a:r>
                        <a:rPr lang="es-CL" sz="1100" b="0" i="0" u="none" strike="noStrike" baseline="0" noProof="0" dirty="0">
                          <a:solidFill>
                            <a:srgbClr val="0E397E"/>
                          </a:solidFill>
                          <a:latin typeface="Verdana"/>
                        </a:rPr>
                        <a:t>Monto disponible: $ 170.000.000.-</a:t>
                      </a:r>
                    </a:p>
                    <a:p>
                      <a:pPr marL="342900" lvl="0" indent="-342900" algn="just">
                        <a:lnSpc>
                          <a:spcPts val="1650"/>
                        </a:lnSpc>
                        <a:buClr>
                          <a:srgbClr val="000000"/>
                        </a:buClr>
                        <a:buFont typeface="Arial,Sans-Serif"/>
                        <a:buChar char="•"/>
                      </a:pPr>
                      <a:r>
                        <a:rPr lang="es-CL" sz="1100" b="0" i="0" u="none" strike="noStrike" baseline="0" noProof="0" dirty="0">
                          <a:solidFill>
                            <a:srgbClr val="0E397E"/>
                          </a:solidFill>
                          <a:latin typeface="Verdana"/>
                        </a:rPr>
                        <a:t>Monto máx. por proyecto: $ 15.000.000.-</a:t>
                      </a:r>
                      <a:endParaRPr lang="en-US" sz="1100" b="0" i="0" u="none" strike="noStrike" baseline="0" noProof="0" dirty="0">
                        <a:solidFill>
                          <a:srgbClr val="0E397E"/>
                        </a:solidFill>
                        <a:latin typeface="Verdana"/>
                      </a:endParaRPr>
                    </a:p>
                    <a:p>
                      <a:pPr marL="342900" lvl="0" indent="-342900" algn="just">
                        <a:lnSpc>
                          <a:spcPts val="1650"/>
                        </a:lnSpc>
                        <a:buClr>
                          <a:srgbClr val="000000"/>
                        </a:buClr>
                        <a:buFont typeface="Arial,Sans-Serif"/>
                        <a:buChar char="•"/>
                      </a:pPr>
                      <a:r>
                        <a:rPr lang="es-CL" sz="1100" b="0" i="0" u="none" strike="noStrike" baseline="0" noProof="0" dirty="0">
                          <a:solidFill>
                            <a:srgbClr val="0E397E"/>
                          </a:solidFill>
                          <a:latin typeface="Verdana"/>
                        </a:rPr>
                        <a:t>Monto máx. por proyecto regiones extremas: $ 18.000.000.-</a:t>
                      </a:r>
                    </a:p>
                  </a:txBody>
                  <a:tcPr anchor="ctr">
                    <a:solidFill>
                      <a:schemeClr val="accent2">
                        <a:lumMod val="40000"/>
                        <a:lumOff val="60000"/>
                      </a:schemeClr>
                    </a:solidFill>
                  </a:tcPr>
                </a:tc>
                <a:extLst>
                  <a:ext uri="{0D108BD9-81ED-4DB2-BD59-A6C34878D82A}">
                    <a16:rowId xmlns:a16="http://schemas.microsoft.com/office/drawing/2014/main" val="3635052663"/>
                  </a:ext>
                </a:extLst>
              </a:tr>
              <a:tr h="1257947">
                <a:tc>
                  <a:txBody>
                    <a:bodyPr/>
                    <a:lstStyle/>
                    <a:p>
                      <a:pPr lvl="0" algn="ctr">
                        <a:lnSpc>
                          <a:spcPts val="1050"/>
                        </a:lnSpc>
                        <a:buNone/>
                      </a:pPr>
                      <a:r>
                        <a:rPr lang="es-CL" sz="900" b="1" i="0" u="none" strike="noStrike" noProof="0" dirty="0">
                          <a:solidFill>
                            <a:srgbClr val="0E397E"/>
                          </a:solidFill>
                          <a:latin typeface="Verdana"/>
                        </a:rPr>
                        <a:t>ACTIVIDADES </a:t>
                      </a:r>
                      <a:endParaRPr lang="es-CL" sz="900" b="0" i="0" u="none" strike="noStrike" noProof="0" dirty="0">
                        <a:solidFill>
                          <a:srgbClr val="000000"/>
                        </a:solidFill>
                        <a:latin typeface="Verdana"/>
                      </a:endParaRPr>
                    </a:p>
                    <a:p>
                      <a:pPr lvl="0" algn="ctr">
                        <a:lnSpc>
                          <a:spcPts val="1050"/>
                        </a:lnSpc>
                        <a:buNone/>
                      </a:pPr>
                      <a:r>
                        <a:rPr lang="es-CL" sz="900" b="1" i="0" u="none" strike="noStrike" noProof="0" dirty="0">
                          <a:solidFill>
                            <a:srgbClr val="0E397E"/>
                          </a:solidFill>
                          <a:latin typeface="Verdana"/>
                        </a:rPr>
                        <a:t>FORMATIVAS </a:t>
                      </a:r>
                      <a:endParaRPr lang="es-CL" sz="900" b="0" i="0" u="none" strike="noStrike" noProof="0" dirty="0">
                        <a:solidFill>
                          <a:srgbClr val="000000"/>
                        </a:solidFill>
                        <a:latin typeface="Verdana"/>
                      </a:endParaRPr>
                    </a:p>
                    <a:p>
                      <a:pPr lvl="0" algn="ctr">
                        <a:lnSpc>
                          <a:spcPts val="1050"/>
                        </a:lnSpc>
                        <a:buNone/>
                      </a:pPr>
                      <a:r>
                        <a:rPr lang="es-CL" sz="900" b="1" i="0" u="none" strike="noStrike" noProof="0" dirty="0">
                          <a:solidFill>
                            <a:srgbClr val="0E397E"/>
                          </a:solidFill>
                          <a:latin typeface="Verdana"/>
                        </a:rPr>
                        <a:t>ESCOLARES Y COMUNITARIAS</a:t>
                      </a:r>
                      <a:endParaRPr lang="es-CL" sz="900" b="0" i="0" u="none" strike="noStrike" noProof="0" dirty="0">
                        <a:solidFill>
                          <a:srgbClr val="000000"/>
                        </a:solidFill>
                        <a:latin typeface="Verdana"/>
                      </a:endParaRPr>
                    </a:p>
                  </a:txBody>
                  <a:tcPr anchor="ctr">
                    <a:solidFill>
                      <a:schemeClr val="accent3">
                        <a:lumMod val="20000"/>
                        <a:lumOff val="80000"/>
                      </a:schemeClr>
                    </a:solidFill>
                  </a:tcPr>
                </a:tc>
                <a:tc>
                  <a:txBody>
                    <a:bodyPr/>
                    <a:lstStyle/>
                    <a:p>
                      <a:pPr marL="0" lvl="0" indent="0" algn="just">
                        <a:lnSpc>
                          <a:spcPts val="1650"/>
                        </a:lnSpc>
                        <a:buNone/>
                      </a:pPr>
                      <a:r>
                        <a:rPr lang="es-CL" sz="1100" b="0" i="0" u="none" strike="noStrike" noProof="0" dirty="0">
                          <a:solidFill>
                            <a:srgbClr val="0E397E"/>
                          </a:solidFill>
                          <a:latin typeface="Verdana"/>
                        </a:rPr>
                        <a:t>Financiamiento total o parcial de proyectos de actividades formativas, ya sean presenciales, virtuales o de modalidad mixta, que promuevan y/o incentiven la vinculación artística musical con los públicos, con un énfasis al desarrollo preescolar, escolar y/o socio-comunitario. El proyecto deberá considerar al menos un 40% de mujeres dentro del equipo de trabajo o en el equipo de docentes de la actividad. </a:t>
                      </a:r>
                      <a:endParaRPr lang="en-US" sz="1100" b="0" i="0" u="none" strike="noStrike" noProof="0" dirty="0">
                        <a:solidFill>
                          <a:srgbClr val="000000"/>
                        </a:solidFill>
                        <a:latin typeface="Verdana"/>
                      </a:endParaRPr>
                    </a:p>
                    <a:p>
                      <a:pPr marL="342900" lvl="0" indent="-342900" algn="just">
                        <a:lnSpc>
                          <a:spcPts val="1650"/>
                        </a:lnSpc>
                        <a:buClr>
                          <a:srgbClr val="000000"/>
                        </a:buClr>
                        <a:buFont typeface="Arial,Sans-Serif"/>
                        <a:buChar char="•"/>
                      </a:pPr>
                      <a:r>
                        <a:rPr lang="es-CL" sz="1100" b="0" i="0" u="none" strike="noStrike" noProof="0" dirty="0">
                          <a:solidFill>
                            <a:srgbClr val="0E397E"/>
                          </a:solidFill>
                          <a:latin typeface="Verdana"/>
                        </a:rPr>
                        <a:t>Monto disponible: $ 170.000.000.-</a:t>
                      </a:r>
                      <a:endParaRPr lang="es-CL" sz="1100" b="0" i="0" u="none" strike="noStrike" noProof="0" dirty="0">
                        <a:solidFill>
                          <a:srgbClr val="000000"/>
                        </a:solidFill>
                        <a:latin typeface="Verdana"/>
                      </a:endParaRPr>
                    </a:p>
                    <a:p>
                      <a:pPr marL="342900" lvl="0" indent="-342900" algn="just">
                        <a:lnSpc>
                          <a:spcPts val="1650"/>
                        </a:lnSpc>
                        <a:buClr>
                          <a:srgbClr val="000000"/>
                        </a:buClr>
                        <a:buFont typeface="Arial,Sans-Serif"/>
                        <a:buChar char="•"/>
                      </a:pPr>
                      <a:r>
                        <a:rPr lang="es-CL" sz="1100" b="0" i="0" u="none" strike="noStrike" noProof="0" dirty="0">
                          <a:solidFill>
                            <a:srgbClr val="0E397E"/>
                          </a:solidFill>
                          <a:latin typeface="Verdana"/>
                        </a:rPr>
                        <a:t>Monto máx. por proyecto: $ 115.000.000.-</a:t>
                      </a:r>
                      <a:endParaRPr lang="en-US" sz="1100" b="0" i="0" u="none" strike="noStrike" noProof="0" dirty="0">
                        <a:solidFill>
                          <a:srgbClr val="000000"/>
                        </a:solidFill>
                        <a:latin typeface="Verdana"/>
                      </a:endParaRPr>
                    </a:p>
                    <a:p>
                      <a:pPr marL="342900" lvl="0" indent="-342900" algn="just">
                        <a:lnSpc>
                          <a:spcPts val="1650"/>
                        </a:lnSpc>
                        <a:buClr>
                          <a:srgbClr val="000000"/>
                        </a:buClr>
                        <a:buFont typeface="Arial,Sans-Serif"/>
                        <a:buChar char="•"/>
                      </a:pPr>
                      <a:r>
                        <a:rPr lang="es-CL" sz="1100" b="0" i="0" u="none" strike="noStrike" noProof="0" dirty="0">
                          <a:solidFill>
                            <a:srgbClr val="0E397E"/>
                          </a:solidFill>
                          <a:latin typeface="Verdana"/>
                        </a:rPr>
                        <a:t>Monto máx. por proyecto regiones extremas: $ 18.000.000.-</a:t>
                      </a:r>
                      <a:endParaRPr lang="es-ES" sz="1100" dirty="0">
                        <a:latin typeface="Verdana"/>
                      </a:endParaRPr>
                    </a:p>
                  </a:txBody>
                  <a:tcPr anchor="ctr">
                    <a:solidFill>
                      <a:schemeClr val="accent2">
                        <a:lumMod val="40000"/>
                        <a:lumOff val="60000"/>
                      </a:schemeClr>
                    </a:solidFill>
                  </a:tcPr>
                </a:tc>
                <a:extLst>
                  <a:ext uri="{0D108BD9-81ED-4DB2-BD59-A6C34878D82A}">
                    <a16:rowId xmlns:a16="http://schemas.microsoft.com/office/drawing/2014/main" val="2034885529"/>
                  </a:ext>
                </a:extLst>
              </a:tr>
            </a:tbl>
          </a:graphicData>
        </a:graphic>
      </p:graphicFrame>
      <p:sp>
        <p:nvSpPr>
          <p:cNvPr id="16" name="Rectángulo 15">
            <a:extLst>
              <a:ext uri="{FF2B5EF4-FFF2-40B4-BE49-F238E27FC236}">
                <a16:creationId xmlns:a16="http://schemas.microsoft.com/office/drawing/2014/main" id="{A44811BA-CE1E-8071-9297-8F4A21166EC3}"/>
              </a:ext>
            </a:extLst>
          </p:cNvPr>
          <p:cNvSpPr/>
          <p:nvPr/>
        </p:nvSpPr>
        <p:spPr>
          <a:xfrm>
            <a:off x="9435631" y="2360457"/>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abril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24 meses</a:t>
            </a:r>
            <a:endParaRPr lang="es-ES"/>
          </a:p>
        </p:txBody>
      </p:sp>
      <p:sp>
        <p:nvSpPr>
          <p:cNvPr id="3" name="Rectángulo 15">
            <a:extLst>
              <a:ext uri="{FF2B5EF4-FFF2-40B4-BE49-F238E27FC236}">
                <a16:creationId xmlns:a16="http://schemas.microsoft.com/office/drawing/2014/main" id="{D92B5C10-8066-6CB1-4722-2372F4F46BFA}"/>
              </a:ext>
            </a:extLst>
          </p:cNvPr>
          <p:cNvSpPr/>
          <p:nvPr/>
        </p:nvSpPr>
        <p:spPr>
          <a:xfrm>
            <a:off x="9435630" y="3894102"/>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abril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24 meses</a:t>
            </a:r>
            <a:endParaRPr lang="es-ES"/>
          </a:p>
        </p:txBody>
      </p:sp>
      <p:sp>
        <p:nvSpPr>
          <p:cNvPr id="5" name="Rectángulo 15">
            <a:extLst>
              <a:ext uri="{FF2B5EF4-FFF2-40B4-BE49-F238E27FC236}">
                <a16:creationId xmlns:a16="http://schemas.microsoft.com/office/drawing/2014/main" id="{207E734B-7242-72D6-43D2-DF3CED2FBAC8}"/>
              </a:ext>
            </a:extLst>
          </p:cNvPr>
          <p:cNvSpPr/>
          <p:nvPr/>
        </p:nvSpPr>
        <p:spPr>
          <a:xfrm>
            <a:off x="9435629" y="5321646"/>
            <a:ext cx="1651000" cy="635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nSpc>
                <a:spcPts val="900"/>
              </a:lnSpc>
            </a:pPr>
            <a:r>
              <a:rPr lang="es-CL" sz="800">
                <a:latin typeface="Verdana"/>
                <a:ea typeface="Verdana"/>
              </a:rPr>
              <a:t>Inicio </a:t>
            </a:r>
            <a:r>
              <a:rPr lang="es-CL" sz="800" err="1">
                <a:latin typeface="Verdana"/>
                <a:ea typeface="Verdana"/>
              </a:rPr>
              <a:t>mín</a:t>
            </a:r>
            <a:r>
              <a:rPr lang="es-CL" sz="800">
                <a:latin typeface="Verdana"/>
                <a:ea typeface="Verdana"/>
              </a:rPr>
              <a:t>: 01 abril 2026</a:t>
            </a:r>
            <a:endParaRPr lang="en-US" sz="800">
              <a:solidFill>
                <a:srgbClr val="000000"/>
              </a:solidFill>
              <a:latin typeface="Verdana"/>
              <a:ea typeface="Verdana"/>
            </a:endParaRPr>
          </a:p>
          <a:p>
            <a:pPr>
              <a:lnSpc>
                <a:spcPts val="900"/>
              </a:lnSpc>
            </a:pPr>
            <a:r>
              <a:rPr lang="es-CL" sz="800">
                <a:latin typeface="Verdana"/>
                <a:ea typeface="Verdana"/>
              </a:rPr>
              <a:t>Inicio </a:t>
            </a:r>
            <a:r>
              <a:rPr lang="es-CL" sz="800" err="1">
                <a:latin typeface="Verdana"/>
                <a:ea typeface="Verdana"/>
              </a:rPr>
              <a:t>máx</a:t>
            </a:r>
            <a:r>
              <a:rPr lang="es-CL" sz="800">
                <a:latin typeface="Verdana"/>
                <a:ea typeface="Verdana"/>
              </a:rPr>
              <a:t>: diciembre 2026</a:t>
            </a:r>
            <a:r>
              <a:rPr lang="en-US" sz="800">
                <a:latin typeface="Verdana"/>
                <a:ea typeface="Verdana"/>
              </a:rPr>
              <a:t> </a:t>
            </a:r>
            <a:endParaRPr lang="en-US" sz="800">
              <a:solidFill>
                <a:srgbClr val="000000"/>
              </a:solidFill>
              <a:latin typeface="Verdana"/>
              <a:ea typeface="Verdana"/>
            </a:endParaRPr>
          </a:p>
          <a:p>
            <a:pPr>
              <a:lnSpc>
                <a:spcPts val="900"/>
              </a:lnSpc>
            </a:pPr>
            <a:r>
              <a:rPr lang="es-CL" sz="800">
                <a:latin typeface="Verdana"/>
                <a:ea typeface="Verdana"/>
              </a:rPr>
              <a:t>Duración </a:t>
            </a:r>
            <a:r>
              <a:rPr lang="es-CL" sz="800" err="1">
                <a:latin typeface="Verdana"/>
                <a:ea typeface="Verdana"/>
              </a:rPr>
              <a:t>máx</a:t>
            </a:r>
            <a:r>
              <a:rPr lang="es-CL" sz="800">
                <a:latin typeface="Verdana"/>
                <a:ea typeface="Verdana"/>
              </a:rPr>
              <a:t>: 24 meses</a:t>
            </a:r>
            <a:endParaRPr lang="es-ES"/>
          </a:p>
        </p:txBody>
      </p:sp>
      <p:sp>
        <p:nvSpPr>
          <p:cNvPr id="8" name="CuadroTexto 12">
            <a:extLst>
              <a:ext uri="{FF2B5EF4-FFF2-40B4-BE49-F238E27FC236}">
                <a16:creationId xmlns:a16="http://schemas.microsoft.com/office/drawing/2014/main" id="{8C386171-1A56-10C1-B613-0AB9EF7C7B2A}"/>
              </a:ext>
            </a:extLst>
          </p:cNvPr>
          <p:cNvSpPr txBox="1"/>
          <p:nvPr/>
        </p:nvSpPr>
        <p:spPr>
          <a:xfrm>
            <a:off x="-4461" y="5959101"/>
            <a:ext cx="11989147" cy="6540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950">
                <a:solidFill>
                  <a:srgbClr val="173177"/>
                </a:solidFill>
                <a:highlight>
                  <a:srgbClr val="00FF00"/>
                </a:highlight>
                <a:latin typeface="Verdana"/>
                <a:ea typeface="Verdana"/>
                <a:cs typeface="+mn-lt"/>
              </a:rPr>
              <a:t>IMPORTANTE: </a:t>
            </a:r>
          </a:p>
          <a:p>
            <a:r>
              <a:rPr lang="es-ES" sz="900">
                <a:solidFill>
                  <a:srgbClr val="173177"/>
                </a:solidFill>
                <a:latin typeface="Verdana"/>
                <a:ea typeface="Verdana"/>
                <a:cs typeface="+mn-lt"/>
              </a:rPr>
              <a:t>• </a:t>
            </a:r>
            <a:r>
              <a:rPr lang="es-ES" sz="900">
                <a:solidFill>
                  <a:srgbClr val="173177"/>
                </a:solidFill>
                <a:latin typeface="Verdana"/>
                <a:ea typeface="+mn-lt"/>
                <a:cs typeface="+mn-lt"/>
              </a:rPr>
              <a:t>Las actividades del proyecto se deberán realizar en territorio nacional y se podrán financiar hasta dos (2) versiones consecutivas de la actividad en un período máximo de duración de 24 meses. </a:t>
            </a:r>
            <a:endParaRPr lang="es-ES" sz="900">
              <a:solidFill>
                <a:srgbClr val="173177"/>
              </a:solidFill>
              <a:latin typeface="Verdana"/>
              <a:ea typeface="Verdana"/>
              <a:cs typeface="+mn-lt"/>
            </a:endParaRPr>
          </a:p>
          <a:p>
            <a:r>
              <a:rPr lang="es-ES" sz="900">
                <a:solidFill>
                  <a:srgbClr val="173177"/>
                </a:solidFill>
                <a:latin typeface="Verdana"/>
                <a:ea typeface="+mn-lt"/>
                <a:cs typeface="+mn-lt"/>
              </a:rPr>
              <a:t>• El proyecto debe considerar al menos un 40% de mujeres dentro de los equipos de trabajo o en el equipo de terapeutas o docentes de la actividad (según la modalidad a la cual se postule) </a:t>
            </a:r>
            <a:r>
              <a:rPr lang="es-ES" sz="900" b="1">
                <a:solidFill>
                  <a:srgbClr val="173177"/>
                </a:solidFill>
                <a:latin typeface="Verdana"/>
                <a:ea typeface="+mn-lt"/>
                <a:cs typeface="+mn-lt"/>
              </a:rPr>
              <a:t>*Causal de fuera de convocatoria</a:t>
            </a:r>
            <a:r>
              <a:rPr lang="es-ES" sz="900">
                <a:solidFill>
                  <a:srgbClr val="173177"/>
                </a:solidFill>
                <a:latin typeface="Verdana"/>
                <a:ea typeface="+mn-lt"/>
                <a:cs typeface="+mn-lt"/>
              </a:rPr>
              <a:t>.</a:t>
            </a:r>
            <a:endParaRPr lang="es-ES" sz="900">
              <a:solidFill>
                <a:srgbClr val="173177"/>
              </a:solidFill>
              <a:latin typeface="Verdana"/>
              <a:ea typeface="Verdana"/>
            </a:endParaRPr>
          </a:p>
        </p:txBody>
      </p:sp>
    </p:spTree>
    <p:extLst>
      <p:ext uri="{BB962C8B-B14F-4D97-AF65-F5344CB8AC3E}">
        <p14:creationId xmlns:p14="http://schemas.microsoft.com/office/powerpoint/2010/main" val="1391950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Marcador de texto 2">
            <a:extLst>
              <a:ext uri="{FF2B5EF4-FFF2-40B4-BE49-F238E27FC236}">
                <a16:creationId xmlns:a16="http://schemas.microsoft.com/office/drawing/2014/main" id="{EC87C9F0-5981-4F8D-FDF9-F2F8E8424AF0}"/>
              </a:ext>
            </a:extLst>
          </p:cNvPr>
          <p:cNvSpPr txBox="1">
            <a:spLocks noChangeArrowheads="1"/>
          </p:cNvSpPr>
          <p:nvPr/>
        </p:nvSpPr>
        <p:spPr>
          <a:xfrm>
            <a:off x="715309" y="2319338"/>
            <a:ext cx="7876054" cy="18986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endParaRPr lang="es-CL" altLang="es-CL">
              <a:solidFill>
                <a:srgbClr val="173177"/>
              </a:solidFill>
            </a:endParaRPr>
          </a:p>
        </p:txBody>
      </p:sp>
      <p:pic>
        <p:nvPicPr>
          <p:cNvPr id="2" name="Imagen 1">
            <a:extLst>
              <a:ext uri="{FF2B5EF4-FFF2-40B4-BE49-F238E27FC236}">
                <a16:creationId xmlns:a16="http://schemas.microsoft.com/office/drawing/2014/main" id="{73FCB5EA-37EE-1544-176C-35DF0E7C06B2}"/>
              </a:ext>
            </a:extLst>
          </p:cNvPr>
          <p:cNvPicPr>
            <a:picLocks noChangeAspect="1"/>
          </p:cNvPicPr>
          <p:nvPr/>
        </p:nvPicPr>
        <p:blipFill>
          <a:blip r:embed="rId3"/>
          <a:stretch>
            <a:fillRect/>
          </a:stretch>
        </p:blipFill>
        <p:spPr>
          <a:xfrm>
            <a:off x="10146181" y="613569"/>
            <a:ext cx="1858973" cy="754062"/>
          </a:xfrm>
          <a:prstGeom prst="rect">
            <a:avLst/>
          </a:prstGeom>
        </p:spPr>
      </p:pic>
      <p:pic>
        <p:nvPicPr>
          <p:cNvPr id="6" name="Imagen 5" descr="Interfaz de usuario gráfica, Texto, Aplicación&#10;&#10;El contenido generado por IA puede ser incorrecto.">
            <a:extLst>
              <a:ext uri="{FF2B5EF4-FFF2-40B4-BE49-F238E27FC236}">
                <a16:creationId xmlns:a16="http://schemas.microsoft.com/office/drawing/2014/main" id="{591905C7-6594-D3F3-5200-4D3B59CE8148}"/>
              </a:ext>
            </a:extLst>
          </p:cNvPr>
          <p:cNvPicPr>
            <a:picLocks noChangeAspect="1"/>
          </p:cNvPicPr>
          <p:nvPr/>
        </p:nvPicPr>
        <p:blipFill>
          <a:blip r:embed="rId4"/>
          <a:stretch>
            <a:fillRect/>
          </a:stretch>
        </p:blipFill>
        <p:spPr>
          <a:xfrm>
            <a:off x="582083" y="447522"/>
            <a:ext cx="11027834" cy="5959928"/>
          </a:xfrm>
          <a:prstGeom prst="rect">
            <a:avLst/>
          </a:prstGeom>
        </p:spPr>
      </p:pic>
      <p:sp>
        <p:nvSpPr>
          <p:cNvPr id="5" name="CuadroTexto 4">
            <a:extLst>
              <a:ext uri="{FF2B5EF4-FFF2-40B4-BE49-F238E27FC236}">
                <a16:creationId xmlns:a16="http://schemas.microsoft.com/office/drawing/2014/main" id="{A9FBD1FB-C628-8EDF-E878-379F45CEF674}"/>
              </a:ext>
            </a:extLst>
          </p:cNvPr>
          <p:cNvSpPr txBox="1"/>
          <p:nvPr/>
        </p:nvSpPr>
        <p:spPr>
          <a:xfrm>
            <a:off x="6087865" y="4467085"/>
            <a:ext cx="5517914" cy="1938992"/>
          </a:xfrm>
          <a:prstGeom prst="rect">
            <a:avLst/>
          </a:prstGeom>
          <a:solidFill>
            <a:schemeClr val="accent2">
              <a:lumMod val="20000"/>
              <a:lumOff val="80000"/>
            </a:schemeClr>
          </a:solidFill>
          <a:ln>
            <a:solidFill>
              <a:srgbClr val="0070C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endParaRPr lang="es-ES" sz="1000" b="1" dirty="0">
              <a:solidFill>
                <a:srgbClr val="0E397E"/>
              </a:solidFill>
              <a:latin typeface="Verdana"/>
              <a:ea typeface="Verdana"/>
            </a:endParaRPr>
          </a:p>
          <a:p>
            <a:pPr algn="just"/>
            <a:r>
              <a:rPr lang="es-ES" sz="1000" b="1" dirty="0">
                <a:solidFill>
                  <a:srgbClr val="0E397E"/>
                </a:solidFill>
                <a:latin typeface="Verdana"/>
                <a:ea typeface="Verdana"/>
              </a:rPr>
              <a:t>Documentos necesarios para la evaluación: </a:t>
            </a:r>
            <a:endParaRPr lang="es-ES" dirty="0"/>
          </a:p>
          <a:p>
            <a:pPr algn="just"/>
            <a:endParaRPr lang="es-ES" sz="1000" b="1" dirty="0">
              <a:solidFill>
                <a:srgbClr val="0E397E"/>
              </a:solidFill>
              <a:latin typeface="Verdana"/>
              <a:ea typeface="Verdana"/>
            </a:endParaRPr>
          </a:p>
          <a:p>
            <a:pPr algn="just">
              <a:buFont typeface="Arial"/>
              <a:buChar char="•"/>
            </a:pPr>
            <a:r>
              <a:rPr lang="es-ES" sz="1000" dirty="0">
                <a:solidFill>
                  <a:srgbClr val="0E397E"/>
                </a:solidFill>
                <a:latin typeface="Verdana"/>
                <a:ea typeface="Verdana"/>
              </a:rPr>
              <a:t>Cartas de compromiso del uso del/los espacio/s (si corresponde)</a:t>
            </a:r>
          </a:p>
          <a:p>
            <a:pPr algn="just">
              <a:buFont typeface="Arial"/>
              <a:buChar char="•"/>
            </a:pPr>
            <a:r>
              <a:rPr lang="es-ES" sz="1000" dirty="0">
                <a:solidFill>
                  <a:srgbClr val="0E397E"/>
                </a:solidFill>
                <a:latin typeface="Verdana"/>
                <a:ea typeface="Verdana"/>
              </a:rPr>
              <a:t>Propuesta de trabajo, metodología (según corresponda)</a:t>
            </a:r>
          </a:p>
          <a:p>
            <a:pPr algn="just">
              <a:buFont typeface="Arial"/>
              <a:buChar char="•"/>
            </a:pPr>
            <a:r>
              <a:rPr lang="es-ES" sz="1000" dirty="0">
                <a:solidFill>
                  <a:srgbClr val="0E397E"/>
                </a:solidFill>
                <a:latin typeface="Verdana"/>
                <a:ea typeface="Verdana"/>
              </a:rPr>
              <a:t>Propuesta artística y de programación (según corresponda)</a:t>
            </a:r>
          </a:p>
          <a:p>
            <a:pPr algn="just">
              <a:buFont typeface="Arial"/>
              <a:buChar char="•"/>
            </a:pPr>
            <a:r>
              <a:rPr lang="es-ES" sz="1000" dirty="0">
                <a:solidFill>
                  <a:srgbClr val="0E397E"/>
                </a:solidFill>
                <a:latin typeface="Verdana"/>
                <a:ea typeface="Verdana"/>
              </a:rPr>
              <a:t> </a:t>
            </a:r>
            <a:r>
              <a:rPr lang="es-ES" sz="1000" dirty="0">
                <a:solidFill>
                  <a:srgbClr val="0E397E"/>
                </a:solidFill>
                <a:latin typeface="Verdana"/>
                <a:ea typeface="Verdana"/>
                <a:cs typeface="+mn-lt"/>
              </a:rPr>
              <a:t>Dossier de la actividad (según corresponda)</a:t>
            </a:r>
            <a:endParaRPr lang="es-ES"/>
          </a:p>
          <a:p>
            <a:pPr algn="just">
              <a:buFont typeface="Arial"/>
              <a:buChar char="•"/>
            </a:pPr>
            <a:r>
              <a:rPr lang="es-ES" sz="1000" dirty="0">
                <a:solidFill>
                  <a:srgbClr val="0E397E"/>
                </a:solidFill>
                <a:latin typeface="Verdana"/>
                <a:ea typeface="Verdana"/>
              </a:rPr>
              <a:t>Respaldo de compromisos de alianzas estratégicas o asociativas </a:t>
            </a:r>
          </a:p>
          <a:p>
            <a:pPr algn="just"/>
            <a:r>
              <a:rPr lang="es-ES" sz="1000" dirty="0">
                <a:solidFill>
                  <a:srgbClr val="0E397E"/>
                </a:solidFill>
                <a:latin typeface="Verdana"/>
                <a:ea typeface="Verdana"/>
              </a:rPr>
              <a:t>(según corresponda)</a:t>
            </a:r>
            <a:endParaRPr lang="es-ES"/>
          </a:p>
          <a:p>
            <a:pPr algn="just">
              <a:buFont typeface="Arial"/>
              <a:buChar char="•"/>
            </a:pPr>
            <a:r>
              <a:rPr lang="es-ES" sz="1000" dirty="0">
                <a:solidFill>
                  <a:srgbClr val="0E397E"/>
                </a:solidFill>
                <a:latin typeface="Verdana"/>
                <a:ea typeface="Verdana"/>
              </a:rPr>
              <a:t>Certificado del Registro Nacional de Discapacidad (sólo para la modalidad de</a:t>
            </a:r>
          </a:p>
          <a:p>
            <a:pPr algn="just">
              <a:buFont typeface="Arial"/>
              <a:buChar char="•"/>
            </a:pPr>
            <a:r>
              <a:rPr lang="es-ES" sz="1000" dirty="0">
                <a:solidFill>
                  <a:srgbClr val="0E397E"/>
                </a:solidFill>
                <a:latin typeface="Verdana"/>
                <a:ea typeface="Verdana"/>
              </a:rPr>
              <a:t>Música en Actividades Terapéuticas, si corresponde).</a:t>
            </a:r>
          </a:p>
          <a:p>
            <a:pPr algn="just">
              <a:buFont typeface="Arial"/>
              <a:buChar char="•"/>
            </a:pPr>
            <a:endParaRPr lang="es-ES" sz="1000" dirty="0">
              <a:solidFill>
                <a:srgbClr val="0E397E"/>
              </a:solidFill>
              <a:latin typeface="Verdana"/>
              <a:ea typeface="Verdana"/>
            </a:endParaRPr>
          </a:p>
        </p:txBody>
      </p:sp>
      <p:sp>
        <p:nvSpPr>
          <p:cNvPr id="9" name="CuadroTexto 4">
            <a:extLst>
              <a:ext uri="{FF2B5EF4-FFF2-40B4-BE49-F238E27FC236}">
                <a16:creationId xmlns:a16="http://schemas.microsoft.com/office/drawing/2014/main" id="{59A38DD5-0F5B-B2B6-A986-14B065452682}"/>
              </a:ext>
            </a:extLst>
          </p:cNvPr>
          <p:cNvSpPr txBox="1"/>
          <p:nvPr/>
        </p:nvSpPr>
        <p:spPr>
          <a:xfrm>
            <a:off x="579124" y="4607358"/>
            <a:ext cx="5437917" cy="1862048"/>
          </a:xfrm>
          <a:prstGeom prst="rect">
            <a:avLst/>
          </a:prstGeom>
          <a:solidFill>
            <a:schemeClr val="accent2">
              <a:lumMod val="20000"/>
              <a:lumOff val="80000"/>
            </a:schemeClr>
          </a:solidFill>
          <a:ln>
            <a:solidFill>
              <a:srgbClr val="0070C0"/>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ES" sz="1000" b="1" dirty="0">
                <a:solidFill>
                  <a:srgbClr val="0E397E"/>
                </a:solidFill>
                <a:latin typeface="Verdana"/>
                <a:ea typeface="Verdana"/>
              </a:rPr>
              <a:t>Documentos mínimos de postulación: </a:t>
            </a:r>
          </a:p>
          <a:p>
            <a:pPr algn="just">
              <a:buFont typeface="Arial"/>
              <a:buChar char="•"/>
            </a:pPr>
            <a:r>
              <a:rPr lang="es-ES" sz="950" dirty="0">
                <a:solidFill>
                  <a:srgbClr val="0E397E"/>
                </a:solidFill>
                <a:latin typeface="Verdana"/>
                <a:ea typeface="Verdana"/>
              </a:rPr>
              <a:t>Autorización de derecho de autor/a</a:t>
            </a:r>
          </a:p>
          <a:p>
            <a:pPr algn="just">
              <a:buFont typeface="Arial"/>
              <a:buChar char="•"/>
            </a:pPr>
            <a:r>
              <a:rPr lang="es-ES" sz="950" dirty="0">
                <a:solidFill>
                  <a:srgbClr val="0E397E"/>
                </a:solidFill>
                <a:latin typeface="Verdana"/>
                <a:ea typeface="Verdana"/>
              </a:rPr>
              <a:t>Individualización de directores, administradores, representantes, constituyentes, accionistas y/o socios titulares, según sea el caso (si corresponde)</a:t>
            </a:r>
          </a:p>
          <a:p>
            <a:pPr algn="just">
              <a:buFont typeface="Arial"/>
              <a:buChar char="•"/>
            </a:pPr>
            <a:r>
              <a:rPr lang="es-ES" sz="950" dirty="0">
                <a:solidFill>
                  <a:srgbClr val="0E397E"/>
                </a:solidFill>
                <a:latin typeface="Verdana"/>
                <a:ea typeface="Verdana"/>
              </a:rPr>
              <a:t>Cartas de compromiso de los integrantes del “equipo de trabajo” (si corresponde) </a:t>
            </a:r>
          </a:p>
          <a:p>
            <a:pPr algn="just">
              <a:buFont typeface="Arial"/>
              <a:buChar char="•"/>
            </a:pPr>
            <a:r>
              <a:rPr lang="es-ES" sz="950" dirty="0">
                <a:solidFill>
                  <a:srgbClr val="0E397E"/>
                </a:solidFill>
                <a:latin typeface="Verdana"/>
                <a:ea typeface="Verdana"/>
              </a:rPr>
              <a:t>Carta de consentimiento de Comunidad Indígena (si corresponde) </a:t>
            </a:r>
          </a:p>
          <a:p>
            <a:pPr algn="just">
              <a:buFont typeface="Arial"/>
              <a:buChar char="•"/>
            </a:pPr>
            <a:r>
              <a:rPr lang="es-ES" sz="950" dirty="0">
                <a:solidFill>
                  <a:srgbClr val="0E397E"/>
                </a:solidFill>
                <a:latin typeface="Verdana"/>
                <a:ea typeface="Verdana"/>
              </a:rPr>
              <a:t>Estatutos o acta de constitución vigentes en caso que el responsable sea una persona jurídica privada. </a:t>
            </a:r>
          </a:p>
          <a:p>
            <a:pPr algn="just">
              <a:buFont typeface="Arial"/>
              <a:buChar char="•"/>
            </a:pPr>
            <a:r>
              <a:rPr lang="es-ES" sz="950" dirty="0">
                <a:solidFill>
                  <a:srgbClr val="0E397E"/>
                </a:solidFill>
                <a:latin typeface="Verdana"/>
                <a:ea typeface="Verdana"/>
              </a:rPr>
              <a:t>Documento para acreditar que el responsable es padre, madre o cuidador de hijas, hijos, niñas y niños desde la primera infancia hasta la última etapa de educación básica (hasta 8° básico) </a:t>
            </a:r>
          </a:p>
          <a:p>
            <a:pPr algn="just">
              <a:buFont typeface="Arial"/>
              <a:buChar char="•"/>
            </a:pPr>
            <a:r>
              <a:rPr lang="es-ES" sz="950" dirty="0">
                <a:solidFill>
                  <a:srgbClr val="0E397E"/>
                </a:solidFill>
                <a:latin typeface="Verdana"/>
                <a:ea typeface="Verdana"/>
              </a:rPr>
              <a:t>Informe de inhabilidades para  trabajar con menores de edad (si corresponde)</a:t>
            </a:r>
            <a:r>
              <a:rPr lang="es-ES" sz="1000" dirty="0">
                <a:solidFill>
                  <a:srgbClr val="0E397E"/>
                </a:solidFill>
                <a:latin typeface="Verdana"/>
                <a:ea typeface="Verdana"/>
              </a:rPr>
              <a:t> </a:t>
            </a:r>
          </a:p>
        </p:txBody>
      </p:sp>
    </p:spTree>
    <p:extLst>
      <p:ext uri="{BB962C8B-B14F-4D97-AF65-F5344CB8AC3E}">
        <p14:creationId xmlns:p14="http://schemas.microsoft.com/office/powerpoint/2010/main" val="70161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38E34F1-E6F8-8C89-F8F9-EC7E8BDD8AEC}"/>
            </a:ext>
          </a:extLst>
        </p:cNvPr>
        <p:cNvGrpSpPr/>
        <p:nvPr/>
      </p:nvGrpSpPr>
      <p:grpSpPr>
        <a:xfrm>
          <a:off x="0" y="0"/>
          <a:ext cx="0" cy="0"/>
          <a:chOff x="0" y="0"/>
          <a:chExt cx="0" cy="0"/>
        </a:xfrm>
      </p:grpSpPr>
      <p:pic>
        <p:nvPicPr>
          <p:cNvPr id="2" name="Imagen 1">
            <a:extLst>
              <a:ext uri="{FF2B5EF4-FFF2-40B4-BE49-F238E27FC236}">
                <a16:creationId xmlns:a16="http://schemas.microsoft.com/office/drawing/2014/main" id="{8A6AF9FB-E2E1-6564-4AB6-7FF2F3DFEE17}"/>
              </a:ext>
            </a:extLst>
          </p:cNvPr>
          <p:cNvPicPr>
            <a:picLocks noChangeAspect="1"/>
          </p:cNvPicPr>
          <p:nvPr/>
        </p:nvPicPr>
        <p:blipFill>
          <a:blip r:embed="rId3"/>
          <a:stretch>
            <a:fillRect/>
          </a:stretch>
        </p:blipFill>
        <p:spPr>
          <a:xfrm>
            <a:off x="849780" y="801827"/>
            <a:ext cx="1858973" cy="754062"/>
          </a:xfrm>
          <a:prstGeom prst="rect">
            <a:avLst/>
          </a:prstGeom>
        </p:spPr>
      </p:pic>
      <p:sp>
        <p:nvSpPr>
          <p:cNvPr id="4" name="Rectángulo redondeado 8">
            <a:extLst>
              <a:ext uri="{FF2B5EF4-FFF2-40B4-BE49-F238E27FC236}">
                <a16:creationId xmlns:a16="http://schemas.microsoft.com/office/drawing/2014/main" id="{27B46D77-1364-5470-A23A-B7D07C6012BF}"/>
              </a:ext>
            </a:extLst>
          </p:cNvPr>
          <p:cNvSpPr/>
          <p:nvPr/>
        </p:nvSpPr>
        <p:spPr>
          <a:xfrm>
            <a:off x="852076" y="2861578"/>
            <a:ext cx="8889456" cy="56637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s-C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CL" sz="2100" b="1">
              <a:solidFill>
                <a:srgbClr val="173177"/>
              </a:solidFill>
              <a:latin typeface="Verdana"/>
              <a:ea typeface="Verdana"/>
            </a:endParaRPr>
          </a:p>
          <a:p>
            <a:pPr algn="ctr"/>
            <a:r>
              <a:rPr lang="es-CL" sz="2100" b="1">
                <a:solidFill>
                  <a:srgbClr val="173177"/>
                </a:solidFill>
                <a:latin typeface="Verdana"/>
                <a:ea typeface="Verdana"/>
              </a:rPr>
              <a:t>COROS, ORQUESTAS Y BANDAS INSTRUMENTALES</a:t>
            </a:r>
            <a:endParaRPr lang="es-ES"/>
          </a:p>
          <a:p>
            <a:pPr algn="ctr"/>
            <a:endParaRPr lang="es-CL" sz="2500" b="1">
              <a:solidFill>
                <a:srgbClr val="173177"/>
              </a:solidFill>
              <a:latin typeface="Verdana"/>
              <a:ea typeface="Verdana"/>
            </a:endParaRPr>
          </a:p>
        </p:txBody>
      </p:sp>
    </p:spTree>
    <p:extLst>
      <p:ext uri="{BB962C8B-B14F-4D97-AF65-F5344CB8AC3E}">
        <p14:creationId xmlns:p14="http://schemas.microsoft.com/office/powerpoint/2010/main" val="19172988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16</Slides>
  <Notes>0</Notes>
  <HiddenSlides>0</HiddenSlide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141</cp:revision>
  <dcterms:created xsi:type="dcterms:W3CDTF">2025-06-30T19:29:41Z</dcterms:created>
  <dcterms:modified xsi:type="dcterms:W3CDTF">2025-07-02T20:41:26Z</dcterms:modified>
</cp:coreProperties>
</file>