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theme/theme6.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7.xml" ContentType="application/vnd.openxmlformats-officedocument.theme+xml"/>
  <Override PartName="/ppt/slideLayouts/slideLayout11.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6" r:id="rId2"/>
    <p:sldMasterId id="2147483688" r:id="rId3"/>
    <p:sldMasterId id="2147483703" r:id="rId4"/>
    <p:sldMasterId id="2147483717" r:id="rId5"/>
    <p:sldMasterId id="2147483720" r:id="rId6"/>
    <p:sldMasterId id="2147483722" r:id="rId7"/>
    <p:sldMasterId id="2147483724" r:id="rId8"/>
  </p:sldMasterIdLst>
  <p:notesMasterIdLst>
    <p:notesMasterId r:id="rId32"/>
  </p:notesMasterIdLst>
  <p:handoutMasterIdLst>
    <p:handoutMasterId r:id="rId33"/>
  </p:handoutMasterIdLst>
  <p:sldIdLst>
    <p:sldId id="605" r:id="rId9"/>
    <p:sldId id="619" r:id="rId10"/>
    <p:sldId id="607" r:id="rId11"/>
    <p:sldId id="615" r:id="rId12"/>
    <p:sldId id="616" r:id="rId13"/>
    <p:sldId id="612" r:id="rId14"/>
    <p:sldId id="623" r:id="rId15"/>
    <p:sldId id="620" r:id="rId16"/>
    <p:sldId id="611" r:id="rId17"/>
    <p:sldId id="617" r:id="rId18"/>
    <p:sldId id="624" r:id="rId19"/>
    <p:sldId id="613" r:id="rId20"/>
    <p:sldId id="618" r:id="rId21"/>
    <p:sldId id="625" r:id="rId22"/>
    <p:sldId id="627" r:id="rId23"/>
    <p:sldId id="614" r:id="rId24"/>
    <p:sldId id="621" r:id="rId25"/>
    <p:sldId id="626" r:id="rId26"/>
    <p:sldId id="628" r:id="rId27"/>
    <p:sldId id="597" r:id="rId28"/>
    <p:sldId id="622" r:id="rId29"/>
    <p:sldId id="606" r:id="rId30"/>
    <p:sldId id="603" r:id="rId31"/>
  </p:sldIdLst>
  <p:sldSz cx="9144000" cy="6858000" type="screen4x3"/>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sadora Leighton Bou" initials="ILB" lastIdx="49" clrIdx="0"/>
  <p:cmAuthor id="1" name="Diego Moulian Munizaga" initials="DMM" lastIdx="4" clrIdx="1"/>
  <p:cmAuthor id="2" name="Camila Gallardo Valenzuela" initials="CGV" lastIdx="9" clrIdx="2">
    <p:extLst>
      <p:ext uri="{19B8F6BF-5375-455C-9EA6-DF929625EA0E}">
        <p15:presenceInfo xmlns:p15="http://schemas.microsoft.com/office/powerpoint/2012/main" userId="S-1-5-21-1729689340-1663247860-3356130868-15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F81BD"/>
    <a:srgbClr val="FF66CC"/>
    <a:srgbClr val="E9EFF7"/>
    <a:srgbClr val="CC0099"/>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FDA486-CB39-6A9F-DFB8-9C92B66925D0}" v="8" dt="2025-01-29T15:37:09.21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725" autoAdjust="0"/>
    <p:restoredTop sz="96395" autoAdjust="0"/>
  </p:normalViewPr>
  <p:slideViewPr>
    <p:cSldViewPr>
      <p:cViewPr varScale="1">
        <p:scale>
          <a:sx n="108" d="100"/>
          <a:sy n="108" d="100"/>
        </p:scale>
        <p:origin x="1134" y="102"/>
      </p:cViewPr>
      <p:guideLst>
        <p:guide orient="horz" pos="2160"/>
        <p:guide pos="2880"/>
      </p:guideLst>
    </p:cSldViewPr>
  </p:slideViewPr>
  <p:notesTextViewPr>
    <p:cViewPr>
      <p:scale>
        <a:sx n="1" d="1"/>
        <a:sy n="1" d="1"/>
      </p:scale>
      <p:origin x="0" y="0"/>
    </p:cViewPr>
  </p:notesTextViewPr>
  <p:sorterViewPr>
    <p:cViewPr>
      <p:scale>
        <a:sx n="100" d="100"/>
        <a:sy n="100" d="100"/>
      </p:scale>
      <p:origin x="0" y="2346"/>
    </p:cViewPr>
  </p:sorterViewPr>
  <p:notesViewPr>
    <p:cSldViewPr>
      <p:cViewPr varScale="1">
        <p:scale>
          <a:sx n="61" d="100"/>
          <a:sy n="61" d="100"/>
        </p:scale>
        <p:origin x="-3402"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microsoft.com/office/2015/10/relationships/revisionInfo" Target="revisionInfo.xml"/><Relationship Id="rId21" Type="http://schemas.openxmlformats.org/officeDocument/2006/relationships/slide" Target="slides/slide13.xml"/><Relationship Id="rId34"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6/11/relationships/changesInfo" Target="changesInfos/changesInfo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presProps" Target="presProps.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dalena Moller Roth" userId="S::magdalena.moller@cultura.gob.cl::81339097-a4b2-4737-8882-5bcd0c1b2e94" providerId="AD" clId="Web-{7DFDA486-CB39-6A9F-DFB8-9C92B66925D0}"/>
    <pc:docChg chg="modSld">
      <pc:chgData name="Magdalena Moller Roth" userId="S::magdalena.moller@cultura.gob.cl::81339097-a4b2-4737-8882-5bcd0c1b2e94" providerId="AD" clId="Web-{7DFDA486-CB39-6A9F-DFB8-9C92B66925D0}" dt="2025-01-29T15:37:09.211" v="7" actId="20577"/>
      <pc:docMkLst>
        <pc:docMk/>
      </pc:docMkLst>
      <pc:sldChg chg="modSp">
        <pc:chgData name="Magdalena Moller Roth" userId="S::magdalena.moller@cultura.gob.cl::81339097-a4b2-4737-8882-5bcd0c1b2e94" providerId="AD" clId="Web-{7DFDA486-CB39-6A9F-DFB8-9C92B66925D0}" dt="2025-01-29T15:37:09.211" v="7" actId="20577"/>
        <pc:sldMkLst>
          <pc:docMk/>
          <pc:sldMk cId="587117437" sldId="602"/>
        </pc:sldMkLst>
        <pc:spChg chg="mod">
          <ac:chgData name="Magdalena Moller Roth" userId="S::magdalena.moller@cultura.gob.cl::81339097-a4b2-4737-8882-5bcd0c1b2e94" providerId="AD" clId="Web-{7DFDA486-CB39-6A9F-DFB8-9C92B66925D0}" dt="2025-01-29T15:37:09.211" v="7" actId="20577"/>
          <ac:spMkLst>
            <pc:docMk/>
            <pc:sldMk cId="587117437" sldId="602"/>
            <ac:spMk id="67" creationId="{1A920266-DB43-44D5-8E5B-38D1741D7A2D}"/>
          </ac:spMkLst>
        </pc:spChg>
      </pc:sldChg>
    </pc:docChg>
  </pc:docChgLst>
  <pc:docChgLst>
    <pc:chgData name="Elena Zeiss Carvallo" userId="S::elena.zeiss@cultura.gob.cl::f78bf053-42ba-4ce1-ada4-da82757a71e1" providerId="AD" clId="Web-{050A3902-E0ED-C45C-0F0A-A0C702B43DCB}"/>
    <pc:docChg chg="delSld modSld">
      <pc:chgData name="Elena Zeiss Carvallo" userId="S::elena.zeiss@cultura.gob.cl::f78bf053-42ba-4ce1-ada4-da82757a71e1" providerId="AD" clId="Web-{050A3902-E0ED-C45C-0F0A-A0C702B43DCB}" dt="2022-03-14T12:09:01.974" v="90"/>
      <pc:docMkLst>
        <pc:docMk/>
      </pc:docMkLst>
      <pc:sldChg chg="modSp delCm">
        <pc:chgData name="Elena Zeiss Carvallo" userId="S::elena.zeiss@cultura.gob.cl::f78bf053-42ba-4ce1-ada4-da82757a71e1" providerId="AD" clId="Web-{050A3902-E0ED-C45C-0F0A-A0C702B43DCB}" dt="2022-03-14T12:03:51.419" v="21"/>
        <pc:sldMkLst>
          <pc:docMk/>
          <pc:sldMk cId="2898495333" sldId="579"/>
        </pc:sldMkLst>
        <pc:spChg chg="mod">
          <ac:chgData name="Elena Zeiss Carvallo" userId="S::elena.zeiss@cultura.gob.cl::f78bf053-42ba-4ce1-ada4-da82757a71e1" providerId="AD" clId="Web-{050A3902-E0ED-C45C-0F0A-A0C702B43DCB}" dt="2022-03-14T12:03:51.247" v="20" actId="20577"/>
          <ac:spMkLst>
            <pc:docMk/>
            <pc:sldMk cId="2898495333" sldId="579"/>
            <ac:spMk id="5" creationId="{00000000-0000-0000-0000-000000000000}"/>
          </ac:spMkLst>
        </pc:spChg>
      </pc:sldChg>
      <pc:sldChg chg="delCm">
        <pc:chgData name="Elena Zeiss Carvallo" userId="S::elena.zeiss@cultura.gob.cl::f78bf053-42ba-4ce1-ada4-da82757a71e1" providerId="AD" clId="Web-{050A3902-E0ED-C45C-0F0A-A0C702B43DCB}" dt="2022-03-14T12:04:11.904" v="22"/>
        <pc:sldMkLst>
          <pc:docMk/>
          <pc:sldMk cId="2304497367" sldId="580"/>
        </pc:sldMkLst>
      </pc:sldChg>
      <pc:sldChg chg="modSp delCm">
        <pc:chgData name="Elena Zeiss Carvallo" userId="S::elena.zeiss@cultura.gob.cl::f78bf053-42ba-4ce1-ada4-da82757a71e1" providerId="AD" clId="Web-{050A3902-E0ED-C45C-0F0A-A0C702B43DCB}" dt="2022-03-14T12:08:44.490" v="86"/>
        <pc:sldMkLst>
          <pc:docMk/>
          <pc:sldMk cId="3673990760" sldId="582"/>
        </pc:sldMkLst>
        <pc:spChg chg="mod">
          <ac:chgData name="Elena Zeiss Carvallo" userId="S::elena.zeiss@cultura.gob.cl::f78bf053-42ba-4ce1-ada4-da82757a71e1" providerId="AD" clId="Web-{050A3902-E0ED-C45C-0F0A-A0C702B43DCB}" dt="2022-03-14T12:08:36.349" v="82" actId="20577"/>
          <ac:spMkLst>
            <pc:docMk/>
            <pc:sldMk cId="3673990760" sldId="582"/>
            <ac:spMk id="3" creationId="{00000000-0000-0000-0000-000000000000}"/>
          </ac:spMkLst>
        </pc:spChg>
      </pc:sldChg>
      <pc:sldChg chg="del">
        <pc:chgData name="Elena Zeiss Carvallo" userId="S::elena.zeiss@cultura.gob.cl::f78bf053-42ba-4ce1-ada4-da82757a71e1" providerId="AD" clId="Web-{050A3902-E0ED-C45C-0F0A-A0C702B43DCB}" dt="2022-03-14T12:08:59.068" v="87"/>
        <pc:sldMkLst>
          <pc:docMk/>
          <pc:sldMk cId="1775799473" sldId="583"/>
        </pc:sldMkLst>
      </pc:sldChg>
      <pc:sldChg chg="del">
        <pc:chgData name="Elena Zeiss Carvallo" userId="S::elena.zeiss@cultura.gob.cl::f78bf053-42ba-4ce1-ada4-da82757a71e1" providerId="AD" clId="Web-{050A3902-E0ED-C45C-0F0A-A0C702B43DCB}" dt="2022-03-14T12:08:59.959" v="88"/>
        <pc:sldMkLst>
          <pc:docMk/>
          <pc:sldMk cId="458873870" sldId="584"/>
        </pc:sldMkLst>
      </pc:sldChg>
      <pc:sldChg chg="del">
        <pc:chgData name="Elena Zeiss Carvallo" userId="S::elena.zeiss@cultura.gob.cl::f78bf053-42ba-4ce1-ada4-da82757a71e1" providerId="AD" clId="Web-{050A3902-E0ED-C45C-0F0A-A0C702B43DCB}" dt="2022-03-14T12:09:01.021" v="89"/>
        <pc:sldMkLst>
          <pc:docMk/>
          <pc:sldMk cId="2802835648" sldId="585"/>
        </pc:sldMkLst>
      </pc:sldChg>
      <pc:sldChg chg="del">
        <pc:chgData name="Elena Zeiss Carvallo" userId="S::elena.zeiss@cultura.gob.cl::f78bf053-42ba-4ce1-ada4-da82757a71e1" providerId="AD" clId="Web-{050A3902-E0ED-C45C-0F0A-A0C702B43DCB}" dt="2022-03-14T12:09:01.974" v="90"/>
        <pc:sldMkLst>
          <pc:docMk/>
          <pc:sldMk cId="51948933" sldId="58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fld id="{25093C0D-2677-4D92-8338-442F15A69944}" type="datetimeFigureOut">
              <a:rPr lang="es-CL" smtClean="0"/>
              <a:pPr/>
              <a:t>01-07-2025</a:t>
            </a:fld>
            <a:endParaRPr lang="es-CL"/>
          </a:p>
        </p:txBody>
      </p:sp>
      <p:sp>
        <p:nvSpPr>
          <p:cNvPr id="4" name="3 Marcador de pie de página"/>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a:lvl1pPr>
          </a:lstStyle>
          <a:p>
            <a:fld id="{B00B087D-1EB8-4A2C-9E05-1BFF80C2AA47}" type="slidenum">
              <a:rPr lang="es-CL" smtClean="0"/>
              <a:pPr/>
              <a:t>‹Nº›</a:t>
            </a:fld>
            <a:endParaRPr lang="es-CL"/>
          </a:p>
        </p:txBody>
      </p:sp>
    </p:spTree>
    <p:extLst>
      <p:ext uri="{BB962C8B-B14F-4D97-AF65-F5344CB8AC3E}">
        <p14:creationId xmlns:p14="http://schemas.microsoft.com/office/powerpoint/2010/main" val="4160926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CL"/>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0B544E6-6081-4E30-93D3-0ECC8ED3EB37}" type="datetimeFigureOut">
              <a:rPr lang="es-CL" smtClean="0"/>
              <a:pPr/>
              <a:t>01-07-2025</a:t>
            </a:fld>
            <a:endParaRPr lang="es-CL"/>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CL"/>
          </a:p>
        </p:txBody>
      </p:sp>
      <p:sp>
        <p:nvSpPr>
          <p:cNvPr id="5" name="4 Marcador de notas"/>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EE9D249-5FFF-4E31-A97D-B6C274DEABD6}" type="slidenum">
              <a:rPr lang="es-CL" smtClean="0"/>
              <a:pPr/>
              <a:t>‹Nº›</a:t>
            </a:fld>
            <a:endParaRPr lang="es-CL"/>
          </a:p>
        </p:txBody>
      </p:sp>
    </p:spTree>
    <p:extLst>
      <p:ext uri="{BB962C8B-B14F-4D97-AF65-F5344CB8AC3E}">
        <p14:creationId xmlns:p14="http://schemas.microsoft.com/office/powerpoint/2010/main" val="1653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5"/>
          </p:nvPr>
        </p:nvSpPr>
        <p:spPr/>
        <p:txBody>
          <a:bodyPr/>
          <a:lstStyle/>
          <a:p>
            <a:pPr defTabSz="931774">
              <a:defRPr/>
            </a:pPr>
            <a:fld id="{1805C387-C38D-7F4D-8D7D-BB40374B8B1E}" type="slidenum">
              <a:rPr lang="es-CL">
                <a:solidFill>
                  <a:prstClr val="black"/>
                </a:solidFill>
                <a:latin typeface="Calibri" panose="020F0502020204030204"/>
              </a:rPr>
              <a:pPr defTabSz="931774">
                <a:defRPr/>
              </a:pPr>
              <a:t>1</a:t>
            </a:fld>
            <a:endParaRPr lang="es-CL">
              <a:solidFill>
                <a:prstClr val="black"/>
              </a:solidFill>
              <a:latin typeface="Calibri" panose="020F0502020204030204"/>
            </a:endParaRPr>
          </a:p>
        </p:txBody>
      </p:sp>
    </p:spTree>
    <p:extLst>
      <p:ext uri="{BB962C8B-B14F-4D97-AF65-F5344CB8AC3E}">
        <p14:creationId xmlns:p14="http://schemas.microsoft.com/office/powerpoint/2010/main" val="1135190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970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0933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8062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9420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76702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3961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18998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591119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91772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0368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23837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56987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63378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0465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88695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0241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6857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81559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04383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01/07/2025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043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fld id="{94E3E244-FB58-4959-A6D3-060055733D60}" type="datetime1">
              <a:rPr lang="es-ES" smtClean="0">
                <a:solidFill>
                  <a:prstClr val="black">
                    <a:tint val="75000"/>
                  </a:prstClr>
                </a:solidFill>
              </a:rPr>
              <a:pPr>
                <a:defRPr/>
              </a:pPr>
              <a:t>01/07/2025</a:t>
            </a:fld>
            <a:endParaRPr lang="es-ES" dirty="0">
              <a:solidFill>
                <a:prstClr val="black">
                  <a:tint val="75000"/>
                </a:prstClr>
              </a:solidFill>
            </a:endParaRPr>
          </a:p>
        </p:txBody>
      </p:sp>
      <p:sp>
        <p:nvSpPr>
          <p:cNvPr id="3" name="2 Marcador de pie de página"/>
          <p:cNvSpPr>
            <a:spLocks noGrp="1"/>
          </p:cNvSpPr>
          <p:nvPr>
            <p:ph type="ftr" sz="quarter" idx="11"/>
          </p:nvPr>
        </p:nvSpPr>
        <p:spPr/>
        <p:txBody>
          <a:bodyPr/>
          <a:lstStyle/>
          <a:p>
            <a:pPr>
              <a:defRPr/>
            </a:pPr>
            <a:endParaRPr lang="es-ES"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pPr>
              <a:defRPr/>
            </a:pPr>
            <a:fld id="{932B2215-E5A3-4FBB-8993-2F0A83BDA24A}" type="slidenum">
              <a:rPr lang="es-ES" smtClean="0">
                <a:solidFill>
                  <a:prstClr val="black">
                    <a:tint val="75000"/>
                  </a:prstClr>
                </a:solidFill>
              </a:rPr>
              <a:pPr>
                <a:defRPr/>
              </a:pPr>
              <a:t>‹Nº›</a:t>
            </a:fld>
            <a:endParaRPr lang="es-ES" dirty="0">
              <a:solidFill>
                <a:prstClr val="black">
                  <a:tint val="75000"/>
                </a:prstClr>
              </a:solidFill>
            </a:endParaRPr>
          </a:p>
        </p:txBody>
      </p:sp>
    </p:spTree>
    <p:extLst>
      <p:ext uri="{BB962C8B-B14F-4D97-AF65-F5344CB8AC3E}">
        <p14:creationId xmlns:p14="http://schemas.microsoft.com/office/powerpoint/2010/main" val="187480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01/07/2025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426743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672ADB3-A2ED-448C-AA31-1DB319054751}"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2118893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01/07/2025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866864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01/07/2025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864036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0EAF3BC-5ED6-47F5-8B1D-658FC71D7F1D}"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3090095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9549433A-1364-4180-914E-1829C9516415}" type="datetime1">
              <a:rPr lang="es-ES" smtClean="0">
                <a:solidFill>
                  <a:prstClr val="black">
                    <a:tint val="75000"/>
                  </a:prstClr>
                </a:solidFill>
              </a:rPr>
              <a:pPr/>
              <a:t>01/07/2025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51906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01/07/2025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3546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01/07/2025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667973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01/07/2025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5387322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8.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8.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01/07/2025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4">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272125467"/>
      </p:ext>
    </p:extLst>
  </p:cSld>
  <p:clrMap bg1="lt1" tx1="dk1" bg2="lt2" tx2="dk2" accent1="accent1" accent2="accent2" accent3="accent3" accent4="accent4" accent5="accent5" accent6="accent6" hlink="hlink" folHlink="folHlink"/>
  <p:sldLayoutIdLst>
    <p:sldLayoutId id="2147483685" r:id="rId1"/>
    <p:sldLayoutId id="214748371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01/07/2025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2028058783"/>
      </p:ext>
    </p:extLst>
  </p:cSld>
  <p:clrMap bg1="lt1" tx1="dk1" bg2="lt2" tx2="dk2" accent1="accent1" accent2="accent2" accent3="accent3" accent4="accent4" accent5="accent5" accent6="accent6" hlink="hlink" folHlink="folHlink"/>
  <p:sldLayoutIdLst>
    <p:sldLayoutId id="214748368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01/07/2025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8" name="Imagen 7" descr="FONDOSPPT-09.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5131" y="0"/>
            <a:ext cx="9225117" cy="6858000"/>
          </a:xfrm>
          <a:prstGeom prst="rect">
            <a:avLst/>
          </a:prstGeom>
        </p:spPr>
      </p:pic>
    </p:spTree>
    <p:extLst>
      <p:ext uri="{BB962C8B-B14F-4D97-AF65-F5344CB8AC3E}">
        <p14:creationId xmlns:p14="http://schemas.microsoft.com/office/powerpoint/2010/main" val="1292616439"/>
      </p:ext>
    </p:extLst>
  </p:cSld>
  <p:clrMap bg1="lt1" tx1="dk1" bg2="lt2" tx2="dk2" accent1="accent1" accent2="accent2" accent3="accent3" accent4="accent4" accent5="accent5" accent6="accent6" hlink="hlink" folHlink="folHlink"/>
  <p:sldLayoutIdLst>
    <p:sldLayoutId id="2147483689" r:id="rId1"/>
    <p:sldLayoutId id="214748369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FE48445-4EA3-4BBF-B0BB-960A1772813E}" type="datetime1">
              <a:rPr lang="es-ES" smtClean="0">
                <a:solidFill>
                  <a:prstClr val="black">
                    <a:tint val="75000"/>
                  </a:prstClr>
                </a:solidFill>
              </a:rPr>
              <a:pPr defTabSz="457200"/>
              <a:t>01/07/2025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3191739348"/>
      </p:ext>
    </p:extLst>
  </p:cSld>
  <p:clrMap bg1="lt1" tx1="dk1" bg2="lt2" tx2="dk2" accent1="accent1" accent2="accent2" accent3="accent3" accent4="accent4" accent5="accent5" accent6="accent6" hlink="hlink" folHlink="folHlink"/>
  <p:sldLayoutIdLst>
    <p:sldLayoutId id="2147483704" r:id="rId1"/>
  </p:sldLayoutIdLst>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01/07/2025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3768879719"/>
      </p:ext>
    </p:extLst>
  </p:cSld>
  <p:clrMap bg1="lt1" tx1="dk1" bg2="lt2" tx2="dk2" accent1="accent1" accent2="accent2" accent3="accent3" accent4="accent4" accent5="accent5" accent6="accent6" hlink="hlink" folHlink="folHlink"/>
  <p:sldLayoutIdLst>
    <p:sldLayoutId id="2147483718"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01/07/2025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2333126279"/>
      </p:ext>
    </p:extLst>
  </p:cSld>
  <p:clrMap bg1="lt1" tx1="dk1" bg2="lt2" tx2="dk2" accent1="accent1" accent2="accent2" accent3="accent3" accent4="accent4" accent5="accent5" accent6="accent6" hlink="hlink" folHlink="folHlink"/>
  <p:sldLayoutIdLst>
    <p:sldLayoutId id="214748372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01/07/2025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4">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2312250390"/>
      </p:ext>
    </p:extLst>
  </p:cSld>
  <p:clrMap bg1="lt1" tx1="dk1" bg2="lt2" tx2="dk2" accent1="accent1" accent2="accent2" accent3="accent3" accent4="accent4" accent5="accent5" accent6="accent6" hlink="hlink" folHlink="folHlink"/>
  <p:sldLayoutIdLst>
    <p:sldLayoutId id="2147483723" r:id="rId1"/>
    <p:sldLayoutId id="2147483726"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cs typeface="Arial" charset="0"/>
              </a:rPr>
              <a:pPr defTabSz="457200"/>
              <a:t>01/07/2025</a:t>
            </a:fld>
            <a:endParaRPr lang="es-ES">
              <a:solidFill>
                <a:prstClr val="black">
                  <a:tint val="75000"/>
                </a:prstClr>
              </a:solidFill>
              <a:cs typeface="Arial" charset="0"/>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cs typeface="Arial" charset="0"/>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cs typeface="Arial" charset="0"/>
              </a:rPr>
              <a:pPr defTabSz="457200"/>
              <a:t>‹Nº›</a:t>
            </a:fld>
            <a:endParaRPr lang="es-ES">
              <a:solidFill>
                <a:prstClr val="black">
                  <a:tint val="75000"/>
                </a:prstClr>
              </a:solidFill>
              <a:cs typeface="Arial" charset="0"/>
            </a:endParaRPr>
          </a:p>
        </p:txBody>
      </p:sp>
      <p:pic>
        <p:nvPicPr>
          <p:cNvPr id="9" name="Imagen 8" descr="ppt_02.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4111429368"/>
      </p:ext>
    </p:extLst>
  </p:cSld>
  <p:clrMap bg1="lt1" tx1="dk1" bg2="lt2" tx2="dk2" accent1="accent1" accent2="accent2" accent3="accent3" accent4="accent4" accent5="accent5" accent6="accent6" hlink="hlink" folHlink="folHlink"/>
  <p:sldLayoutIdLst>
    <p:sldLayoutId id="2147483725"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0.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0.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10.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hyperlink" Target="https://siac.cultura.gob.cl/formulariosiac"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C1A15B8F-1DF6-CDCC-CE42-999677D9AAC2}"/>
              </a:ext>
            </a:extLst>
          </p:cNvPr>
          <p:cNvPicPr>
            <a:picLocks noChangeAspect="1"/>
          </p:cNvPicPr>
          <p:nvPr/>
        </p:nvPicPr>
        <p:blipFill>
          <a:blip r:embed="rId3"/>
          <a:stretch>
            <a:fillRect/>
          </a:stretch>
        </p:blipFill>
        <p:spPr>
          <a:xfrm>
            <a:off x="8313" y="980728"/>
            <a:ext cx="9135687" cy="5180621"/>
          </a:xfrm>
          <a:prstGeom prst="rect">
            <a:avLst/>
          </a:prstGeom>
        </p:spPr>
      </p:pic>
      <p:sp>
        <p:nvSpPr>
          <p:cNvPr id="2" name="CuadroTexto 1">
            <a:extLst>
              <a:ext uri="{FF2B5EF4-FFF2-40B4-BE49-F238E27FC236}">
                <a16:creationId xmlns:a16="http://schemas.microsoft.com/office/drawing/2014/main" id="{03D92715-0318-70F5-60FF-7BF10CF806A9}"/>
              </a:ext>
            </a:extLst>
          </p:cNvPr>
          <p:cNvSpPr txBox="1"/>
          <p:nvPr/>
        </p:nvSpPr>
        <p:spPr>
          <a:xfrm>
            <a:off x="755576" y="2726955"/>
            <a:ext cx="7848872" cy="2954655"/>
          </a:xfrm>
          <a:prstGeom prst="rect">
            <a:avLst/>
          </a:prstGeom>
          <a:noFill/>
        </p:spPr>
        <p:txBody>
          <a:bodyPr wrap="square" rtlCol="0">
            <a:spAutoFit/>
          </a:bodyPr>
          <a:lstStyle/>
          <a:p>
            <a:pPr algn="ctr" defTabSz="685800">
              <a:defRPr/>
            </a:pPr>
            <a:r>
              <a:rPr lang="es-CL" sz="2000" b="1" dirty="0" smtClean="0">
                <a:solidFill>
                  <a:prstClr val="white"/>
                </a:solidFill>
                <a:latin typeface="+mj-lt"/>
                <a:ea typeface="Verdana" panose="020B0604030504040204" pitchFamily="34" charset="0"/>
                <a:cs typeface="Verdana" panose="020B0604030504040204" pitchFamily="34" charset="0"/>
              </a:rPr>
              <a:t>CAPACITACIÓN CONVOCATORIA PREMIOS DE ARTES DE LA VISUALIDAD</a:t>
            </a:r>
          </a:p>
          <a:p>
            <a:pPr algn="ctr" defTabSz="685800">
              <a:defRPr/>
            </a:pPr>
            <a:r>
              <a:rPr lang="es-CL" sz="2000" b="1" dirty="0" smtClean="0">
                <a:solidFill>
                  <a:prstClr val="white"/>
                </a:solidFill>
                <a:latin typeface="+mj-lt"/>
                <a:ea typeface="Verdana" panose="020B0604030504040204" pitchFamily="34" charset="0"/>
                <a:cs typeface="Verdana" panose="020B0604030504040204" pitchFamily="34" charset="0"/>
              </a:rPr>
              <a:t> </a:t>
            </a:r>
          </a:p>
          <a:p>
            <a:pPr algn="ctr" defTabSz="685800">
              <a:defRPr/>
            </a:pPr>
            <a:r>
              <a:rPr lang="es-ES" sz="2000" b="1" dirty="0" smtClean="0">
                <a:solidFill>
                  <a:prstClr val="white"/>
                </a:solidFill>
                <a:latin typeface="+mj-lt"/>
                <a:ea typeface="Verdana" panose="020B0604030504040204" pitchFamily="34" charset="0"/>
                <a:cs typeface="Verdana" panose="020B0604030504040204" pitchFamily="34" charset="0"/>
              </a:rPr>
              <a:t>CONVOCATORIA </a:t>
            </a:r>
            <a:r>
              <a:rPr lang="es-ES" sz="2000" b="1" dirty="0">
                <a:solidFill>
                  <a:prstClr val="white"/>
                </a:solidFill>
                <a:latin typeface="+mj-lt"/>
                <a:ea typeface="Verdana" panose="020B0604030504040204" pitchFamily="34" charset="0"/>
                <a:cs typeface="Verdana" panose="020B0604030504040204" pitchFamily="34" charset="0"/>
              </a:rPr>
              <a:t>2025</a:t>
            </a:r>
          </a:p>
          <a:p>
            <a:pPr algn="ctr" defTabSz="685800">
              <a:defRPr/>
            </a:pP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r>
              <a:rPr lang="es-ES" b="1" dirty="0" smtClean="0">
                <a:solidFill>
                  <a:prstClr val="white"/>
                </a:solidFill>
                <a:latin typeface="+mj-lt"/>
                <a:ea typeface="Verdana" panose="020B0604030504040204" pitchFamily="34" charset="0"/>
                <a:cs typeface="Verdana" panose="020B0604030504040204" pitchFamily="34" charset="0"/>
              </a:rPr>
              <a:t>julio</a:t>
            </a:r>
            <a:r>
              <a:rPr lang="es-ES" b="1" dirty="0" smtClean="0">
                <a:solidFill>
                  <a:prstClr val="white"/>
                </a:solidFill>
                <a:latin typeface="+mj-lt"/>
                <a:ea typeface="Verdana" panose="020B0604030504040204" pitchFamily="34" charset="0"/>
                <a:cs typeface="Verdana" panose="020B0604030504040204" pitchFamily="34" charset="0"/>
              </a:rPr>
              <a:t>, </a:t>
            </a:r>
            <a:r>
              <a:rPr lang="es-ES" b="1" dirty="0" smtClean="0">
                <a:solidFill>
                  <a:prstClr val="white"/>
                </a:solidFill>
                <a:latin typeface="+mj-lt"/>
                <a:ea typeface="Verdana" panose="020B0604030504040204" pitchFamily="34" charset="0"/>
                <a:cs typeface="Verdana" panose="020B0604030504040204" pitchFamily="34" charset="0"/>
              </a:rPr>
              <a:t>2025</a:t>
            </a: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endParaRPr lang="es-CL" b="1"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uadroTexto 2">
            <a:extLst>
              <a:ext uri="{FF2B5EF4-FFF2-40B4-BE49-F238E27FC236}">
                <a16:creationId xmlns:a16="http://schemas.microsoft.com/office/drawing/2014/main" id="{CF7410E0-1674-12A3-E49D-BE431234A1F0}"/>
              </a:ext>
            </a:extLst>
          </p:cNvPr>
          <p:cNvSpPr txBox="1"/>
          <p:nvPr/>
        </p:nvSpPr>
        <p:spPr>
          <a:xfrm>
            <a:off x="2123728" y="3554141"/>
            <a:ext cx="5602986" cy="577081"/>
          </a:xfrm>
          <a:prstGeom prst="rect">
            <a:avLst/>
          </a:prstGeom>
          <a:noFill/>
        </p:spPr>
        <p:txBody>
          <a:bodyPr wrap="square" rtlCol="0">
            <a:spAutoFit/>
          </a:bodyPr>
          <a:lstStyle/>
          <a:p>
            <a:pPr defTabSz="685800">
              <a:defRPr/>
            </a:pPr>
            <a:endParaRPr lang="es-ES" sz="1050" dirty="0">
              <a:solidFill>
                <a:prstClr val="white"/>
              </a:solidFill>
              <a:latin typeface="Verdana" panose="020B0604030504040204" pitchFamily="34" charset="0"/>
              <a:ea typeface="Verdana" panose="020B0604030504040204" pitchFamily="34" charset="0"/>
              <a:cs typeface="Verdana" panose="020B0604030504040204" pitchFamily="34" charset="0"/>
            </a:endParaRPr>
          </a:p>
          <a:p>
            <a:pPr defTabSz="685800">
              <a:defRPr/>
            </a:pPr>
            <a:endParaRPr lang="es-CL" sz="1050" dirty="0">
              <a:solidFill>
                <a:prstClr val="white"/>
              </a:solidFill>
              <a:latin typeface="Verdana" panose="020B0604030504040204" pitchFamily="34" charset="0"/>
              <a:ea typeface="Verdana" panose="020B0604030504040204" pitchFamily="34" charset="0"/>
              <a:cs typeface="Verdana" panose="020B0604030504040204" pitchFamily="34" charset="0"/>
            </a:endParaRPr>
          </a:p>
          <a:p>
            <a:pPr defTabSz="685800">
              <a:defRPr/>
            </a:pPr>
            <a:endParaRPr lang="es-CL" sz="1050"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pic>
        <p:nvPicPr>
          <p:cNvPr id="10" name="Imagen 9">
            <a:extLst>
              <a:ext uri="{FF2B5EF4-FFF2-40B4-BE49-F238E27FC236}">
                <a16:creationId xmlns:a16="http://schemas.microsoft.com/office/drawing/2014/main" id="{59D328AB-0E78-AA9E-B685-B30DD390A2DB}"/>
              </a:ext>
            </a:extLst>
          </p:cNvPr>
          <p:cNvPicPr>
            <a:picLocks noChangeAspect="1"/>
          </p:cNvPicPr>
          <p:nvPr/>
        </p:nvPicPr>
        <p:blipFill>
          <a:blip r:embed="rId4"/>
          <a:stretch>
            <a:fillRect/>
          </a:stretch>
        </p:blipFill>
        <p:spPr>
          <a:xfrm>
            <a:off x="3206889" y="857251"/>
            <a:ext cx="2730223" cy="139013"/>
          </a:xfrm>
          <a:prstGeom prst="rect">
            <a:avLst/>
          </a:prstGeom>
        </p:spPr>
      </p:pic>
      <p:pic>
        <p:nvPicPr>
          <p:cNvPr id="5" name="Imagen 4">
            <a:extLst>
              <a:ext uri="{FF2B5EF4-FFF2-40B4-BE49-F238E27FC236}">
                <a16:creationId xmlns:a16="http://schemas.microsoft.com/office/drawing/2014/main" id="{7421B020-4081-764A-B740-33C496412F5F}"/>
              </a:ext>
            </a:extLst>
          </p:cNvPr>
          <p:cNvPicPr>
            <a:picLocks noChangeAspect="1"/>
          </p:cNvPicPr>
          <p:nvPr/>
        </p:nvPicPr>
        <p:blipFill>
          <a:blip r:embed="rId5"/>
          <a:stretch>
            <a:fillRect/>
          </a:stretch>
        </p:blipFill>
        <p:spPr>
          <a:xfrm>
            <a:off x="7503196" y="4666518"/>
            <a:ext cx="1819541" cy="1816337"/>
          </a:xfrm>
          <a:prstGeom prst="rect">
            <a:avLst/>
          </a:prstGeom>
        </p:spPr>
      </p:pic>
    </p:spTree>
    <p:extLst>
      <p:ext uri="{BB962C8B-B14F-4D97-AF65-F5344CB8AC3E}">
        <p14:creationId xmlns:p14="http://schemas.microsoft.com/office/powerpoint/2010/main" val="440139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7121" y="1772816"/>
            <a:ext cx="8715359" cy="4462760"/>
          </a:xfrm>
          <a:prstGeom prst="rect">
            <a:avLst/>
          </a:prstGeom>
        </p:spPr>
        <p:txBody>
          <a:bodyPr wrap="square">
            <a:spAutoFit/>
          </a:bodyPr>
          <a:lstStyle/>
          <a:p>
            <a:pPr algn="ctr"/>
            <a:r>
              <a:rPr lang="es-ES" sz="1200" b="1" dirty="0" smtClean="0"/>
              <a:t>ANTECEDENTES CANDIDATO/A</a:t>
            </a: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Copia </a:t>
            </a:r>
            <a:r>
              <a:rPr lang="es-ES" sz="1200" b="1" dirty="0">
                <a:solidFill>
                  <a:schemeClr val="tx2">
                    <a:lumMod val="60000"/>
                    <a:lumOff val="40000"/>
                  </a:schemeClr>
                </a:solidFill>
              </a:rPr>
              <a:t>simple de ambas caras de la Cédula Nacional de Identidad vigente del </a:t>
            </a:r>
            <a:r>
              <a:rPr lang="es-ES" sz="1200" b="1" dirty="0" smtClean="0">
                <a:solidFill>
                  <a:schemeClr val="tx2">
                    <a:lumMod val="60000"/>
                    <a:lumOff val="40000"/>
                  </a:schemeClr>
                </a:solidFill>
              </a:rPr>
              <a:t>candidato</a:t>
            </a:r>
            <a:r>
              <a:rPr lang="es-ES" sz="1200" dirty="0" smtClean="0"/>
              <a:t>, otorgada </a:t>
            </a:r>
            <a:r>
              <a:rPr lang="es-ES" sz="1200" dirty="0"/>
              <a:t>por el Servicio de Registro Civil e Identificación de Chile. En el caso de </a:t>
            </a:r>
            <a:r>
              <a:rPr lang="es-ES" sz="1200" dirty="0" smtClean="0"/>
              <a:t>candidatos de </a:t>
            </a:r>
            <a:r>
              <a:rPr lang="es-ES" sz="1200" dirty="0"/>
              <a:t>nacionalidad chilena se podrá adjuntar copia del pasaporte</a:t>
            </a:r>
            <a:r>
              <a:rPr lang="es-ES" sz="1200" dirty="0" smtClean="0"/>
              <a:t>.</a:t>
            </a:r>
          </a:p>
          <a:p>
            <a:pPr marL="628650" lvl="1" indent="-171450">
              <a:buFont typeface="Arial" panose="020B0604020202020204" pitchFamily="34" charset="0"/>
              <a:buChar char="•"/>
            </a:pPr>
            <a:r>
              <a:rPr lang="es-ES" sz="1000" dirty="0" smtClean="0">
                <a:solidFill>
                  <a:schemeClr val="bg1">
                    <a:lumMod val="65000"/>
                  </a:schemeClr>
                </a:solidFill>
              </a:rPr>
              <a:t>Verificar vigencia y la copia de las dos caras del CI o del pasaporte (una cara) por si se hubiese adjuntado. Debe ser presentado en un único archivo. Verificar concordancia entre este documento y la persona postulada en el FUP.</a:t>
            </a: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Declaración </a:t>
            </a:r>
            <a:r>
              <a:rPr lang="es-ES" sz="1200" b="1" dirty="0">
                <a:solidFill>
                  <a:schemeClr val="tx2">
                    <a:lumMod val="60000"/>
                    <a:lumOff val="40000"/>
                  </a:schemeClr>
                </a:solidFill>
              </a:rPr>
              <a:t>simple firmada por el candidato, o en el caso de personas jurídicas, </a:t>
            </a:r>
            <a:r>
              <a:rPr lang="es-ES" sz="1200" b="1" dirty="0" smtClean="0">
                <a:solidFill>
                  <a:schemeClr val="tx2">
                    <a:lumMod val="60000"/>
                    <a:lumOff val="40000"/>
                  </a:schemeClr>
                </a:solidFill>
              </a:rPr>
              <a:t>su representante </a:t>
            </a:r>
            <a:r>
              <a:rPr lang="es-ES" sz="1200" b="1" dirty="0">
                <a:solidFill>
                  <a:schemeClr val="tx2">
                    <a:lumMod val="60000"/>
                    <a:lumOff val="40000"/>
                  </a:schemeClr>
                </a:solidFill>
              </a:rPr>
              <a:t>legal</a:t>
            </a:r>
            <a:r>
              <a:rPr lang="es-ES" sz="1200" dirty="0"/>
              <a:t>; a través de la cual manifieste su conformidad con la candidatura</a:t>
            </a:r>
            <a:r>
              <a:rPr lang="es-ES" sz="1200" dirty="0" smtClean="0"/>
              <a:t>.</a:t>
            </a:r>
          </a:p>
          <a:p>
            <a:pPr marL="628650" lvl="1" indent="-171450">
              <a:buFont typeface="Arial" panose="020B0604020202020204" pitchFamily="34" charset="0"/>
              <a:buChar char="•"/>
            </a:pPr>
            <a:r>
              <a:rPr lang="es-ES" sz="1000" dirty="0" smtClean="0">
                <a:solidFill>
                  <a:schemeClr val="bg1">
                    <a:lumMod val="65000"/>
                  </a:schemeClr>
                </a:solidFill>
              </a:rPr>
              <a:t>Verificar existencia correcta de nombre, </a:t>
            </a:r>
            <a:r>
              <a:rPr lang="es-ES" sz="1000" dirty="0" err="1" smtClean="0">
                <a:solidFill>
                  <a:schemeClr val="bg1">
                    <a:lumMod val="65000"/>
                  </a:schemeClr>
                </a:solidFill>
              </a:rPr>
              <a:t>rut</a:t>
            </a:r>
            <a:r>
              <a:rPr lang="es-ES" sz="1000" dirty="0" smtClean="0">
                <a:solidFill>
                  <a:schemeClr val="bg1">
                    <a:lumMod val="65000"/>
                  </a:schemeClr>
                </a:solidFill>
              </a:rPr>
              <a:t>, firma, fecha y conformidad de la </a:t>
            </a:r>
            <a:r>
              <a:rPr lang="es-ES" sz="1000" dirty="0">
                <a:solidFill>
                  <a:schemeClr val="bg1">
                    <a:lumMod val="65000"/>
                  </a:schemeClr>
                </a:solidFill>
              </a:rPr>
              <a:t>candidatura. Verificar concordancia entre este documento </a:t>
            </a:r>
            <a:r>
              <a:rPr lang="es-ES" sz="1000" dirty="0" smtClean="0">
                <a:solidFill>
                  <a:schemeClr val="bg1">
                    <a:lumMod val="65000"/>
                  </a:schemeClr>
                </a:solidFill>
              </a:rPr>
              <a:t>y el de la cédula de identidad. Evitar el uso de nombres artísticos y seudónimos o usarlos en simultáneo que aquel especificado en el carnet de identidad.</a:t>
            </a: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Portafolio</a:t>
            </a:r>
            <a:r>
              <a:rPr lang="es-ES" sz="1200" b="1" dirty="0">
                <a:solidFill>
                  <a:schemeClr val="tx2">
                    <a:lumMod val="60000"/>
                    <a:lumOff val="40000"/>
                  </a:schemeClr>
                </a:solidFill>
              </a:rPr>
              <a:t>, dossier y/o currículo vitae con antecedentes que acreditan la información </a:t>
            </a:r>
            <a:r>
              <a:rPr lang="es-ES" sz="1200" b="1" dirty="0" smtClean="0">
                <a:solidFill>
                  <a:schemeClr val="tx2">
                    <a:lumMod val="60000"/>
                    <a:lumOff val="40000"/>
                  </a:schemeClr>
                </a:solidFill>
              </a:rPr>
              <a:t>necesaria para </a:t>
            </a:r>
            <a:r>
              <a:rPr lang="es-ES" sz="1200" b="1" dirty="0">
                <a:solidFill>
                  <a:schemeClr val="tx2">
                    <a:lumMod val="60000"/>
                    <a:lumOff val="40000"/>
                  </a:schemeClr>
                </a:solidFill>
              </a:rPr>
              <a:t>una evaluación </a:t>
            </a:r>
            <a:r>
              <a:rPr lang="es-ES" sz="1200" dirty="0"/>
              <a:t>pertinente en base a los criterios de selección precisados en estas </a:t>
            </a:r>
            <a:r>
              <a:rPr lang="es-ES" sz="1200" dirty="0" smtClean="0"/>
              <a:t>bases, vale </a:t>
            </a:r>
            <a:r>
              <a:rPr lang="es-ES" sz="1200" dirty="0"/>
              <a:t>decir, dando cuenta de una trayectoria de al menos 10 años del candidato, con el </a:t>
            </a:r>
            <a:r>
              <a:rPr lang="es-ES" sz="1200" dirty="0" smtClean="0"/>
              <a:t>detalle correspondiente </a:t>
            </a:r>
            <a:r>
              <a:rPr lang="es-ES" sz="1200" dirty="0"/>
              <a:t>que respalde su contribución a la gestión, investigación, curaduría, </a:t>
            </a:r>
            <a:r>
              <a:rPr lang="es-ES" sz="1200" dirty="0" smtClean="0"/>
              <a:t>reflexión, formación </a:t>
            </a:r>
            <a:r>
              <a:rPr lang="es-ES" sz="1200" dirty="0"/>
              <a:t>y/o difusión nacional o internacional de las artes visuales en Chile, refiriéndose </a:t>
            </a:r>
            <a:r>
              <a:rPr lang="es-ES" sz="1200" dirty="0" smtClean="0"/>
              <a:t>a especificaciones </a:t>
            </a:r>
            <a:r>
              <a:rPr lang="es-ES" sz="1200" dirty="0"/>
              <a:t>tales como creaciones, obras, exposiciones, premios, reconocimientos, investigaciones, publicaciones, ensayos, charlas, entrevistas, instancias de transferencia </a:t>
            </a:r>
            <a:r>
              <a:rPr lang="es-ES" sz="1200" dirty="0" smtClean="0"/>
              <a:t>de conocimientos </a:t>
            </a:r>
            <a:r>
              <a:rPr lang="es-ES" sz="1200" dirty="0"/>
              <a:t>u otras instancias relativas al objetivo del premio correspondiente. </a:t>
            </a:r>
            <a:r>
              <a:rPr lang="es-ES" sz="1200" b="1" dirty="0">
                <a:solidFill>
                  <a:schemeClr val="tx2">
                    <a:lumMod val="60000"/>
                    <a:lumOff val="40000"/>
                  </a:schemeClr>
                </a:solidFill>
              </a:rPr>
              <a:t>Se </a:t>
            </a:r>
            <a:r>
              <a:rPr lang="es-ES" sz="1200" b="1" dirty="0" smtClean="0">
                <a:solidFill>
                  <a:schemeClr val="tx2">
                    <a:lumMod val="60000"/>
                    <a:lumOff val="40000"/>
                  </a:schemeClr>
                </a:solidFill>
              </a:rPr>
              <a:t>sugiere organizar </a:t>
            </a:r>
            <a:r>
              <a:rPr lang="es-ES" sz="1200" b="1" dirty="0">
                <a:solidFill>
                  <a:schemeClr val="tx2">
                    <a:lumMod val="60000"/>
                    <a:lumOff val="40000"/>
                  </a:schemeClr>
                </a:solidFill>
              </a:rPr>
              <a:t>en base a los criterios de selección</a:t>
            </a:r>
            <a:r>
              <a:rPr lang="es-ES" sz="1200" b="1" dirty="0" smtClean="0">
                <a:solidFill>
                  <a:schemeClr val="tx2">
                    <a:lumMod val="60000"/>
                    <a:lumOff val="40000"/>
                  </a:schemeClr>
                </a:solidFill>
              </a:rPr>
              <a:t>.</a:t>
            </a:r>
          </a:p>
          <a:p>
            <a:pPr marL="628650" lvl="1" indent="-171450">
              <a:buFont typeface="Arial" panose="020B0604020202020204" pitchFamily="34" charset="0"/>
              <a:buChar char="•"/>
            </a:pPr>
            <a:r>
              <a:rPr lang="es-ES" sz="1000" dirty="0">
                <a:solidFill>
                  <a:schemeClr val="bg1">
                    <a:lumMod val="65000"/>
                  </a:schemeClr>
                </a:solidFill>
              </a:rPr>
              <a:t>Los documentos incluidos en la postulación deberán ser adjuntados sin comprimir, es decir, no podrán adjuntarse en ficheros de archivos como ZIP, RAR, TAR, DMG, 7Z u otro análogo. Sólo se aceptará adjuntar a través de links aquellos documentos obligatorios en </a:t>
            </a:r>
            <a:r>
              <a:rPr lang="es-ES" sz="1000" dirty="0" smtClean="0">
                <a:solidFill>
                  <a:schemeClr val="bg1">
                    <a:lumMod val="65000"/>
                  </a:schemeClr>
                </a:solidFill>
              </a:rPr>
              <a:t>formato audiovisual</a:t>
            </a:r>
            <a:r>
              <a:rPr lang="es-ES" sz="1000" dirty="0">
                <a:solidFill>
                  <a:schemeClr val="bg1">
                    <a:lumMod val="65000"/>
                  </a:schemeClr>
                </a:solidFill>
              </a:rPr>
              <a:t>. Será absoluta responsabilidad del patrocinador o responsable de la candidatura que el contenido del enlace esté disponible durante todo el proceso del Premio. Los documentos adjuntados en extensión PDF podrán contener más de una página siempre </a:t>
            </a:r>
            <a:r>
              <a:rPr lang="es-ES" sz="1000" dirty="0" smtClean="0">
                <a:solidFill>
                  <a:schemeClr val="bg1">
                    <a:lumMod val="65000"/>
                  </a:schemeClr>
                </a:solidFill>
              </a:rPr>
              <a:t>y cuando </a:t>
            </a:r>
            <a:r>
              <a:rPr lang="es-ES" sz="1000" dirty="0">
                <a:solidFill>
                  <a:schemeClr val="bg1">
                    <a:lumMod val="65000"/>
                  </a:schemeClr>
                </a:solidFill>
              </a:rPr>
              <a:t>todas sean parte de un mismo archivo. El tamaño individual de cada archivo adjunto </a:t>
            </a:r>
            <a:r>
              <a:rPr lang="es-ES" sz="1000" dirty="0" smtClean="0">
                <a:solidFill>
                  <a:schemeClr val="bg1">
                    <a:lumMod val="65000"/>
                  </a:schemeClr>
                </a:solidFill>
              </a:rPr>
              <a:t>no podrá </a:t>
            </a:r>
            <a:r>
              <a:rPr lang="es-ES" sz="1000" dirty="0">
                <a:solidFill>
                  <a:schemeClr val="bg1">
                    <a:lumMod val="65000"/>
                  </a:schemeClr>
                </a:solidFill>
              </a:rPr>
              <a:t>exceder los 100 </a:t>
            </a:r>
            <a:r>
              <a:rPr lang="es-ES" sz="1000" dirty="0" smtClean="0">
                <a:solidFill>
                  <a:schemeClr val="bg1">
                    <a:lumMod val="65000"/>
                  </a:schemeClr>
                </a:solidFill>
              </a:rPr>
              <a:t>MB. Para el ítem portafolio, se acepta hasta un límite de 10 archivos.</a:t>
            </a:r>
          </a:p>
          <a:p>
            <a:pPr marL="628650" lvl="1" indent="-171450">
              <a:buFont typeface="Arial" panose="020B0604020202020204" pitchFamily="34" charset="0"/>
              <a:buChar char="•"/>
            </a:pPr>
            <a:r>
              <a:rPr lang="es-ES" sz="1000" dirty="0" smtClean="0">
                <a:solidFill>
                  <a:schemeClr val="bg1">
                    <a:lumMod val="65000"/>
                  </a:schemeClr>
                </a:solidFill>
              </a:rPr>
              <a:t>Verificar que la documentación de cuenta de al menos 10 años de trayectoria sostenida.</a:t>
            </a:r>
            <a:endParaRPr lang="en-US" sz="1000" dirty="0">
              <a:solidFill>
                <a:schemeClr val="bg1">
                  <a:lumMod val="65000"/>
                </a:schemeClr>
              </a:solidFill>
            </a:endParaRPr>
          </a:p>
        </p:txBody>
      </p:sp>
      <p:sp>
        <p:nvSpPr>
          <p:cNvPr id="7" name="56 Rectángulo"/>
          <p:cNvSpPr/>
          <p:nvPr/>
        </p:nvSpPr>
        <p:spPr>
          <a:xfrm>
            <a:off x="177121" y="980728"/>
            <a:ext cx="8777932" cy="792088"/>
          </a:xfrm>
          <a:prstGeom prst="rect">
            <a:avLst/>
          </a:prstGeom>
          <a:solidFill>
            <a:schemeClr val="accent3">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CARMEN </a:t>
            </a:r>
            <a:r>
              <a:rPr lang="es-ES" sz="1400" b="1" dirty="0" smtClean="0">
                <a:solidFill>
                  <a:prstClr val="white"/>
                </a:solidFill>
              </a:rPr>
              <a:t>WAUGH</a:t>
            </a:r>
            <a:endParaRPr lang="es-ES" sz="1400" b="1" dirty="0">
              <a:solidFill>
                <a:prstClr val="white"/>
              </a:solidFill>
            </a:endParaRPr>
          </a:p>
        </p:txBody>
      </p:sp>
    </p:spTree>
    <p:extLst>
      <p:ext uri="{BB962C8B-B14F-4D97-AF65-F5344CB8AC3E}">
        <p14:creationId xmlns:p14="http://schemas.microsoft.com/office/powerpoint/2010/main" val="1325842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6 Rectángulo"/>
          <p:cNvSpPr/>
          <p:nvPr/>
        </p:nvSpPr>
        <p:spPr>
          <a:xfrm>
            <a:off x="177121" y="980728"/>
            <a:ext cx="8777932" cy="792088"/>
          </a:xfrm>
          <a:prstGeom prst="rect">
            <a:avLst/>
          </a:prstGeom>
          <a:solidFill>
            <a:schemeClr val="accent3">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CARMEN </a:t>
            </a:r>
            <a:r>
              <a:rPr lang="es-ES" sz="1400" b="1" dirty="0" smtClean="0">
                <a:solidFill>
                  <a:prstClr val="white"/>
                </a:solidFill>
              </a:rPr>
              <a:t>WAUGH</a:t>
            </a:r>
            <a:endParaRPr lang="es-ES" sz="1400" b="1" dirty="0">
              <a:solidFill>
                <a:prstClr val="white"/>
              </a:solidFill>
            </a:endParaRPr>
          </a:p>
        </p:txBody>
      </p:sp>
      <p:pic>
        <p:nvPicPr>
          <p:cNvPr id="3" name="Imagen 2"/>
          <p:cNvPicPr>
            <a:picLocks noChangeAspect="1"/>
          </p:cNvPicPr>
          <p:nvPr/>
        </p:nvPicPr>
        <p:blipFill rotWithShape="1">
          <a:blip r:embed="rId3"/>
          <a:srcRect t="15526" r="-196"/>
          <a:stretch/>
        </p:blipFill>
        <p:spPr>
          <a:xfrm>
            <a:off x="176130" y="2132856"/>
            <a:ext cx="4301178" cy="1344075"/>
          </a:xfrm>
          <a:prstGeom prst="rect">
            <a:avLst/>
          </a:prstGeom>
        </p:spPr>
      </p:pic>
      <p:pic>
        <p:nvPicPr>
          <p:cNvPr id="4" name="Imagen 3"/>
          <p:cNvPicPr>
            <a:picLocks noChangeAspect="1"/>
          </p:cNvPicPr>
          <p:nvPr/>
        </p:nvPicPr>
        <p:blipFill rotWithShape="1">
          <a:blip r:embed="rId4"/>
          <a:srcRect l="-1" t="7759" r="338"/>
          <a:stretch/>
        </p:blipFill>
        <p:spPr>
          <a:xfrm>
            <a:off x="176130" y="3717032"/>
            <a:ext cx="3960440" cy="2568073"/>
          </a:xfrm>
          <a:prstGeom prst="rect">
            <a:avLst/>
          </a:prstGeom>
        </p:spPr>
      </p:pic>
      <p:sp>
        <p:nvSpPr>
          <p:cNvPr id="5" name="Cerrar llave 4"/>
          <p:cNvSpPr/>
          <p:nvPr/>
        </p:nvSpPr>
        <p:spPr>
          <a:xfrm>
            <a:off x="4788024" y="2132856"/>
            <a:ext cx="216024" cy="1344075"/>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Cerrar llave 7"/>
          <p:cNvSpPr/>
          <p:nvPr/>
        </p:nvSpPr>
        <p:spPr>
          <a:xfrm>
            <a:off x="4788024" y="3717032"/>
            <a:ext cx="216024" cy="256807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CuadroTexto 5"/>
          <p:cNvSpPr txBox="1"/>
          <p:nvPr/>
        </p:nvSpPr>
        <p:spPr>
          <a:xfrm>
            <a:off x="5076056" y="2681782"/>
            <a:ext cx="648072" cy="246221"/>
          </a:xfrm>
          <a:prstGeom prst="rect">
            <a:avLst/>
          </a:prstGeom>
          <a:noFill/>
        </p:spPr>
        <p:txBody>
          <a:bodyPr wrap="square" rtlCol="0">
            <a:spAutoFit/>
          </a:bodyPr>
          <a:lstStyle/>
          <a:p>
            <a:r>
              <a:rPr lang="es-ES" sz="1000" dirty="0" smtClean="0"/>
              <a:t>40%</a:t>
            </a:r>
            <a:endParaRPr lang="en-US" sz="1000" dirty="0"/>
          </a:p>
        </p:txBody>
      </p:sp>
      <p:sp>
        <p:nvSpPr>
          <p:cNvPr id="9" name="CuadroTexto 8"/>
          <p:cNvSpPr txBox="1"/>
          <p:nvPr/>
        </p:nvSpPr>
        <p:spPr>
          <a:xfrm>
            <a:off x="5085922" y="4877957"/>
            <a:ext cx="648072" cy="246221"/>
          </a:xfrm>
          <a:prstGeom prst="rect">
            <a:avLst/>
          </a:prstGeom>
          <a:noFill/>
        </p:spPr>
        <p:txBody>
          <a:bodyPr wrap="square" rtlCol="0">
            <a:spAutoFit/>
          </a:bodyPr>
          <a:lstStyle/>
          <a:p>
            <a:r>
              <a:rPr lang="es-ES" sz="1000" dirty="0"/>
              <a:t>6</a:t>
            </a:r>
            <a:r>
              <a:rPr lang="es-ES" sz="1000" dirty="0" smtClean="0"/>
              <a:t>0%</a:t>
            </a:r>
            <a:endParaRPr lang="en-US" sz="1000" dirty="0"/>
          </a:p>
        </p:txBody>
      </p:sp>
      <p:sp>
        <p:nvSpPr>
          <p:cNvPr id="10" name="CuadroTexto 9"/>
          <p:cNvSpPr txBox="1"/>
          <p:nvPr/>
        </p:nvSpPr>
        <p:spPr>
          <a:xfrm>
            <a:off x="176130" y="1889806"/>
            <a:ext cx="1401123" cy="246221"/>
          </a:xfrm>
          <a:prstGeom prst="rect">
            <a:avLst/>
          </a:prstGeom>
          <a:noFill/>
        </p:spPr>
        <p:txBody>
          <a:bodyPr wrap="square" rtlCol="0">
            <a:spAutoFit/>
          </a:bodyPr>
          <a:lstStyle/>
          <a:p>
            <a:r>
              <a:rPr lang="es-ES" sz="1000" b="1" dirty="0" smtClean="0"/>
              <a:t>Evaluación individual</a:t>
            </a:r>
            <a:endParaRPr lang="en-US" sz="1000" b="1" dirty="0"/>
          </a:p>
        </p:txBody>
      </p:sp>
      <p:sp>
        <p:nvSpPr>
          <p:cNvPr id="11" name="CuadroTexto 10"/>
          <p:cNvSpPr txBox="1"/>
          <p:nvPr/>
        </p:nvSpPr>
        <p:spPr>
          <a:xfrm>
            <a:off x="178093" y="3473871"/>
            <a:ext cx="1401123" cy="246221"/>
          </a:xfrm>
          <a:prstGeom prst="rect">
            <a:avLst/>
          </a:prstGeom>
          <a:noFill/>
        </p:spPr>
        <p:txBody>
          <a:bodyPr wrap="square" rtlCol="0">
            <a:spAutoFit/>
          </a:bodyPr>
          <a:lstStyle/>
          <a:p>
            <a:r>
              <a:rPr lang="es-ES" sz="1000" b="1" dirty="0" smtClean="0"/>
              <a:t>Evaluación colectiva</a:t>
            </a:r>
            <a:endParaRPr lang="en-US" sz="1000" b="1" dirty="0"/>
          </a:p>
        </p:txBody>
      </p:sp>
      <p:sp>
        <p:nvSpPr>
          <p:cNvPr id="12" name="Rectángulo 11"/>
          <p:cNvSpPr/>
          <p:nvPr/>
        </p:nvSpPr>
        <p:spPr>
          <a:xfrm>
            <a:off x="5573214" y="2086840"/>
            <a:ext cx="3381839" cy="2554545"/>
          </a:xfrm>
          <a:prstGeom prst="rect">
            <a:avLst/>
          </a:prstGeom>
        </p:spPr>
        <p:txBody>
          <a:bodyPr wrap="square">
            <a:spAutoFit/>
          </a:bodyPr>
          <a:lstStyle/>
          <a:p>
            <a:r>
              <a:rPr lang="es-ES" sz="1000" dirty="0"/>
              <a:t>El </a:t>
            </a:r>
            <a:r>
              <a:rPr lang="es-ES" sz="1000" b="1" dirty="0" smtClean="0"/>
              <a:t>CRITERIO DE SELECCIÓN</a:t>
            </a:r>
            <a:r>
              <a:rPr lang="es-ES" sz="1000" dirty="0" smtClean="0"/>
              <a:t>, </a:t>
            </a:r>
            <a:r>
              <a:rPr lang="es-ES" sz="1000" dirty="0"/>
              <a:t>en cada premio que se utilizará será: </a:t>
            </a:r>
            <a:endParaRPr lang="es-ES" sz="1000" dirty="0" smtClean="0"/>
          </a:p>
          <a:p>
            <a:endParaRPr lang="es-ES" sz="1000" dirty="0" smtClean="0"/>
          </a:p>
          <a:p>
            <a:r>
              <a:rPr lang="es-ES" sz="1000" dirty="0" smtClean="0"/>
              <a:t>• </a:t>
            </a:r>
            <a:r>
              <a:rPr lang="es-ES" sz="1000" dirty="0"/>
              <a:t>De mayor a menor puntaje obtenido en la evaluación; </a:t>
            </a:r>
            <a:endParaRPr lang="es-ES" sz="1000" dirty="0" smtClean="0"/>
          </a:p>
          <a:p>
            <a:endParaRPr lang="es-ES" sz="1000" dirty="0"/>
          </a:p>
          <a:p>
            <a:r>
              <a:rPr lang="es-ES" sz="1000" dirty="0" smtClean="0"/>
              <a:t>• </a:t>
            </a:r>
            <a:r>
              <a:rPr lang="es-ES" sz="1000" dirty="0"/>
              <a:t>Ante postulaciones de igual puntaje se utilizarán los siguientes criterios en el orden que se indica: </a:t>
            </a:r>
            <a:endParaRPr lang="es-ES" sz="1000" dirty="0" smtClean="0"/>
          </a:p>
          <a:p>
            <a:endParaRPr lang="es-ES" sz="1000" dirty="0"/>
          </a:p>
          <a:p>
            <a:pPr lvl="1" algn="just"/>
            <a:r>
              <a:rPr lang="es-ES" sz="1000" dirty="0" smtClean="0"/>
              <a:t>En </a:t>
            </a:r>
            <a:r>
              <a:rPr lang="es-ES" sz="1000" dirty="0"/>
              <a:t>los premios Carmen </a:t>
            </a:r>
            <a:r>
              <a:rPr lang="es-ES" sz="1000" dirty="0" err="1"/>
              <a:t>Waugh</a:t>
            </a:r>
            <a:r>
              <a:rPr lang="es-ES" sz="1000" dirty="0"/>
              <a:t>, a la trayectoria en Artes Visuales y Antonio Quintana, a la trayectoria en Fotografía se seleccionará la postulación que hubiese obtenido un mayor puntaje en la evaluación del criterio </a:t>
            </a:r>
            <a:r>
              <a:rPr lang="es-ES" sz="1000" dirty="0" smtClean="0"/>
              <a:t>legado</a:t>
            </a:r>
            <a:endParaRPr lang="en-US" sz="1000" dirty="0" smtClean="0"/>
          </a:p>
          <a:p>
            <a:pPr marL="171450" indent="-171450" algn="just">
              <a:buFont typeface="Arial" panose="020B0604020202020204" pitchFamily="34" charset="0"/>
              <a:buChar char="•"/>
            </a:pPr>
            <a:endParaRPr lang="es-ES" sz="1000" dirty="0" smtClean="0"/>
          </a:p>
          <a:p>
            <a:pPr marL="171450" indent="-171450" algn="just">
              <a:buFont typeface="Arial" panose="020B0604020202020204" pitchFamily="34" charset="0"/>
              <a:buChar char="•"/>
            </a:pPr>
            <a:r>
              <a:rPr lang="es-ES" sz="1000" dirty="0" smtClean="0"/>
              <a:t>Si </a:t>
            </a:r>
            <a:r>
              <a:rPr lang="es-ES" sz="1000" dirty="0"/>
              <a:t>aplicados los criterios anteriores se conserva el empate, deberá dirimirse por mayoría simple del jurado presente. </a:t>
            </a:r>
          </a:p>
        </p:txBody>
      </p:sp>
      <p:sp>
        <p:nvSpPr>
          <p:cNvPr id="13" name="Rectángulo 12"/>
          <p:cNvSpPr/>
          <p:nvPr/>
        </p:nvSpPr>
        <p:spPr>
          <a:xfrm>
            <a:off x="5792199" y="4807777"/>
            <a:ext cx="3162853" cy="1323439"/>
          </a:xfrm>
          <a:prstGeom prst="rect">
            <a:avLst/>
          </a:prstGeom>
        </p:spPr>
        <p:txBody>
          <a:bodyPr wrap="square">
            <a:spAutoFit/>
          </a:bodyPr>
          <a:lstStyle/>
          <a:p>
            <a:pPr algn="just"/>
            <a:r>
              <a:rPr lang="es-ES" sz="1000" dirty="0"/>
              <a:t>El Jurado podrá proponer declarar desierta la Convocatoria o los respectivos premios en caso de que la mayoría de sus integrantes considere que, ninguna de las postulaciones cumple con los estándares exigidos en estas bases lo cual deberá constar en el acta respectiva. No existirá obligación de indemnizar a los patrocinadores o responsables de las candidaturas en caso de declararse desierta la convocatoria.</a:t>
            </a:r>
            <a:endParaRPr lang="en-US" sz="1000" dirty="0"/>
          </a:p>
        </p:txBody>
      </p:sp>
    </p:spTree>
    <p:extLst>
      <p:ext uri="{BB962C8B-B14F-4D97-AF65-F5344CB8AC3E}">
        <p14:creationId xmlns:p14="http://schemas.microsoft.com/office/powerpoint/2010/main" val="3642396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177122" y="2780928"/>
            <a:ext cx="8607838" cy="2523768"/>
          </a:xfrm>
          <a:prstGeom prst="rect">
            <a:avLst/>
          </a:prstGeom>
        </p:spPr>
        <p:txBody>
          <a:bodyPr wrap="square">
            <a:spAutoFit/>
          </a:bodyPr>
          <a:lstStyle/>
          <a:p>
            <a:pPr algn="ctr"/>
            <a:r>
              <a:rPr lang="es-ES" sz="1600" b="1" dirty="0" smtClean="0"/>
              <a:t>CANDIDATO /A</a:t>
            </a:r>
          </a:p>
          <a:p>
            <a:endParaRPr lang="es-ES" sz="1600" dirty="0" smtClean="0"/>
          </a:p>
          <a:p>
            <a:pPr marL="285750" indent="-285750">
              <a:buFont typeface="Arial" panose="020B0604020202020204" pitchFamily="34" charset="0"/>
              <a:buChar char="•"/>
            </a:pPr>
            <a:r>
              <a:rPr lang="es-ES" sz="1400" b="1" dirty="0" smtClean="0">
                <a:solidFill>
                  <a:schemeClr val="accent1"/>
                </a:solidFill>
              </a:rPr>
              <a:t>Personas </a:t>
            </a:r>
            <a:r>
              <a:rPr lang="es-ES" sz="1400" b="1" dirty="0">
                <a:solidFill>
                  <a:schemeClr val="accent1"/>
                </a:solidFill>
              </a:rPr>
              <a:t>naturales </a:t>
            </a:r>
            <a:r>
              <a:rPr lang="es-ES" sz="1400" dirty="0"/>
              <a:t>de nacionalidad chilena o extranjeros con cédula de identidad </a:t>
            </a:r>
            <a:r>
              <a:rPr lang="es-ES" sz="1400" dirty="0" smtClean="0"/>
              <a:t>otorgada por el Servicio </a:t>
            </a:r>
            <a:r>
              <a:rPr lang="es-ES" sz="1400" dirty="0"/>
              <a:t>de Registro Civil e Identificación de Chile, </a:t>
            </a:r>
            <a:endParaRPr lang="es-ES" sz="1400" dirty="0" smtClean="0"/>
          </a:p>
          <a:p>
            <a:pPr marL="285750" indent="-285750">
              <a:buFont typeface="Arial" panose="020B0604020202020204" pitchFamily="34" charset="0"/>
              <a:buChar char="•"/>
            </a:pPr>
            <a:endParaRPr lang="es-ES" sz="1400" dirty="0" smtClean="0"/>
          </a:p>
          <a:p>
            <a:pPr marL="285750" indent="-285750">
              <a:buFont typeface="Arial" panose="020B0604020202020204" pitchFamily="34" charset="0"/>
              <a:buChar char="•"/>
            </a:pPr>
            <a:r>
              <a:rPr lang="es-ES" sz="1400" dirty="0" smtClean="0"/>
              <a:t>que </a:t>
            </a:r>
            <a:r>
              <a:rPr lang="es-ES" sz="1400" dirty="0"/>
              <a:t>sean </a:t>
            </a:r>
            <a:r>
              <a:rPr lang="es-ES" sz="1400" b="1" dirty="0">
                <a:solidFill>
                  <a:schemeClr val="accent1"/>
                </a:solidFill>
              </a:rPr>
              <a:t>mayores de 18 años </a:t>
            </a:r>
            <a:r>
              <a:rPr lang="es-ES" sz="1400" dirty="0" smtClean="0"/>
              <a:t>y </a:t>
            </a:r>
          </a:p>
          <a:p>
            <a:endParaRPr lang="es-ES" sz="1400" dirty="0" smtClean="0"/>
          </a:p>
          <a:p>
            <a:pPr marL="285750" indent="-285750">
              <a:buFont typeface="Arial" panose="020B0604020202020204" pitchFamily="34" charset="0"/>
              <a:buChar char="•"/>
            </a:pPr>
            <a:r>
              <a:rPr lang="es-ES" sz="1400" dirty="0" smtClean="0"/>
              <a:t>que </a:t>
            </a:r>
            <a:r>
              <a:rPr lang="es-ES" sz="1400" dirty="0"/>
              <a:t>tengan </a:t>
            </a:r>
            <a:r>
              <a:rPr lang="es-ES" sz="1400" dirty="0" smtClean="0"/>
              <a:t>una </a:t>
            </a:r>
            <a:r>
              <a:rPr lang="es-ES" sz="1400" b="1" dirty="0" smtClean="0">
                <a:solidFill>
                  <a:schemeClr val="accent1"/>
                </a:solidFill>
              </a:rPr>
              <a:t>trayectoria </a:t>
            </a:r>
            <a:r>
              <a:rPr lang="es-ES" sz="1400" b="1" dirty="0">
                <a:solidFill>
                  <a:schemeClr val="accent1"/>
                </a:solidFill>
              </a:rPr>
              <a:t>destacada – de 15 años a lo menos </a:t>
            </a:r>
            <a:r>
              <a:rPr lang="es-ES" sz="1400" dirty="0"/>
              <a:t>– y </a:t>
            </a:r>
            <a:endParaRPr lang="es-ES" sz="1400" dirty="0" smtClean="0"/>
          </a:p>
          <a:p>
            <a:pPr marL="285750" indent="-285750">
              <a:buFont typeface="Arial" panose="020B0604020202020204" pitchFamily="34" charset="0"/>
              <a:buChar char="•"/>
            </a:pPr>
            <a:endParaRPr lang="es-ES" sz="1400" dirty="0" smtClean="0"/>
          </a:p>
          <a:p>
            <a:pPr marL="285750" indent="-285750">
              <a:buFont typeface="Arial" panose="020B0604020202020204" pitchFamily="34" charset="0"/>
              <a:buChar char="•"/>
            </a:pPr>
            <a:r>
              <a:rPr lang="es-ES" sz="1400" dirty="0" smtClean="0"/>
              <a:t>que </a:t>
            </a:r>
            <a:r>
              <a:rPr lang="es-ES" sz="1400" dirty="0"/>
              <a:t>haya efectuado </a:t>
            </a:r>
            <a:r>
              <a:rPr lang="es-ES" sz="1400" dirty="0" smtClean="0"/>
              <a:t>una </a:t>
            </a:r>
            <a:r>
              <a:rPr lang="es-ES" sz="1400" b="1" dirty="0" smtClean="0">
                <a:solidFill>
                  <a:schemeClr val="accent1"/>
                </a:solidFill>
              </a:rPr>
              <a:t>contribución significativa </a:t>
            </a:r>
            <a:r>
              <a:rPr lang="es-ES" sz="1400" b="1" dirty="0">
                <a:solidFill>
                  <a:schemeClr val="accent1"/>
                </a:solidFill>
              </a:rPr>
              <a:t>y sostenida a la creación, investigación, formación o </a:t>
            </a:r>
            <a:r>
              <a:rPr lang="es-ES" sz="1400" b="1" dirty="0" smtClean="0">
                <a:solidFill>
                  <a:schemeClr val="accent1"/>
                </a:solidFill>
              </a:rPr>
              <a:t>difusión, nacional </a:t>
            </a:r>
            <a:r>
              <a:rPr lang="es-ES" sz="1400" b="1" dirty="0">
                <a:solidFill>
                  <a:schemeClr val="accent1"/>
                </a:solidFill>
              </a:rPr>
              <a:t>o internacional del campo de la fotografía en Chile</a:t>
            </a:r>
            <a:endParaRPr lang="es-ES" sz="1400" b="1" dirty="0" smtClean="0">
              <a:solidFill>
                <a:schemeClr val="accent1"/>
              </a:solidFill>
            </a:endParaRPr>
          </a:p>
        </p:txBody>
      </p:sp>
      <p:sp>
        <p:nvSpPr>
          <p:cNvPr id="9" name="56 Rectángulo"/>
          <p:cNvSpPr/>
          <p:nvPr/>
        </p:nvSpPr>
        <p:spPr>
          <a:xfrm>
            <a:off x="177121" y="980728"/>
            <a:ext cx="8777932" cy="792088"/>
          </a:xfrm>
          <a:prstGeom prst="rect">
            <a:avLst/>
          </a:prstGeom>
          <a:solidFill>
            <a:schemeClr val="accent2">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ANTONIO QUINTANA</a:t>
            </a:r>
            <a:endParaRPr lang="es-ES" sz="1400" b="1" dirty="0">
              <a:solidFill>
                <a:prstClr val="white"/>
              </a:solidFill>
            </a:endParaRPr>
          </a:p>
        </p:txBody>
      </p:sp>
    </p:spTree>
    <p:extLst>
      <p:ext uri="{BB962C8B-B14F-4D97-AF65-F5344CB8AC3E}">
        <p14:creationId xmlns:p14="http://schemas.microsoft.com/office/powerpoint/2010/main" val="891655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7121" y="2060848"/>
            <a:ext cx="8643351" cy="4216539"/>
          </a:xfrm>
          <a:prstGeom prst="rect">
            <a:avLst/>
          </a:prstGeom>
        </p:spPr>
        <p:txBody>
          <a:bodyPr wrap="square">
            <a:spAutoFit/>
          </a:bodyPr>
          <a:lstStyle/>
          <a:p>
            <a:pPr algn="ctr"/>
            <a:r>
              <a:rPr lang="es-ES" sz="1200" b="1" dirty="0" smtClean="0"/>
              <a:t>ANTECEDENTES CANDIDATO /A</a:t>
            </a: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Copia </a:t>
            </a:r>
            <a:r>
              <a:rPr lang="es-ES" sz="1200" b="1" dirty="0">
                <a:solidFill>
                  <a:schemeClr val="tx2">
                    <a:lumMod val="60000"/>
                    <a:lumOff val="40000"/>
                  </a:schemeClr>
                </a:solidFill>
              </a:rPr>
              <a:t>simple de ambas caras de la Cédula Nacional de Identidad vigente del </a:t>
            </a:r>
            <a:r>
              <a:rPr lang="es-ES" sz="1200" b="1" dirty="0" smtClean="0">
                <a:solidFill>
                  <a:schemeClr val="tx2">
                    <a:lumMod val="60000"/>
                    <a:lumOff val="40000"/>
                  </a:schemeClr>
                </a:solidFill>
              </a:rPr>
              <a:t>candidato</a:t>
            </a:r>
            <a:r>
              <a:rPr lang="es-ES" sz="1200" dirty="0" smtClean="0"/>
              <a:t>, otorgada </a:t>
            </a:r>
            <a:r>
              <a:rPr lang="es-ES" sz="1200" dirty="0"/>
              <a:t>por el Servicio de Registro Civil e Identificación de Chile. En el caso de </a:t>
            </a:r>
            <a:r>
              <a:rPr lang="es-ES" sz="1200" dirty="0" smtClean="0"/>
              <a:t>candidatos de </a:t>
            </a:r>
            <a:r>
              <a:rPr lang="es-ES" sz="1200" dirty="0"/>
              <a:t>nacionalidad chilena se podrá adjuntar copia del pasaporte</a:t>
            </a:r>
            <a:r>
              <a:rPr lang="es-ES" sz="1200" dirty="0" smtClean="0"/>
              <a:t>.</a:t>
            </a:r>
          </a:p>
          <a:p>
            <a:pPr marL="628650" lvl="1" indent="-171450">
              <a:buFont typeface="Arial" panose="020B0604020202020204" pitchFamily="34" charset="0"/>
              <a:buChar char="•"/>
            </a:pPr>
            <a:r>
              <a:rPr lang="es-ES" sz="1000" dirty="0">
                <a:solidFill>
                  <a:prstClr val="white">
                    <a:lumMod val="65000"/>
                  </a:prstClr>
                </a:solidFill>
              </a:rPr>
              <a:t>Verificar vigencia y la copia de las dos caras del CI o del pasaporte (una cara) por si se hubiese adjuntado. Debe ser presentado en un único archivo. Verificar concordancia entre este documento y la persona postulada en el FUP</a:t>
            </a:r>
            <a:r>
              <a:rPr lang="es-ES" sz="1000" dirty="0" smtClean="0">
                <a:solidFill>
                  <a:prstClr val="white">
                    <a:lumMod val="65000"/>
                  </a:prstClr>
                </a:solidFill>
              </a:rPr>
              <a:t>.</a:t>
            </a:r>
            <a:endParaRPr lang="es-ES" sz="1200" dirty="0"/>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Declaración </a:t>
            </a:r>
            <a:r>
              <a:rPr lang="es-ES" sz="1200" b="1" dirty="0">
                <a:solidFill>
                  <a:schemeClr val="tx2">
                    <a:lumMod val="60000"/>
                    <a:lumOff val="40000"/>
                  </a:schemeClr>
                </a:solidFill>
              </a:rPr>
              <a:t>simple firmada por el candidato </a:t>
            </a:r>
            <a:r>
              <a:rPr lang="es-ES" sz="1200" dirty="0"/>
              <a:t>a través de la cual manifieste su </a:t>
            </a:r>
            <a:r>
              <a:rPr lang="es-ES" sz="1200" dirty="0" smtClean="0"/>
              <a:t>conformidad con </a:t>
            </a:r>
            <a:r>
              <a:rPr lang="es-ES" sz="1200" dirty="0"/>
              <a:t>la candidatura</a:t>
            </a:r>
            <a:r>
              <a:rPr lang="es-ES" sz="1200" dirty="0" smtClean="0"/>
              <a:t>.</a:t>
            </a:r>
          </a:p>
          <a:p>
            <a:pPr marL="628650" lvl="1" indent="-171450">
              <a:buFont typeface="Arial" panose="020B0604020202020204" pitchFamily="34" charset="0"/>
              <a:buChar char="•"/>
            </a:pPr>
            <a:r>
              <a:rPr lang="es-ES" sz="1000" dirty="0">
                <a:solidFill>
                  <a:prstClr val="white">
                    <a:lumMod val="65000"/>
                  </a:prstClr>
                </a:solidFill>
              </a:rPr>
              <a:t>Verificar existencia correcta de nombre, </a:t>
            </a:r>
            <a:r>
              <a:rPr lang="es-ES" sz="1000" dirty="0" err="1">
                <a:solidFill>
                  <a:prstClr val="white">
                    <a:lumMod val="65000"/>
                  </a:prstClr>
                </a:solidFill>
              </a:rPr>
              <a:t>rut</a:t>
            </a:r>
            <a:r>
              <a:rPr lang="es-ES" sz="1000" dirty="0">
                <a:solidFill>
                  <a:prstClr val="white">
                    <a:lumMod val="65000"/>
                  </a:prstClr>
                </a:solidFill>
              </a:rPr>
              <a:t>, firma, fecha y conformidad de la candidatura. Verificar concordancia entre este documento y el de la cédula de identidad. Evitar el uso de nombres artísticos y seudónimos o usarlos en simultáneo que aquel especificado en el carnet de identidad</a:t>
            </a:r>
            <a:r>
              <a:rPr lang="es-ES" sz="1000" dirty="0" smtClean="0">
                <a:solidFill>
                  <a:prstClr val="white">
                    <a:lumMod val="65000"/>
                  </a:prstClr>
                </a:solidFill>
              </a:rPr>
              <a:t>.</a:t>
            </a:r>
            <a:endParaRPr lang="es-ES" sz="1200" dirty="0"/>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Portafolio </a:t>
            </a:r>
            <a:r>
              <a:rPr lang="es-ES" sz="1200" b="1" dirty="0">
                <a:solidFill>
                  <a:schemeClr val="tx2">
                    <a:lumMod val="60000"/>
                    <a:lumOff val="40000"/>
                  </a:schemeClr>
                </a:solidFill>
              </a:rPr>
              <a:t>con antecedentes que acreditan la información necesaria para una </a:t>
            </a:r>
            <a:r>
              <a:rPr lang="es-ES" sz="1200" b="1" dirty="0" smtClean="0">
                <a:solidFill>
                  <a:schemeClr val="tx2">
                    <a:lumMod val="60000"/>
                    <a:lumOff val="40000"/>
                  </a:schemeClr>
                </a:solidFill>
              </a:rPr>
              <a:t>evaluación </a:t>
            </a:r>
            <a:r>
              <a:rPr lang="es-ES" sz="1200" dirty="0" smtClean="0"/>
              <a:t>pertinente </a:t>
            </a:r>
            <a:r>
              <a:rPr lang="es-ES" sz="1200" dirty="0"/>
              <a:t>en base a los criterios de selección precisados en estas bases, vale decir, </a:t>
            </a:r>
            <a:r>
              <a:rPr lang="es-ES" sz="1200" dirty="0" smtClean="0"/>
              <a:t>dando cuenta </a:t>
            </a:r>
            <a:r>
              <a:rPr lang="es-ES" sz="1200" dirty="0"/>
              <a:t>de una trayectoria de al menos 15 años del candidato, con el detalle </a:t>
            </a:r>
            <a:r>
              <a:rPr lang="es-ES" sz="1200" dirty="0" smtClean="0"/>
              <a:t>correspondiente que </a:t>
            </a:r>
            <a:r>
              <a:rPr lang="es-ES" sz="1200" dirty="0"/>
              <a:t>respalde su contribución a la creación fotográfica o a la investigación, enseñanza </a:t>
            </a:r>
            <a:r>
              <a:rPr lang="es-ES" sz="1200" dirty="0" smtClean="0"/>
              <a:t>o difusión </a:t>
            </a:r>
            <a:r>
              <a:rPr lang="es-ES" sz="1200" dirty="0"/>
              <a:t>de la disciplina, refiriéndose a especificaciones tales como creaciones, </a:t>
            </a:r>
            <a:r>
              <a:rPr lang="es-ES" sz="1200" dirty="0" smtClean="0"/>
              <a:t>obras, premios</a:t>
            </a:r>
            <a:r>
              <a:rPr lang="es-ES" sz="1200" dirty="0"/>
              <a:t>, reconocimientos, investigaciones, publicaciones, ensayos, charlas, </a:t>
            </a:r>
            <a:r>
              <a:rPr lang="es-ES" sz="1200" dirty="0" smtClean="0"/>
              <a:t>entrevistas, instancias </a:t>
            </a:r>
            <a:r>
              <a:rPr lang="es-ES" sz="1200" dirty="0"/>
              <a:t>de transferencia de conocimientos u otras instancias relativas al objetivo del </a:t>
            </a:r>
            <a:r>
              <a:rPr lang="es-ES" sz="1200" dirty="0" smtClean="0"/>
              <a:t>premio correspondiente</a:t>
            </a:r>
            <a:r>
              <a:rPr lang="es-ES" sz="1200" dirty="0"/>
              <a:t>. </a:t>
            </a:r>
            <a:r>
              <a:rPr lang="es-ES" sz="1200" b="1" dirty="0">
                <a:solidFill>
                  <a:schemeClr val="tx2">
                    <a:lumMod val="60000"/>
                    <a:lumOff val="40000"/>
                  </a:schemeClr>
                </a:solidFill>
              </a:rPr>
              <a:t>Se sugiere organizar en base a los criterios de selección</a:t>
            </a:r>
            <a:r>
              <a:rPr lang="es-ES" sz="1200" b="1" dirty="0" smtClean="0">
                <a:solidFill>
                  <a:schemeClr val="tx2">
                    <a:lumMod val="60000"/>
                    <a:lumOff val="40000"/>
                  </a:schemeClr>
                </a:solidFill>
              </a:rPr>
              <a:t>.</a:t>
            </a:r>
          </a:p>
          <a:p>
            <a:pPr marL="628650" lvl="1" indent="-171450">
              <a:buFont typeface="Arial" panose="020B0604020202020204" pitchFamily="34" charset="0"/>
              <a:buChar char="•"/>
            </a:pPr>
            <a:r>
              <a:rPr lang="es-ES" sz="1000" dirty="0">
                <a:solidFill>
                  <a:prstClr val="white">
                    <a:lumMod val="65000"/>
                  </a:prstClr>
                </a:solidFill>
              </a:rPr>
              <a:t>Los documentos incluidos en la postulación deberán ser adjuntados sin comprimir, es decir, no podrán adjuntarse en ficheros de archivos como ZIP, RAR, TAR, DMG, 7Z u otro análogo. Sólo se aceptará adjuntar a través de links aquellos documentos obligatorios en formato audiovisual. Será absoluta responsabilidad del patrocinador o responsable de la candidatura que el contenido del enlace esté disponible durante todo el proceso del Premio. Los documentos adjuntados en extensión PDF podrán contener más de una página siempre y cuando todas sean parte de un mismo archivo. El tamaño individual de cada archivo adjunto no podrá exceder los 100 MB. Para el ítem portafolio, se acepta hasta un límite de 10 archivos.</a:t>
            </a:r>
          </a:p>
          <a:p>
            <a:pPr marL="628650" lvl="1" indent="-171450">
              <a:buFont typeface="Arial" panose="020B0604020202020204" pitchFamily="34" charset="0"/>
              <a:buChar char="•"/>
            </a:pPr>
            <a:r>
              <a:rPr lang="es-ES" sz="1000" dirty="0">
                <a:solidFill>
                  <a:prstClr val="white">
                    <a:lumMod val="65000"/>
                  </a:prstClr>
                </a:solidFill>
              </a:rPr>
              <a:t>Verificar que la documentación de cuenta de al menos </a:t>
            </a:r>
            <a:r>
              <a:rPr lang="es-ES" sz="1000" dirty="0" smtClean="0">
                <a:solidFill>
                  <a:prstClr val="white">
                    <a:lumMod val="65000"/>
                  </a:prstClr>
                </a:solidFill>
              </a:rPr>
              <a:t>15 </a:t>
            </a:r>
            <a:r>
              <a:rPr lang="es-ES" sz="1000" dirty="0">
                <a:solidFill>
                  <a:prstClr val="white">
                    <a:lumMod val="65000"/>
                  </a:prstClr>
                </a:solidFill>
              </a:rPr>
              <a:t>años de trayectoria sostenida.</a:t>
            </a:r>
            <a:endParaRPr lang="en-US" sz="1000" dirty="0">
              <a:solidFill>
                <a:prstClr val="white">
                  <a:lumMod val="65000"/>
                </a:prstClr>
              </a:solidFill>
            </a:endParaRPr>
          </a:p>
          <a:p>
            <a:pPr marL="171450" indent="-171450">
              <a:buFont typeface="Arial" panose="020B0604020202020204" pitchFamily="34" charset="0"/>
              <a:buChar char="•"/>
            </a:pPr>
            <a:endParaRPr lang="en-US" sz="1200" b="1" dirty="0">
              <a:solidFill>
                <a:schemeClr val="tx2">
                  <a:lumMod val="60000"/>
                  <a:lumOff val="40000"/>
                </a:schemeClr>
              </a:solidFill>
            </a:endParaRPr>
          </a:p>
        </p:txBody>
      </p:sp>
      <p:sp>
        <p:nvSpPr>
          <p:cNvPr id="8" name="56 Rectángulo"/>
          <p:cNvSpPr/>
          <p:nvPr/>
        </p:nvSpPr>
        <p:spPr>
          <a:xfrm>
            <a:off x="177121" y="980728"/>
            <a:ext cx="8777932" cy="792088"/>
          </a:xfrm>
          <a:prstGeom prst="rect">
            <a:avLst/>
          </a:prstGeom>
          <a:solidFill>
            <a:schemeClr val="accent2">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ANTONIO QUINTANA</a:t>
            </a:r>
            <a:endParaRPr lang="es-ES" sz="1400" b="1" dirty="0">
              <a:solidFill>
                <a:prstClr val="white"/>
              </a:solidFill>
            </a:endParaRPr>
          </a:p>
        </p:txBody>
      </p:sp>
    </p:spTree>
    <p:extLst>
      <p:ext uri="{BB962C8B-B14F-4D97-AF65-F5344CB8AC3E}">
        <p14:creationId xmlns:p14="http://schemas.microsoft.com/office/powerpoint/2010/main" val="2250322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7121" y="2060848"/>
            <a:ext cx="8643351" cy="4216539"/>
          </a:xfrm>
          <a:prstGeom prst="rect">
            <a:avLst/>
          </a:prstGeom>
        </p:spPr>
        <p:txBody>
          <a:bodyPr wrap="square">
            <a:spAutoFit/>
          </a:bodyPr>
          <a:lstStyle/>
          <a:p>
            <a:pPr algn="ctr"/>
            <a:r>
              <a:rPr lang="es-ES" sz="1200" b="1" dirty="0" smtClean="0"/>
              <a:t>ANTECEDENTES CANDIDATO /A</a:t>
            </a: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Copia </a:t>
            </a:r>
            <a:r>
              <a:rPr lang="es-ES" sz="1200" b="1" dirty="0">
                <a:solidFill>
                  <a:schemeClr val="tx2">
                    <a:lumMod val="60000"/>
                    <a:lumOff val="40000"/>
                  </a:schemeClr>
                </a:solidFill>
              </a:rPr>
              <a:t>simple de ambas caras de la Cédula Nacional de Identidad vigente del </a:t>
            </a:r>
            <a:r>
              <a:rPr lang="es-ES" sz="1200" b="1" dirty="0" smtClean="0">
                <a:solidFill>
                  <a:schemeClr val="tx2">
                    <a:lumMod val="60000"/>
                    <a:lumOff val="40000"/>
                  </a:schemeClr>
                </a:solidFill>
              </a:rPr>
              <a:t>candidato</a:t>
            </a:r>
            <a:r>
              <a:rPr lang="es-ES" sz="1200" dirty="0" smtClean="0"/>
              <a:t>, otorgada </a:t>
            </a:r>
            <a:r>
              <a:rPr lang="es-ES" sz="1200" dirty="0"/>
              <a:t>por el Servicio de Registro Civil e Identificación de Chile. En el caso de </a:t>
            </a:r>
            <a:r>
              <a:rPr lang="es-ES" sz="1200" dirty="0" smtClean="0"/>
              <a:t>candidatos de </a:t>
            </a:r>
            <a:r>
              <a:rPr lang="es-ES" sz="1200" dirty="0"/>
              <a:t>nacionalidad chilena se podrá adjuntar copia del pasaporte</a:t>
            </a:r>
            <a:r>
              <a:rPr lang="es-ES" sz="1200" dirty="0" smtClean="0"/>
              <a:t>.</a:t>
            </a:r>
          </a:p>
          <a:p>
            <a:pPr marL="628650" lvl="1" indent="-171450">
              <a:buFont typeface="Arial" panose="020B0604020202020204" pitchFamily="34" charset="0"/>
              <a:buChar char="•"/>
            </a:pPr>
            <a:r>
              <a:rPr lang="es-ES" sz="1000" dirty="0">
                <a:solidFill>
                  <a:prstClr val="white">
                    <a:lumMod val="65000"/>
                  </a:prstClr>
                </a:solidFill>
              </a:rPr>
              <a:t>Verificar vigencia y la copia de las dos caras del CI o del pasaporte (una cara) por si se hubiese adjuntado. Debe ser presentado en un único archivo. Verificar concordancia entre este documento y la persona postulada en el FUP</a:t>
            </a:r>
            <a:r>
              <a:rPr lang="es-ES" sz="1000" dirty="0" smtClean="0">
                <a:solidFill>
                  <a:prstClr val="white">
                    <a:lumMod val="65000"/>
                  </a:prstClr>
                </a:solidFill>
              </a:rPr>
              <a:t>.</a:t>
            </a:r>
            <a:endParaRPr lang="es-ES" sz="1200" dirty="0"/>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Declaración </a:t>
            </a:r>
            <a:r>
              <a:rPr lang="es-ES" sz="1200" b="1" dirty="0">
                <a:solidFill>
                  <a:schemeClr val="tx2">
                    <a:lumMod val="60000"/>
                    <a:lumOff val="40000"/>
                  </a:schemeClr>
                </a:solidFill>
              </a:rPr>
              <a:t>simple firmada por el candidato </a:t>
            </a:r>
            <a:r>
              <a:rPr lang="es-ES" sz="1200" dirty="0"/>
              <a:t>a través de la cual manifieste su </a:t>
            </a:r>
            <a:r>
              <a:rPr lang="es-ES" sz="1200" dirty="0" smtClean="0"/>
              <a:t>conformidad con </a:t>
            </a:r>
            <a:r>
              <a:rPr lang="es-ES" sz="1200" dirty="0"/>
              <a:t>la candidatura</a:t>
            </a:r>
            <a:r>
              <a:rPr lang="es-ES" sz="1200" dirty="0" smtClean="0"/>
              <a:t>.</a:t>
            </a:r>
          </a:p>
          <a:p>
            <a:pPr marL="628650" lvl="1" indent="-171450">
              <a:buFont typeface="Arial" panose="020B0604020202020204" pitchFamily="34" charset="0"/>
              <a:buChar char="•"/>
            </a:pPr>
            <a:r>
              <a:rPr lang="es-ES" sz="1000" dirty="0">
                <a:solidFill>
                  <a:prstClr val="white">
                    <a:lumMod val="65000"/>
                  </a:prstClr>
                </a:solidFill>
              </a:rPr>
              <a:t>Verificar existencia correcta de nombre, </a:t>
            </a:r>
            <a:r>
              <a:rPr lang="es-ES" sz="1000" dirty="0" err="1">
                <a:solidFill>
                  <a:prstClr val="white">
                    <a:lumMod val="65000"/>
                  </a:prstClr>
                </a:solidFill>
              </a:rPr>
              <a:t>rut</a:t>
            </a:r>
            <a:r>
              <a:rPr lang="es-ES" sz="1000" dirty="0">
                <a:solidFill>
                  <a:prstClr val="white">
                    <a:lumMod val="65000"/>
                  </a:prstClr>
                </a:solidFill>
              </a:rPr>
              <a:t>, firma, fecha y conformidad de la candidatura. Verificar concordancia entre este documento y el de la cédula de identidad. Evitar el uso de nombres artísticos y seudónimos o usarlos en simultáneo que aquel especificado en el carnet de identidad</a:t>
            </a:r>
            <a:r>
              <a:rPr lang="es-ES" sz="1000" dirty="0" smtClean="0">
                <a:solidFill>
                  <a:prstClr val="white">
                    <a:lumMod val="65000"/>
                  </a:prstClr>
                </a:solidFill>
              </a:rPr>
              <a:t>.</a:t>
            </a:r>
            <a:endParaRPr lang="es-ES" sz="1200" dirty="0"/>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Portafolio </a:t>
            </a:r>
            <a:r>
              <a:rPr lang="es-ES" sz="1200" b="1" dirty="0">
                <a:solidFill>
                  <a:schemeClr val="tx2">
                    <a:lumMod val="60000"/>
                    <a:lumOff val="40000"/>
                  </a:schemeClr>
                </a:solidFill>
              </a:rPr>
              <a:t>con antecedentes que acreditan la información necesaria para una </a:t>
            </a:r>
            <a:r>
              <a:rPr lang="es-ES" sz="1200" b="1" dirty="0" smtClean="0">
                <a:solidFill>
                  <a:schemeClr val="tx2">
                    <a:lumMod val="60000"/>
                    <a:lumOff val="40000"/>
                  </a:schemeClr>
                </a:solidFill>
              </a:rPr>
              <a:t>evaluación </a:t>
            </a:r>
            <a:r>
              <a:rPr lang="es-ES" sz="1200" dirty="0" smtClean="0"/>
              <a:t>pertinente </a:t>
            </a:r>
            <a:r>
              <a:rPr lang="es-ES" sz="1200" dirty="0"/>
              <a:t>en base a los criterios de selección precisados en estas bases, vale decir, </a:t>
            </a:r>
            <a:r>
              <a:rPr lang="es-ES" sz="1200" dirty="0" smtClean="0"/>
              <a:t>dando cuenta </a:t>
            </a:r>
            <a:r>
              <a:rPr lang="es-ES" sz="1200" dirty="0"/>
              <a:t>de una trayectoria de al menos 15 años del candidato, con el detalle </a:t>
            </a:r>
            <a:r>
              <a:rPr lang="es-ES" sz="1200" dirty="0" smtClean="0"/>
              <a:t>correspondiente que </a:t>
            </a:r>
            <a:r>
              <a:rPr lang="es-ES" sz="1200" dirty="0"/>
              <a:t>respalde su contribución a la creación fotográfica o a la investigación, enseñanza </a:t>
            </a:r>
            <a:r>
              <a:rPr lang="es-ES" sz="1200" dirty="0" smtClean="0"/>
              <a:t>o difusión </a:t>
            </a:r>
            <a:r>
              <a:rPr lang="es-ES" sz="1200" dirty="0"/>
              <a:t>de la disciplina, refiriéndose a especificaciones tales como creaciones, </a:t>
            </a:r>
            <a:r>
              <a:rPr lang="es-ES" sz="1200" dirty="0" smtClean="0"/>
              <a:t>obras, premios</a:t>
            </a:r>
            <a:r>
              <a:rPr lang="es-ES" sz="1200" dirty="0"/>
              <a:t>, reconocimientos, investigaciones, publicaciones, ensayos, charlas, </a:t>
            </a:r>
            <a:r>
              <a:rPr lang="es-ES" sz="1200" dirty="0" smtClean="0"/>
              <a:t>entrevistas, instancias </a:t>
            </a:r>
            <a:r>
              <a:rPr lang="es-ES" sz="1200" dirty="0"/>
              <a:t>de transferencia de conocimientos u otras instancias relativas al objetivo del </a:t>
            </a:r>
            <a:r>
              <a:rPr lang="es-ES" sz="1200" dirty="0" smtClean="0"/>
              <a:t>premio correspondiente</a:t>
            </a:r>
            <a:r>
              <a:rPr lang="es-ES" sz="1200" dirty="0"/>
              <a:t>. </a:t>
            </a:r>
            <a:r>
              <a:rPr lang="es-ES" sz="1200" b="1" dirty="0">
                <a:solidFill>
                  <a:schemeClr val="tx2">
                    <a:lumMod val="60000"/>
                    <a:lumOff val="40000"/>
                  </a:schemeClr>
                </a:solidFill>
              </a:rPr>
              <a:t>Se sugiere organizar en base a los criterios de selección</a:t>
            </a:r>
            <a:r>
              <a:rPr lang="es-ES" sz="1200" b="1" dirty="0" smtClean="0">
                <a:solidFill>
                  <a:schemeClr val="tx2">
                    <a:lumMod val="60000"/>
                    <a:lumOff val="40000"/>
                  </a:schemeClr>
                </a:solidFill>
              </a:rPr>
              <a:t>.</a:t>
            </a:r>
          </a:p>
          <a:p>
            <a:pPr marL="628650" lvl="1" indent="-171450">
              <a:buFont typeface="Arial" panose="020B0604020202020204" pitchFamily="34" charset="0"/>
              <a:buChar char="•"/>
            </a:pPr>
            <a:r>
              <a:rPr lang="es-ES" sz="1000" dirty="0">
                <a:solidFill>
                  <a:prstClr val="white">
                    <a:lumMod val="65000"/>
                  </a:prstClr>
                </a:solidFill>
              </a:rPr>
              <a:t>Los documentos incluidos en la postulación deberán ser adjuntados sin comprimir, es decir, no podrán adjuntarse en ficheros de archivos como ZIP, RAR, TAR, DMG, 7Z u otro análogo. Sólo se aceptará adjuntar a través de links aquellos documentos obligatorios en formato audiovisual. Será absoluta responsabilidad del patrocinador o responsable de la candidatura que el contenido del enlace esté disponible durante todo el proceso del Premio. Los documentos adjuntados en extensión PDF podrán contener más de una página siempre y cuando todas sean parte de un mismo archivo. El tamaño individual de cada archivo adjunto no podrá exceder los 100 MB. Para el ítem portafolio, se acepta hasta un límite de 10 archivos.</a:t>
            </a:r>
          </a:p>
          <a:p>
            <a:pPr marL="628650" lvl="1" indent="-171450">
              <a:buFont typeface="Arial" panose="020B0604020202020204" pitchFamily="34" charset="0"/>
              <a:buChar char="•"/>
            </a:pPr>
            <a:r>
              <a:rPr lang="es-ES" sz="1000" dirty="0">
                <a:solidFill>
                  <a:prstClr val="white">
                    <a:lumMod val="65000"/>
                  </a:prstClr>
                </a:solidFill>
              </a:rPr>
              <a:t>Verificar que la documentación de cuenta de al menos </a:t>
            </a:r>
            <a:r>
              <a:rPr lang="es-ES" sz="1000" dirty="0" smtClean="0">
                <a:solidFill>
                  <a:prstClr val="white">
                    <a:lumMod val="65000"/>
                  </a:prstClr>
                </a:solidFill>
              </a:rPr>
              <a:t>15 </a:t>
            </a:r>
            <a:r>
              <a:rPr lang="es-ES" sz="1000" dirty="0">
                <a:solidFill>
                  <a:prstClr val="white">
                    <a:lumMod val="65000"/>
                  </a:prstClr>
                </a:solidFill>
              </a:rPr>
              <a:t>años de trayectoria sostenida.</a:t>
            </a:r>
            <a:endParaRPr lang="en-US" sz="1000" dirty="0">
              <a:solidFill>
                <a:prstClr val="white">
                  <a:lumMod val="65000"/>
                </a:prstClr>
              </a:solidFill>
            </a:endParaRPr>
          </a:p>
          <a:p>
            <a:pPr marL="171450" indent="-171450">
              <a:buFont typeface="Arial" panose="020B0604020202020204" pitchFamily="34" charset="0"/>
              <a:buChar char="•"/>
            </a:pPr>
            <a:endParaRPr lang="en-US" sz="1200" b="1" dirty="0">
              <a:solidFill>
                <a:schemeClr val="tx2">
                  <a:lumMod val="60000"/>
                  <a:lumOff val="40000"/>
                </a:schemeClr>
              </a:solidFill>
            </a:endParaRPr>
          </a:p>
        </p:txBody>
      </p:sp>
      <p:sp>
        <p:nvSpPr>
          <p:cNvPr id="8" name="56 Rectángulo"/>
          <p:cNvSpPr/>
          <p:nvPr/>
        </p:nvSpPr>
        <p:spPr>
          <a:xfrm>
            <a:off x="177121" y="980728"/>
            <a:ext cx="8777932" cy="792088"/>
          </a:xfrm>
          <a:prstGeom prst="rect">
            <a:avLst/>
          </a:prstGeom>
          <a:solidFill>
            <a:schemeClr val="accent2">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ANTONIO QUINTANA</a:t>
            </a:r>
            <a:endParaRPr lang="es-ES" sz="1400" b="1" dirty="0">
              <a:solidFill>
                <a:prstClr val="white"/>
              </a:solidFill>
            </a:endParaRPr>
          </a:p>
        </p:txBody>
      </p:sp>
    </p:spTree>
    <p:extLst>
      <p:ext uri="{BB962C8B-B14F-4D97-AF65-F5344CB8AC3E}">
        <p14:creationId xmlns:p14="http://schemas.microsoft.com/office/powerpoint/2010/main" val="424348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errar llave 4"/>
          <p:cNvSpPr/>
          <p:nvPr/>
        </p:nvSpPr>
        <p:spPr>
          <a:xfrm>
            <a:off x="4788024" y="2132856"/>
            <a:ext cx="216024" cy="1344075"/>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Cerrar llave 7"/>
          <p:cNvSpPr/>
          <p:nvPr/>
        </p:nvSpPr>
        <p:spPr>
          <a:xfrm>
            <a:off x="4788024" y="3717032"/>
            <a:ext cx="216024" cy="256807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CuadroTexto 5"/>
          <p:cNvSpPr txBox="1"/>
          <p:nvPr/>
        </p:nvSpPr>
        <p:spPr>
          <a:xfrm>
            <a:off x="5076056" y="2681782"/>
            <a:ext cx="648072" cy="246221"/>
          </a:xfrm>
          <a:prstGeom prst="rect">
            <a:avLst/>
          </a:prstGeom>
          <a:noFill/>
        </p:spPr>
        <p:txBody>
          <a:bodyPr wrap="square" rtlCol="0">
            <a:spAutoFit/>
          </a:bodyPr>
          <a:lstStyle/>
          <a:p>
            <a:r>
              <a:rPr lang="es-ES" sz="1000" dirty="0" smtClean="0"/>
              <a:t>40%</a:t>
            </a:r>
            <a:endParaRPr lang="en-US" sz="1000" dirty="0"/>
          </a:p>
        </p:txBody>
      </p:sp>
      <p:sp>
        <p:nvSpPr>
          <p:cNvPr id="9" name="CuadroTexto 8"/>
          <p:cNvSpPr txBox="1"/>
          <p:nvPr/>
        </p:nvSpPr>
        <p:spPr>
          <a:xfrm>
            <a:off x="5085922" y="4877957"/>
            <a:ext cx="648072" cy="246221"/>
          </a:xfrm>
          <a:prstGeom prst="rect">
            <a:avLst/>
          </a:prstGeom>
          <a:noFill/>
        </p:spPr>
        <p:txBody>
          <a:bodyPr wrap="square" rtlCol="0">
            <a:spAutoFit/>
          </a:bodyPr>
          <a:lstStyle/>
          <a:p>
            <a:r>
              <a:rPr lang="es-ES" sz="1000" dirty="0"/>
              <a:t>6</a:t>
            </a:r>
            <a:r>
              <a:rPr lang="es-ES" sz="1000" dirty="0" smtClean="0"/>
              <a:t>0%</a:t>
            </a:r>
            <a:endParaRPr lang="en-US" sz="1000" dirty="0"/>
          </a:p>
        </p:txBody>
      </p:sp>
      <p:sp>
        <p:nvSpPr>
          <p:cNvPr id="10" name="CuadroTexto 9"/>
          <p:cNvSpPr txBox="1"/>
          <p:nvPr/>
        </p:nvSpPr>
        <p:spPr>
          <a:xfrm>
            <a:off x="176130" y="1889806"/>
            <a:ext cx="1401123" cy="246221"/>
          </a:xfrm>
          <a:prstGeom prst="rect">
            <a:avLst/>
          </a:prstGeom>
          <a:noFill/>
        </p:spPr>
        <p:txBody>
          <a:bodyPr wrap="square" rtlCol="0">
            <a:spAutoFit/>
          </a:bodyPr>
          <a:lstStyle/>
          <a:p>
            <a:r>
              <a:rPr lang="es-ES" sz="1000" b="1" dirty="0" smtClean="0"/>
              <a:t>Evaluación individual</a:t>
            </a:r>
            <a:endParaRPr lang="en-US" sz="1000" b="1" dirty="0"/>
          </a:p>
        </p:txBody>
      </p:sp>
      <p:sp>
        <p:nvSpPr>
          <p:cNvPr id="11" name="CuadroTexto 10"/>
          <p:cNvSpPr txBox="1"/>
          <p:nvPr/>
        </p:nvSpPr>
        <p:spPr>
          <a:xfrm>
            <a:off x="178093" y="3473871"/>
            <a:ext cx="1401123" cy="246221"/>
          </a:xfrm>
          <a:prstGeom prst="rect">
            <a:avLst/>
          </a:prstGeom>
          <a:noFill/>
        </p:spPr>
        <p:txBody>
          <a:bodyPr wrap="square" rtlCol="0">
            <a:spAutoFit/>
          </a:bodyPr>
          <a:lstStyle/>
          <a:p>
            <a:r>
              <a:rPr lang="es-ES" sz="1000" b="1" dirty="0" smtClean="0"/>
              <a:t>Evaluación colectiva</a:t>
            </a:r>
            <a:endParaRPr lang="en-US" sz="1000" b="1" dirty="0"/>
          </a:p>
        </p:txBody>
      </p:sp>
      <p:sp>
        <p:nvSpPr>
          <p:cNvPr id="12" name="Rectángulo 11"/>
          <p:cNvSpPr/>
          <p:nvPr/>
        </p:nvSpPr>
        <p:spPr>
          <a:xfrm>
            <a:off x="5573214" y="2086840"/>
            <a:ext cx="3381839" cy="2554545"/>
          </a:xfrm>
          <a:prstGeom prst="rect">
            <a:avLst/>
          </a:prstGeom>
        </p:spPr>
        <p:txBody>
          <a:bodyPr wrap="square">
            <a:spAutoFit/>
          </a:bodyPr>
          <a:lstStyle/>
          <a:p>
            <a:r>
              <a:rPr lang="es-ES" sz="1000" dirty="0"/>
              <a:t>El </a:t>
            </a:r>
            <a:r>
              <a:rPr lang="es-ES" sz="1000" b="1" dirty="0" smtClean="0"/>
              <a:t>CRITERIO DE SELECCIÓN</a:t>
            </a:r>
            <a:r>
              <a:rPr lang="es-ES" sz="1000" dirty="0" smtClean="0"/>
              <a:t>, </a:t>
            </a:r>
            <a:r>
              <a:rPr lang="es-ES" sz="1000" dirty="0"/>
              <a:t>en cada premio que se utilizará será: </a:t>
            </a:r>
            <a:endParaRPr lang="es-ES" sz="1000" dirty="0" smtClean="0"/>
          </a:p>
          <a:p>
            <a:endParaRPr lang="es-ES" sz="1000" dirty="0" smtClean="0"/>
          </a:p>
          <a:p>
            <a:r>
              <a:rPr lang="es-ES" sz="1000" dirty="0" smtClean="0"/>
              <a:t>• </a:t>
            </a:r>
            <a:r>
              <a:rPr lang="es-ES" sz="1000" dirty="0"/>
              <a:t>De mayor a menor puntaje obtenido en la evaluación; </a:t>
            </a:r>
            <a:endParaRPr lang="es-ES" sz="1000" dirty="0" smtClean="0"/>
          </a:p>
          <a:p>
            <a:endParaRPr lang="es-ES" sz="1000" dirty="0"/>
          </a:p>
          <a:p>
            <a:r>
              <a:rPr lang="es-ES" sz="1000" dirty="0" smtClean="0"/>
              <a:t>• </a:t>
            </a:r>
            <a:r>
              <a:rPr lang="es-ES" sz="1000" dirty="0"/>
              <a:t>Ante postulaciones de igual puntaje se utilizarán los siguientes criterios en el orden que se indica: </a:t>
            </a:r>
            <a:endParaRPr lang="es-ES" sz="1000" dirty="0" smtClean="0"/>
          </a:p>
          <a:p>
            <a:endParaRPr lang="es-ES" sz="1000" dirty="0"/>
          </a:p>
          <a:p>
            <a:pPr lvl="1" algn="just"/>
            <a:r>
              <a:rPr lang="es-ES" sz="1000" dirty="0" smtClean="0"/>
              <a:t>En </a:t>
            </a:r>
            <a:r>
              <a:rPr lang="es-ES" sz="1000" dirty="0"/>
              <a:t>los </a:t>
            </a:r>
            <a:r>
              <a:rPr lang="es-ES" sz="1000" b="1" dirty="0"/>
              <a:t>premios Carmen </a:t>
            </a:r>
            <a:r>
              <a:rPr lang="es-ES" sz="1000" b="1" dirty="0" err="1"/>
              <a:t>Waugh</a:t>
            </a:r>
            <a:r>
              <a:rPr lang="es-ES" sz="1000" b="1" dirty="0"/>
              <a:t>, a la trayectoria en Artes Visuales y Antonio Quintana, a la trayectoria en Fotografía </a:t>
            </a:r>
            <a:r>
              <a:rPr lang="es-ES" sz="1000" dirty="0"/>
              <a:t>se seleccionará la postulación que hubiese obtenido un mayor puntaje en la evaluación del criterio </a:t>
            </a:r>
            <a:r>
              <a:rPr lang="es-ES" sz="1000" dirty="0" smtClean="0"/>
              <a:t>legado</a:t>
            </a:r>
            <a:endParaRPr lang="en-US" sz="1000" dirty="0" smtClean="0"/>
          </a:p>
          <a:p>
            <a:pPr marL="171450" indent="-171450" algn="just">
              <a:buFont typeface="Arial" panose="020B0604020202020204" pitchFamily="34" charset="0"/>
              <a:buChar char="•"/>
            </a:pPr>
            <a:endParaRPr lang="es-ES" sz="1000" dirty="0" smtClean="0"/>
          </a:p>
          <a:p>
            <a:pPr marL="171450" indent="-171450" algn="just">
              <a:buFont typeface="Arial" panose="020B0604020202020204" pitchFamily="34" charset="0"/>
              <a:buChar char="•"/>
            </a:pPr>
            <a:r>
              <a:rPr lang="es-ES" sz="1000" dirty="0" smtClean="0"/>
              <a:t>Si </a:t>
            </a:r>
            <a:r>
              <a:rPr lang="es-ES" sz="1000" dirty="0"/>
              <a:t>aplicados los criterios anteriores se conserva el empate, deberá dirimirse por mayoría simple del jurado presente. </a:t>
            </a:r>
          </a:p>
        </p:txBody>
      </p:sp>
      <p:sp>
        <p:nvSpPr>
          <p:cNvPr id="13" name="Rectángulo 12"/>
          <p:cNvSpPr/>
          <p:nvPr/>
        </p:nvSpPr>
        <p:spPr>
          <a:xfrm>
            <a:off x="5792199" y="4807777"/>
            <a:ext cx="3162853" cy="1323439"/>
          </a:xfrm>
          <a:prstGeom prst="rect">
            <a:avLst/>
          </a:prstGeom>
        </p:spPr>
        <p:txBody>
          <a:bodyPr wrap="square">
            <a:spAutoFit/>
          </a:bodyPr>
          <a:lstStyle/>
          <a:p>
            <a:pPr algn="just"/>
            <a:r>
              <a:rPr lang="es-ES" sz="1000" dirty="0"/>
              <a:t>El Jurado podrá proponer declarar desierta la Convocatoria o los respectivos premios en caso de que la mayoría de sus integrantes considere que, ninguna de las postulaciones cumple con los estándares exigidos en estas bases lo cual deberá constar en el acta respectiva. No existirá obligación de indemnizar a los patrocinadores o responsables de las candidaturas en caso de declararse desierta la convocatoria.</a:t>
            </a:r>
            <a:endParaRPr lang="en-US" sz="1000" dirty="0"/>
          </a:p>
        </p:txBody>
      </p:sp>
      <p:sp>
        <p:nvSpPr>
          <p:cNvPr id="14" name="56 Rectángulo"/>
          <p:cNvSpPr/>
          <p:nvPr/>
        </p:nvSpPr>
        <p:spPr>
          <a:xfrm>
            <a:off x="177121" y="980728"/>
            <a:ext cx="8777932" cy="792088"/>
          </a:xfrm>
          <a:prstGeom prst="rect">
            <a:avLst/>
          </a:prstGeom>
          <a:solidFill>
            <a:schemeClr val="accent2">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ANTONIO QUINTANA</a:t>
            </a:r>
            <a:endParaRPr lang="es-ES" sz="1400" b="1" dirty="0">
              <a:solidFill>
                <a:prstClr val="white"/>
              </a:solidFill>
            </a:endParaRPr>
          </a:p>
        </p:txBody>
      </p:sp>
      <p:pic>
        <p:nvPicPr>
          <p:cNvPr id="2" name="Imagen 1"/>
          <p:cNvPicPr>
            <a:picLocks noChangeAspect="1"/>
          </p:cNvPicPr>
          <p:nvPr/>
        </p:nvPicPr>
        <p:blipFill>
          <a:blip r:embed="rId3"/>
          <a:stretch>
            <a:fillRect/>
          </a:stretch>
        </p:blipFill>
        <p:spPr>
          <a:xfrm>
            <a:off x="176130" y="3715404"/>
            <a:ext cx="4070433" cy="2543251"/>
          </a:xfrm>
          <a:prstGeom prst="rect">
            <a:avLst/>
          </a:prstGeom>
        </p:spPr>
      </p:pic>
      <p:pic>
        <p:nvPicPr>
          <p:cNvPr id="15" name="Imagen 14"/>
          <p:cNvPicPr>
            <a:picLocks noChangeAspect="1"/>
          </p:cNvPicPr>
          <p:nvPr/>
        </p:nvPicPr>
        <p:blipFill>
          <a:blip r:embed="rId4"/>
          <a:stretch>
            <a:fillRect/>
          </a:stretch>
        </p:blipFill>
        <p:spPr>
          <a:xfrm>
            <a:off x="204176" y="2120825"/>
            <a:ext cx="4042388" cy="1384212"/>
          </a:xfrm>
          <a:prstGeom prst="rect">
            <a:avLst/>
          </a:prstGeom>
        </p:spPr>
      </p:pic>
    </p:spTree>
    <p:extLst>
      <p:ext uri="{BB962C8B-B14F-4D97-AF65-F5344CB8AC3E}">
        <p14:creationId xmlns:p14="http://schemas.microsoft.com/office/powerpoint/2010/main" val="18728780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77121" y="2978656"/>
            <a:ext cx="8715359" cy="2308324"/>
          </a:xfrm>
          <a:prstGeom prst="rect">
            <a:avLst/>
          </a:prstGeom>
        </p:spPr>
        <p:txBody>
          <a:bodyPr wrap="square">
            <a:spAutoFit/>
          </a:bodyPr>
          <a:lstStyle/>
          <a:p>
            <a:pPr algn="ctr"/>
            <a:r>
              <a:rPr lang="es-ES" sz="1600" b="1" dirty="0" smtClean="0"/>
              <a:t>CANDIDATO/A</a:t>
            </a:r>
          </a:p>
          <a:p>
            <a:endParaRPr lang="es-ES" sz="1600" b="1" dirty="0" smtClean="0"/>
          </a:p>
          <a:p>
            <a:pPr marL="285750" indent="-285750">
              <a:buFont typeface="Arial" panose="020B0604020202020204" pitchFamily="34" charset="0"/>
              <a:buChar char="•"/>
            </a:pPr>
            <a:r>
              <a:rPr lang="es-ES" sz="1400" b="1" dirty="0" smtClean="0">
                <a:solidFill>
                  <a:schemeClr val="accent1"/>
                </a:solidFill>
              </a:rPr>
              <a:t>Personas </a:t>
            </a:r>
            <a:r>
              <a:rPr lang="es-ES" sz="1400" b="1" dirty="0">
                <a:solidFill>
                  <a:schemeClr val="accent1"/>
                </a:solidFill>
              </a:rPr>
              <a:t>naturales </a:t>
            </a:r>
            <a:r>
              <a:rPr lang="es-ES" sz="1400" dirty="0"/>
              <a:t>de nacionalidad chilena o extranjeros con cédula de identidad </a:t>
            </a:r>
            <a:r>
              <a:rPr lang="es-ES" sz="1400" dirty="0" smtClean="0"/>
              <a:t>otorgada por </a:t>
            </a:r>
            <a:r>
              <a:rPr lang="es-ES" sz="1400" dirty="0"/>
              <a:t>el Servicio de Registro Civil e Identificación de Chile, </a:t>
            </a:r>
            <a:endParaRPr lang="es-ES" sz="1400" dirty="0" smtClean="0"/>
          </a:p>
          <a:p>
            <a:pPr marL="285750" indent="-285750">
              <a:buFont typeface="Arial" panose="020B0604020202020204" pitchFamily="34" charset="0"/>
              <a:buChar char="•"/>
            </a:pPr>
            <a:endParaRPr lang="es-ES" sz="1400" dirty="0"/>
          </a:p>
          <a:p>
            <a:pPr marL="285750" indent="-285750">
              <a:buFont typeface="Arial" panose="020B0604020202020204" pitchFamily="34" charset="0"/>
              <a:buChar char="•"/>
            </a:pPr>
            <a:r>
              <a:rPr lang="es-ES" sz="1400" dirty="0" smtClean="0"/>
              <a:t>que </a:t>
            </a:r>
            <a:r>
              <a:rPr lang="es-ES" sz="1400" dirty="0"/>
              <a:t>sean </a:t>
            </a:r>
            <a:r>
              <a:rPr lang="es-ES" sz="1400" b="1" dirty="0">
                <a:solidFill>
                  <a:schemeClr val="accent1"/>
                </a:solidFill>
              </a:rPr>
              <a:t>mayores de 18 años </a:t>
            </a:r>
            <a:r>
              <a:rPr lang="es-ES" sz="1400" b="1" dirty="0" smtClean="0">
                <a:solidFill>
                  <a:schemeClr val="accent1"/>
                </a:solidFill>
              </a:rPr>
              <a:t>y menores </a:t>
            </a:r>
            <a:r>
              <a:rPr lang="es-ES" sz="1400" b="1" dirty="0">
                <a:solidFill>
                  <a:schemeClr val="accent1"/>
                </a:solidFill>
              </a:rPr>
              <a:t>de 35 años </a:t>
            </a:r>
            <a:r>
              <a:rPr lang="es-ES" sz="1400" dirty="0"/>
              <a:t>a la fecha de postulación y </a:t>
            </a:r>
            <a:endParaRPr lang="es-ES" sz="1400" dirty="0" smtClean="0"/>
          </a:p>
          <a:p>
            <a:pPr marL="285750" indent="-285750">
              <a:buFont typeface="Arial" panose="020B0604020202020204" pitchFamily="34" charset="0"/>
              <a:buChar char="•"/>
            </a:pPr>
            <a:endParaRPr lang="es-ES" sz="1400" dirty="0"/>
          </a:p>
          <a:p>
            <a:pPr marL="285750" indent="-285750">
              <a:buFont typeface="Arial" panose="020B0604020202020204" pitchFamily="34" charset="0"/>
              <a:buChar char="•"/>
            </a:pPr>
            <a:r>
              <a:rPr lang="es-ES" sz="1400" dirty="0" smtClean="0"/>
              <a:t>que </a:t>
            </a:r>
            <a:r>
              <a:rPr lang="es-ES" sz="1400" b="1" dirty="0">
                <a:solidFill>
                  <a:schemeClr val="accent1"/>
                </a:solidFill>
              </a:rPr>
              <a:t>hayan desarrollado un trabajo </a:t>
            </a:r>
            <a:r>
              <a:rPr lang="es-ES" sz="1400" b="1" dirty="0" smtClean="0">
                <a:solidFill>
                  <a:schemeClr val="accent1"/>
                </a:solidFill>
              </a:rPr>
              <a:t>fotográfico que </a:t>
            </a:r>
            <a:r>
              <a:rPr lang="es-ES" sz="1400" b="1" dirty="0">
                <a:solidFill>
                  <a:schemeClr val="accent1"/>
                </a:solidFill>
              </a:rPr>
              <a:t>destaque por su calidad e innovación, ya sea a través </a:t>
            </a:r>
            <a:r>
              <a:rPr lang="es-ES" sz="1400" b="1" dirty="0" smtClean="0">
                <a:solidFill>
                  <a:schemeClr val="accent1"/>
                </a:solidFill>
              </a:rPr>
              <a:t>de formatos </a:t>
            </a:r>
            <a:r>
              <a:rPr lang="es-ES" sz="1400" b="1" dirty="0">
                <a:solidFill>
                  <a:schemeClr val="accent1"/>
                </a:solidFill>
              </a:rPr>
              <a:t>fotográficos </a:t>
            </a:r>
            <a:r>
              <a:rPr lang="es-ES" sz="1400" b="1" dirty="0" smtClean="0">
                <a:solidFill>
                  <a:schemeClr val="accent1"/>
                </a:solidFill>
              </a:rPr>
              <a:t>análogos o </a:t>
            </a:r>
            <a:r>
              <a:rPr lang="es-ES" sz="1400" b="1" dirty="0">
                <a:solidFill>
                  <a:schemeClr val="accent1"/>
                </a:solidFill>
              </a:rPr>
              <a:t>digitales, considerando la diversidad de lenguajes que caracteriza a la </a:t>
            </a:r>
            <a:r>
              <a:rPr lang="es-ES" sz="1400" b="1" dirty="0" smtClean="0">
                <a:solidFill>
                  <a:schemeClr val="accent1"/>
                </a:solidFill>
              </a:rPr>
              <a:t>fotografía contemporánea</a:t>
            </a:r>
            <a:r>
              <a:rPr lang="es-ES" sz="1400" b="1" dirty="0">
                <a:solidFill>
                  <a:schemeClr val="accent1"/>
                </a:solidFill>
              </a:rPr>
              <a:t>.</a:t>
            </a:r>
            <a:endParaRPr lang="en-US" sz="1400" b="1" dirty="0">
              <a:solidFill>
                <a:schemeClr val="accent1"/>
              </a:solidFill>
            </a:endParaRPr>
          </a:p>
        </p:txBody>
      </p:sp>
      <p:sp>
        <p:nvSpPr>
          <p:cNvPr id="9" name="56 Rectángulo"/>
          <p:cNvSpPr/>
          <p:nvPr/>
        </p:nvSpPr>
        <p:spPr>
          <a:xfrm>
            <a:off x="177121" y="980728"/>
            <a:ext cx="8777932" cy="792088"/>
          </a:xfrm>
          <a:prstGeom prst="rect">
            <a:avLst/>
          </a:prstGeom>
          <a:solidFill>
            <a:schemeClr val="bg2">
              <a:lumMod val="50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RODRIGO ROJAS DE NEGRI</a:t>
            </a:r>
            <a:endParaRPr lang="es-ES" sz="1400" b="1" dirty="0">
              <a:solidFill>
                <a:prstClr val="white"/>
              </a:solidFill>
            </a:endParaRPr>
          </a:p>
        </p:txBody>
      </p:sp>
    </p:spTree>
    <p:extLst>
      <p:ext uri="{BB962C8B-B14F-4D97-AF65-F5344CB8AC3E}">
        <p14:creationId xmlns:p14="http://schemas.microsoft.com/office/powerpoint/2010/main" val="3250468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6 Rectángulo"/>
          <p:cNvSpPr/>
          <p:nvPr/>
        </p:nvSpPr>
        <p:spPr>
          <a:xfrm>
            <a:off x="177121" y="980728"/>
            <a:ext cx="8777932" cy="792088"/>
          </a:xfrm>
          <a:prstGeom prst="rect">
            <a:avLst/>
          </a:prstGeom>
          <a:solidFill>
            <a:schemeClr val="bg2">
              <a:lumMod val="50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RODRIGO ROJAS DE NEGRI</a:t>
            </a:r>
            <a:endParaRPr lang="es-ES" sz="1400" b="1" dirty="0">
              <a:solidFill>
                <a:prstClr val="white"/>
              </a:solidFill>
            </a:endParaRPr>
          </a:p>
        </p:txBody>
      </p:sp>
      <p:sp>
        <p:nvSpPr>
          <p:cNvPr id="2" name="Rectángulo 1"/>
          <p:cNvSpPr/>
          <p:nvPr/>
        </p:nvSpPr>
        <p:spPr>
          <a:xfrm>
            <a:off x="196856" y="2132856"/>
            <a:ext cx="8777932" cy="3847207"/>
          </a:xfrm>
          <a:prstGeom prst="rect">
            <a:avLst/>
          </a:prstGeom>
        </p:spPr>
        <p:txBody>
          <a:bodyPr wrap="square">
            <a:spAutoFit/>
          </a:bodyPr>
          <a:lstStyle/>
          <a:p>
            <a:pPr algn="ctr"/>
            <a:r>
              <a:rPr lang="es-ES" sz="1200" dirty="0" smtClean="0"/>
              <a:t>ANTECEDENTES CANDIDATO/A</a:t>
            </a: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Copia </a:t>
            </a:r>
            <a:r>
              <a:rPr lang="es-ES" sz="1200" b="1" dirty="0">
                <a:solidFill>
                  <a:schemeClr val="tx2">
                    <a:lumMod val="60000"/>
                    <a:lumOff val="40000"/>
                  </a:schemeClr>
                </a:solidFill>
              </a:rPr>
              <a:t>simple de ambas caras de la Cédula Nacional de Identidad vigente del </a:t>
            </a:r>
            <a:r>
              <a:rPr lang="es-ES" sz="1200" b="1" dirty="0" smtClean="0">
                <a:solidFill>
                  <a:schemeClr val="tx2">
                    <a:lumMod val="60000"/>
                    <a:lumOff val="40000"/>
                  </a:schemeClr>
                </a:solidFill>
              </a:rPr>
              <a:t>candidato</a:t>
            </a:r>
            <a:r>
              <a:rPr lang="es-ES" sz="1200" dirty="0" smtClean="0"/>
              <a:t>, otorgada </a:t>
            </a:r>
            <a:r>
              <a:rPr lang="es-ES" sz="1200" dirty="0"/>
              <a:t>por el Servicio de Registro Civil </a:t>
            </a:r>
            <a:r>
              <a:rPr lang="es-ES" sz="1200" dirty="0" smtClean="0"/>
              <a:t>e Identificación </a:t>
            </a:r>
            <a:r>
              <a:rPr lang="es-ES" sz="1200" dirty="0"/>
              <a:t>de Chile. En el caso de </a:t>
            </a:r>
            <a:r>
              <a:rPr lang="es-ES" sz="1200" dirty="0" smtClean="0"/>
              <a:t>candidatos de </a:t>
            </a:r>
            <a:r>
              <a:rPr lang="es-ES" sz="1200" dirty="0"/>
              <a:t>nacionalidad chilena se podrá adjuntar copia del pasaporte.</a:t>
            </a:r>
          </a:p>
          <a:p>
            <a:pPr marL="628650" lvl="1" indent="-171450">
              <a:buFont typeface="Arial" panose="020B0604020202020204" pitchFamily="34" charset="0"/>
              <a:buChar char="•"/>
            </a:pPr>
            <a:r>
              <a:rPr lang="es-ES" sz="1000" dirty="0">
                <a:solidFill>
                  <a:prstClr val="white">
                    <a:lumMod val="65000"/>
                  </a:prstClr>
                </a:solidFill>
              </a:rPr>
              <a:t>Verificar vigencia y la copia de las dos caras del CI o del pasaporte (una cara) por si se hubiese adjuntado. Debe ser presentado en un único archivo. Verificar concordancia entre este documento y la persona postulada en el FUP.</a:t>
            </a:r>
            <a:endParaRPr lang="es-ES" sz="1200" dirty="0">
              <a:solidFill>
                <a:prstClr val="black"/>
              </a:solidFill>
            </a:endParaRP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Declaración </a:t>
            </a:r>
            <a:r>
              <a:rPr lang="es-ES" sz="1200" b="1" dirty="0">
                <a:solidFill>
                  <a:schemeClr val="tx2">
                    <a:lumMod val="60000"/>
                    <a:lumOff val="40000"/>
                  </a:schemeClr>
                </a:solidFill>
              </a:rPr>
              <a:t>simple firmada por el candidato </a:t>
            </a:r>
            <a:r>
              <a:rPr lang="es-ES" sz="1200" dirty="0"/>
              <a:t>a través de la cual manifieste su </a:t>
            </a:r>
            <a:r>
              <a:rPr lang="es-ES" sz="1200" dirty="0" smtClean="0"/>
              <a:t>conformidad con </a:t>
            </a:r>
            <a:r>
              <a:rPr lang="es-ES" sz="1200" dirty="0"/>
              <a:t>la candidatura.</a:t>
            </a:r>
          </a:p>
          <a:p>
            <a:pPr marL="628650" lvl="1" indent="-171450">
              <a:buFont typeface="Arial" panose="020B0604020202020204" pitchFamily="34" charset="0"/>
              <a:buChar char="•"/>
            </a:pPr>
            <a:r>
              <a:rPr lang="es-ES" sz="1000" dirty="0">
                <a:solidFill>
                  <a:prstClr val="white">
                    <a:lumMod val="65000"/>
                  </a:prstClr>
                </a:solidFill>
              </a:rPr>
              <a:t>Verificar existencia correcta de nombre, </a:t>
            </a:r>
            <a:r>
              <a:rPr lang="es-ES" sz="1000" dirty="0" err="1">
                <a:solidFill>
                  <a:prstClr val="white">
                    <a:lumMod val="65000"/>
                  </a:prstClr>
                </a:solidFill>
              </a:rPr>
              <a:t>rut</a:t>
            </a:r>
            <a:r>
              <a:rPr lang="es-ES" sz="1000" dirty="0">
                <a:solidFill>
                  <a:prstClr val="white">
                    <a:lumMod val="65000"/>
                  </a:prstClr>
                </a:solidFill>
              </a:rPr>
              <a:t>, firma, fecha y conformidad de la candidatura. Verificar concordancia entre este documento y el de la cédula de identidad. Evitar el uso de nombres artísticos y seudónimos o usarlos en simultáneo que aquel especificado en el carnet de identidad.</a:t>
            </a:r>
            <a:endParaRPr lang="es-ES" sz="1200" dirty="0">
              <a:solidFill>
                <a:prstClr val="black"/>
              </a:solidFill>
            </a:endParaRP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Portafolio </a:t>
            </a:r>
            <a:r>
              <a:rPr lang="es-ES" sz="1200" b="1" dirty="0">
                <a:solidFill>
                  <a:schemeClr val="tx2">
                    <a:lumMod val="60000"/>
                    <a:lumOff val="40000"/>
                  </a:schemeClr>
                </a:solidFill>
              </a:rPr>
              <a:t>con antecedentes que acreditan la información necesaria para una </a:t>
            </a:r>
            <a:r>
              <a:rPr lang="es-ES" sz="1200" b="1" dirty="0" smtClean="0">
                <a:solidFill>
                  <a:schemeClr val="tx2">
                    <a:lumMod val="60000"/>
                    <a:lumOff val="40000"/>
                  </a:schemeClr>
                </a:solidFill>
              </a:rPr>
              <a:t>evaluación </a:t>
            </a:r>
            <a:r>
              <a:rPr lang="es-ES" sz="1200" dirty="0" smtClean="0"/>
              <a:t>pertinente </a:t>
            </a:r>
            <a:r>
              <a:rPr lang="es-ES" sz="1200" dirty="0"/>
              <a:t>en base a los criterios de selección precisados en estas bases, vale decir, </a:t>
            </a:r>
            <a:r>
              <a:rPr lang="es-ES" sz="1200" dirty="0" smtClean="0"/>
              <a:t>dando cuenta </a:t>
            </a:r>
            <a:r>
              <a:rPr lang="es-ES" sz="1200" dirty="0"/>
              <a:t>de la calidad e innovación del trabajo fotográfico del candidato/a, tales </a:t>
            </a:r>
            <a:r>
              <a:rPr lang="es-ES" sz="1200" dirty="0" smtClean="0"/>
              <a:t>como creaciones</a:t>
            </a:r>
            <a:r>
              <a:rPr lang="es-ES" sz="1200" dirty="0"/>
              <a:t>, obras, premios, reconocimientos, investigaciones, publicaciones, </a:t>
            </a:r>
            <a:r>
              <a:rPr lang="es-ES" sz="1200" dirty="0" smtClean="0"/>
              <a:t>charlas, entrevistas</a:t>
            </a:r>
            <a:r>
              <a:rPr lang="es-ES" sz="1200" dirty="0"/>
              <a:t>, instancias de transferencia de conocimientos u otras instancias relativas </a:t>
            </a:r>
            <a:r>
              <a:rPr lang="es-ES" sz="1200" dirty="0" smtClean="0"/>
              <a:t>al objetivo </a:t>
            </a:r>
            <a:r>
              <a:rPr lang="es-ES" sz="1200" dirty="0"/>
              <a:t>del premio correspondiente</a:t>
            </a:r>
            <a:r>
              <a:rPr lang="es-ES" sz="1200" b="1" dirty="0">
                <a:solidFill>
                  <a:schemeClr val="tx2">
                    <a:lumMod val="60000"/>
                    <a:lumOff val="40000"/>
                  </a:schemeClr>
                </a:solidFill>
              </a:rPr>
              <a:t>. Se sugiere organizar en base a los criterios de selección</a:t>
            </a:r>
            <a:r>
              <a:rPr lang="es-ES" sz="1200" b="1" dirty="0" smtClean="0">
                <a:solidFill>
                  <a:schemeClr val="tx2">
                    <a:lumMod val="60000"/>
                    <a:lumOff val="40000"/>
                  </a:schemeClr>
                </a:solidFill>
              </a:rPr>
              <a:t>.</a:t>
            </a:r>
          </a:p>
          <a:p>
            <a:pPr marL="628650" lvl="1" indent="-171450">
              <a:buFont typeface="Arial" panose="020B0604020202020204" pitchFamily="34" charset="0"/>
              <a:buChar char="•"/>
            </a:pPr>
            <a:r>
              <a:rPr lang="es-ES" sz="1000" dirty="0">
                <a:solidFill>
                  <a:prstClr val="white">
                    <a:lumMod val="65000"/>
                  </a:prstClr>
                </a:solidFill>
              </a:rPr>
              <a:t>Los documentos incluidos en la postulación deberán ser adjuntados sin comprimir, es decir, no podrán adjuntarse en ficheros de archivos como ZIP, RAR, TAR, DMG, 7Z u otro análogo. Sólo se aceptará adjuntar a través de links aquellos documentos obligatorios en formato audiovisual. Será absoluta responsabilidad del patrocinador o responsable de la candidatura que el contenido del enlace esté disponible durante todo el proceso del Premio. Los documentos adjuntados en extensión PDF podrán contener más de una página siempre y cuando todas sean parte de un mismo archivo. El tamaño individual de cada archivo adjunto no podrá exceder los 100 MB. Para el ítem portafolio, se acepta hasta un límite de 10 </a:t>
            </a:r>
            <a:r>
              <a:rPr lang="es-ES" sz="1000" dirty="0" smtClean="0">
                <a:solidFill>
                  <a:prstClr val="white">
                    <a:lumMod val="65000"/>
                  </a:prstClr>
                </a:solidFill>
              </a:rPr>
              <a:t>archivos.</a:t>
            </a:r>
          </a:p>
          <a:p>
            <a:pPr marL="628650" lvl="1" indent="-171450">
              <a:buFont typeface="Arial" panose="020B0604020202020204" pitchFamily="34" charset="0"/>
              <a:buChar char="•"/>
            </a:pPr>
            <a:r>
              <a:rPr lang="es-ES" sz="1000" dirty="0" smtClean="0">
                <a:solidFill>
                  <a:prstClr val="white">
                    <a:lumMod val="65000"/>
                  </a:prstClr>
                </a:solidFill>
              </a:rPr>
              <a:t>Destinar al menos uno de los archivos a la visualización de obras.</a:t>
            </a:r>
            <a:endParaRPr lang="es-ES" sz="1000" dirty="0">
              <a:solidFill>
                <a:prstClr val="white">
                  <a:lumMod val="65000"/>
                </a:prstClr>
              </a:solidFill>
            </a:endParaRPr>
          </a:p>
        </p:txBody>
      </p:sp>
    </p:spTree>
    <p:extLst>
      <p:ext uri="{BB962C8B-B14F-4D97-AF65-F5344CB8AC3E}">
        <p14:creationId xmlns:p14="http://schemas.microsoft.com/office/powerpoint/2010/main" val="24152167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6 Rectángulo"/>
          <p:cNvSpPr/>
          <p:nvPr/>
        </p:nvSpPr>
        <p:spPr>
          <a:xfrm>
            <a:off x="177121" y="980728"/>
            <a:ext cx="8777932" cy="792088"/>
          </a:xfrm>
          <a:prstGeom prst="rect">
            <a:avLst/>
          </a:prstGeom>
          <a:solidFill>
            <a:schemeClr val="bg2">
              <a:lumMod val="50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RODRIGO ROJAS DE NEGRI</a:t>
            </a:r>
            <a:endParaRPr lang="es-ES" sz="1400" b="1" dirty="0">
              <a:solidFill>
                <a:prstClr val="white"/>
              </a:solidFill>
            </a:endParaRPr>
          </a:p>
        </p:txBody>
      </p:sp>
      <p:sp>
        <p:nvSpPr>
          <p:cNvPr id="2" name="Rectángulo 1"/>
          <p:cNvSpPr/>
          <p:nvPr/>
        </p:nvSpPr>
        <p:spPr>
          <a:xfrm>
            <a:off x="196856" y="2132856"/>
            <a:ext cx="8777932" cy="3847207"/>
          </a:xfrm>
          <a:prstGeom prst="rect">
            <a:avLst/>
          </a:prstGeom>
        </p:spPr>
        <p:txBody>
          <a:bodyPr wrap="square">
            <a:spAutoFit/>
          </a:bodyPr>
          <a:lstStyle/>
          <a:p>
            <a:pPr algn="ctr"/>
            <a:r>
              <a:rPr lang="es-ES" sz="1200" dirty="0" smtClean="0"/>
              <a:t>ANTECEDENTES CANDIDATO/A</a:t>
            </a: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Copia </a:t>
            </a:r>
            <a:r>
              <a:rPr lang="es-ES" sz="1200" b="1" dirty="0">
                <a:solidFill>
                  <a:schemeClr val="tx2">
                    <a:lumMod val="60000"/>
                    <a:lumOff val="40000"/>
                  </a:schemeClr>
                </a:solidFill>
              </a:rPr>
              <a:t>simple de ambas caras de la Cédula Nacional de Identidad vigente del </a:t>
            </a:r>
            <a:r>
              <a:rPr lang="es-ES" sz="1200" b="1" dirty="0" smtClean="0">
                <a:solidFill>
                  <a:schemeClr val="tx2">
                    <a:lumMod val="60000"/>
                    <a:lumOff val="40000"/>
                  </a:schemeClr>
                </a:solidFill>
              </a:rPr>
              <a:t>candidato</a:t>
            </a:r>
            <a:r>
              <a:rPr lang="es-ES" sz="1200" dirty="0" smtClean="0"/>
              <a:t>, otorgada </a:t>
            </a:r>
            <a:r>
              <a:rPr lang="es-ES" sz="1200" dirty="0"/>
              <a:t>por el Servicio de Registro Civil </a:t>
            </a:r>
            <a:r>
              <a:rPr lang="es-ES" sz="1200" dirty="0" smtClean="0"/>
              <a:t>e Identificación </a:t>
            </a:r>
            <a:r>
              <a:rPr lang="es-ES" sz="1200" dirty="0"/>
              <a:t>de Chile. En el caso de </a:t>
            </a:r>
            <a:r>
              <a:rPr lang="es-ES" sz="1200" dirty="0" smtClean="0"/>
              <a:t>candidatos de </a:t>
            </a:r>
            <a:r>
              <a:rPr lang="es-ES" sz="1200" dirty="0"/>
              <a:t>nacionalidad chilena se podrá adjuntar copia del pasaporte.</a:t>
            </a:r>
          </a:p>
          <a:p>
            <a:pPr marL="628650" lvl="1" indent="-171450">
              <a:buFont typeface="Arial" panose="020B0604020202020204" pitchFamily="34" charset="0"/>
              <a:buChar char="•"/>
            </a:pPr>
            <a:r>
              <a:rPr lang="es-ES" sz="1000" dirty="0">
                <a:solidFill>
                  <a:prstClr val="white">
                    <a:lumMod val="65000"/>
                  </a:prstClr>
                </a:solidFill>
              </a:rPr>
              <a:t>Verificar vigencia y la copia de las dos caras del CI o del pasaporte (una cara) por si se hubiese adjuntado. Debe ser presentado en un único archivo. Verificar concordancia entre este documento y la persona postulada en el FUP.</a:t>
            </a:r>
            <a:endParaRPr lang="es-ES" sz="1200" dirty="0">
              <a:solidFill>
                <a:prstClr val="black"/>
              </a:solidFill>
            </a:endParaRP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Declaración </a:t>
            </a:r>
            <a:r>
              <a:rPr lang="es-ES" sz="1200" b="1" dirty="0">
                <a:solidFill>
                  <a:schemeClr val="tx2">
                    <a:lumMod val="60000"/>
                    <a:lumOff val="40000"/>
                  </a:schemeClr>
                </a:solidFill>
              </a:rPr>
              <a:t>simple firmada por el candidato </a:t>
            </a:r>
            <a:r>
              <a:rPr lang="es-ES" sz="1200" dirty="0"/>
              <a:t>a través de la cual manifieste su </a:t>
            </a:r>
            <a:r>
              <a:rPr lang="es-ES" sz="1200" dirty="0" smtClean="0"/>
              <a:t>conformidad con </a:t>
            </a:r>
            <a:r>
              <a:rPr lang="es-ES" sz="1200" dirty="0"/>
              <a:t>la candidatura.</a:t>
            </a:r>
          </a:p>
          <a:p>
            <a:pPr marL="628650" lvl="1" indent="-171450">
              <a:buFont typeface="Arial" panose="020B0604020202020204" pitchFamily="34" charset="0"/>
              <a:buChar char="•"/>
            </a:pPr>
            <a:r>
              <a:rPr lang="es-ES" sz="1000" dirty="0">
                <a:solidFill>
                  <a:prstClr val="white">
                    <a:lumMod val="65000"/>
                  </a:prstClr>
                </a:solidFill>
              </a:rPr>
              <a:t>Verificar existencia correcta de nombre, </a:t>
            </a:r>
            <a:r>
              <a:rPr lang="es-ES" sz="1000" dirty="0" err="1">
                <a:solidFill>
                  <a:prstClr val="white">
                    <a:lumMod val="65000"/>
                  </a:prstClr>
                </a:solidFill>
              </a:rPr>
              <a:t>rut</a:t>
            </a:r>
            <a:r>
              <a:rPr lang="es-ES" sz="1000" dirty="0">
                <a:solidFill>
                  <a:prstClr val="white">
                    <a:lumMod val="65000"/>
                  </a:prstClr>
                </a:solidFill>
              </a:rPr>
              <a:t>, firma, fecha y conformidad de la candidatura. Verificar concordancia entre este documento y el de la cédula de identidad. Evitar el uso de nombres artísticos y seudónimos o usarlos en simultáneo que aquel especificado en el carnet de identidad.</a:t>
            </a:r>
            <a:endParaRPr lang="es-ES" sz="1200" dirty="0">
              <a:solidFill>
                <a:prstClr val="black"/>
              </a:solidFill>
            </a:endParaRPr>
          </a:p>
          <a:p>
            <a:endParaRPr lang="es-ES" sz="1200" dirty="0"/>
          </a:p>
          <a:p>
            <a:pPr marL="171450" indent="-171450">
              <a:buFont typeface="Arial" panose="020B0604020202020204" pitchFamily="34" charset="0"/>
              <a:buChar char="•"/>
            </a:pPr>
            <a:r>
              <a:rPr lang="es-ES" sz="1200" b="1" dirty="0" smtClean="0">
                <a:solidFill>
                  <a:schemeClr val="tx2">
                    <a:lumMod val="60000"/>
                    <a:lumOff val="40000"/>
                  </a:schemeClr>
                </a:solidFill>
              </a:rPr>
              <a:t>Portafolio </a:t>
            </a:r>
            <a:r>
              <a:rPr lang="es-ES" sz="1200" b="1" dirty="0">
                <a:solidFill>
                  <a:schemeClr val="tx2">
                    <a:lumMod val="60000"/>
                    <a:lumOff val="40000"/>
                  </a:schemeClr>
                </a:solidFill>
              </a:rPr>
              <a:t>con antecedentes que acreditan la información necesaria para una </a:t>
            </a:r>
            <a:r>
              <a:rPr lang="es-ES" sz="1200" b="1" dirty="0" smtClean="0">
                <a:solidFill>
                  <a:schemeClr val="tx2">
                    <a:lumMod val="60000"/>
                    <a:lumOff val="40000"/>
                  </a:schemeClr>
                </a:solidFill>
              </a:rPr>
              <a:t>evaluación </a:t>
            </a:r>
            <a:r>
              <a:rPr lang="es-ES" sz="1200" dirty="0" smtClean="0"/>
              <a:t>pertinente </a:t>
            </a:r>
            <a:r>
              <a:rPr lang="es-ES" sz="1200" dirty="0"/>
              <a:t>en base a los criterios de selección precisados en estas bases, vale decir, </a:t>
            </a:r>
            <a:r>
              <a:rPr lang="es-ES" sz="1200" dirty="0" smtClean="0"/>
              <a:t>dando cuenta </a:t>
            </a:r>
            <a:r>
              <a:rPr lang="es-ES" sz="1200" dirty="0"/>
              <a:t>de la calidad e innovación del trabajo fotográfico del candidato/a, tales </a:t>
            </a:r>
            <a:r>
              <a:rPr lang="es-ES" sz="1200" dirty="0" smtClean="0"/>
              <a:t>como creaciones</a:t>
            </a:r>
            <a:r>
              <a:rPr lang="es-ES" sz="1200" dirty="0"/>
              <a:t>, obras, premios, reconocimientos, investigaciones, publicaciones, </a:t>
            </a:r>
            <a:r>
              <a:rPr lang="es-ES" sz="1200" dirty="0" smtClean="0"/>
              <a:t>charlas, entrevistas</a:t>
            </a:r>
            <a:r>
              <a:rPr lang="es-ES" sz="1200" dirty="0"/>
              <a:t>, instancias de transferencia de conocimientos u otras instancias relativas </a:t>
            </a:r>
            <a:r>
              <a:rPr lang="es-ES" sz="1200" dirty="0" smtClean="0"/>
              <a:t>al objetivo </a:t>
            </a:r>
            <a:r>
              <a:rPr lang="es-ES" sz="1200" dirty="0"/>
              <a:t>del premio correspondiente</a:t>
            </a:r>
            <a:r>
              <a:rPr lang="es-ES" sz="1200" b="1" dirty="0">
                <a:solidFill>
                  <a:schemeClr val="tx2">
                    <a:lumMod val="60000"/>
                    <a:lumOff val="40000"/>
                  </a:schemeClr>
                </a:solidFill>
              </a:rPr>
              <a:t>. Se sugiere organizar en base a los criterios de selección</a:t>
            </a:r>
            <a:r>
              <a:rPr lang="es-ES" sz="1200" b="1" dirty="0" smtClean="0">
                <a:solidFill>
                  <a:schemeClr val="tx2">
                    <a:lumMod val="60000"/>
                    <a:lumOff val="40000"/>
                  </a:schemeClr>
                </a:solidFill>
              </a:rPr>
              <a:t>.</a:t>
            </a:r>
          </a:p>
          <a:p>
            <a:pPr marL="628650" lvl="1" indent="-171450">
              <a:buFont typeface="Arial" panose="020B0604020202020204" pitchFamily="34" charset="0"/>
              <a:buChar char="•"/>
            </a:pPr>
            <a:r>
              <a:rPr lang="es-ES" sz="1000" dirty="0">
                <a:solidFill>
                  <a:prstClr val="white">
                    <a:lumMod val="65000"/>
                  </a:prstClr>
                </a:solidFill>
              </a:rPr>
              <a:t>Los documentos incluidos en la postulación deberán ser adjuntados sin comprimir, es decir, no podrán adjuntarse en ficheros de archivos como ZIP, RAR, TAR, DMG, 7Z u otro análogo. Sólo se aceptará adjuntar a través de links aquellos documentos obligatorios en formato audiovisual. Será absoluta responsabilidad del patrocinador o responsable de la candidatura que el contenido del enlace esté disponible durante todo el proceso del Premio. Los documentos adjuntados en extensión PDF podrán contener más de una página siempre y cuando todas sean parte de un mismo archivo. El tamaño individual de cada archivo adjunto no podrá exceder los 100 MB. Para el ítem portafolio, se acepta hasta un límite de 10 </a:t>
            </a:r>
            <a:r>
              <a:rPr lang="es-ES" sz="1000" dirty="0" smtClean="0">
                <a:solidFill>
                  <a:prstClr val="white">
                    <a:lumMod val="65000"/>
                  </a:prstClr>
                </a:solidFill>
              </a:rPr>
              <a:t>archivos.</a:t>
            </a:r>
          </a:p>
          <a:p>
            <a:pPr marL="628650" lvl="1" indent="-171450">
              <a:buFont typeface="Arial" panose="020B0604020202020204" pitchFamily="34" charset="0"/>
              <a:buChar char="•"/>
            </a:pPr>
            <a:r>
              <a:rPr lang="es-ES" sz="1000" dirty="0" smtClean="0">
                <a:solidFill>
                  <a:prstClr val="white">
                    <a:lumMod val="65000"/>
                  </a:prstClr>
                </a:solidFill>
              </a:rPr>
              <a:t>Destinar al menos uno de los archivos a la visualización de obras.</a:t>
            </a:r>
            <a:endParaRPr lang="es-ES" sz="1000" dirty="0">
              <a:solidFill>
                <a:prstClr val="white">
                  <a:lumMod val="65000"/>
                </a:prstClr>
              </a:solidFill>
            </a:endParaRPr>
          </a:p>
        </p:txBody>
      </p:sp>
    </p:spTree>
    <p:extLst>
      <p:ext uri="{BB962C8B-B14F-4D97-AF65-F5344CB8AC3E}">
        <p14:creationId xmlns:p14="http://schemas.microsoft.com/office/powerpoint/2010/main" val="24844301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errar llave 4"/>
          <p:cNvSpPr/>
          <p:nvPr/>
        </p:nvSpPr>
        <p:spPr>
          <a:xfrm>
            <a:off x="4788024" y="2132856"/>
            <a:ext cx="216024" cy="1344075"/>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Cerrar llave 7"/>
          <p:cNvSpPr/>
          <p:nvPr/>
        </p:nvSpPr>
        <p:spPr>
          <a:xfrm>
            <a:off x="4788024" y="3717032"/>
            <a:ext cx="216024" cy="256807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CuadroTexto 5"/>
          <p:cNvSpPr txBox="1"/>
          <p:nvPr/>
        </p:nvSpPr>
        <p:spPr>
          <a:xfrm>
            <a:off x="5076056" y="2681782"/>
            <a:ext cx="648072" cy="246221"/>
          </a:xfrm>
          <a:prstGeom prst="rect">
            <a:avLst/>
          </a:prstGeom>
          <a:noFill/>
        </p:spPr>
        <p:txBody>
          <a:bodyPr wrap="square" rtlCol="0">
            <a:spAutoFit/>
          </a:bodyPr>
          <a:lstStyle/>
          <a:p>
            <a:r>
              <a:rPr lang="es-ES" sz="1000" dirty="0" smtClean="0"/>
              <a:t>40%</a:t>
            </a:r>
            <a:endParaRPr lang="en-US" sz="1000" dirty="0"/>
          </a:p>
        </p:txBody>
      </p:sp>
      <p:sp>
        <p:nvSpPr>
          <p:cNvPr id="9" name="CuadroTexto 8"/>
          <p:cNvSpPr txBox="1"/>
          <p:nvPr/>
        </p:nvSpPr>
        <p:spPr>
          <a:xfrm>
            <a:off x="5085922" y="4877957"/>
            <a:ext cx="648072" cy="246221"/>
          </a:xfrm>
          <a:prstGeom prst="rect">
            <a:avLst/>
          </a:prstGeom>
          <a:noFill/>
        </p:spPr>
        <p:txBody>
          <a:bodyPr wrap="square" rtlCol="0">
            <a:spAutoFit/>
          </a:bodyPr>
          <a:lstStyle/>
          <a:p>
            <a:r>
              <a:rPr lang="es-ES" sz="1000" dirty="0"/>
              <a:t>6</a:t>
            </a:r>
            <a:r>
              <a:rPr lang="es-ES" sz="1000" dirty="0" smtClean="0"/>
              <a:t>0%</a:t>
            </a:r>
            <a:endParaRPr lang="en-US" sz="1000" dirty="0"/>
          </a:p>
        </p:txBody>
      </p:sp>
      <p:sp>
        <p:nvSpPr>
          <p:cNvPr id="10" name="CuadroTexto 9"/>
          <p:cNvSpPr txBox="1"/>
          <p:nvPr/>
        </p:nvSpPr>
        <p:spPr>
          <a:xfrm>
            <a:off x="168234" y="1997974"/>
            <a:ext cx="1401123" cy="246221"/>
          </a:xfrm>
          <a:prstGeom prst="rect">
            <a:avLst/>
          </a:prstGeom>
          <a:noFill/>
        </p:spPr>
        <p:txBody>
          <a:bodyPr wrap="square" rtlCol="0">
            <a:spAutoFit/>
          </a:bodyPr>
          <a:lstStyle/>
          <a:p>
            <a:r>
              <a:rPr lang="es-ES" sz="1000" b="1" dirty="0" smtClean="0"/>
              <a:t>Evaluación individual</a:t>
            </a:r>
            <a:endParaRPr lang="en-US" sz="1000" b="1" dirty="0"/>
          </a:p>
        </p:txBody>
      </p:sp>
      <p:sp>
        <p:nvSpPr>
          <p:cNvPr id="11" name="CuadroTexto 10"/>
          <p:cNvSpPr txBox="1"/>
          <p:nvPr/>
        </p:nvSpPr>
        <p:spPr>
          <a:xfrm>
            <a:off x="170198" y="4050429"/>
            <a:ext cx="1401123" cy="246221"/>
          </a:xfrm>
          <a:prstGeom prst="rect">
            <a:avLst/>
          </a:prstGeom>
          <a:noFill/>
        </p:spPr>
        <p:txBody>
          <a:bodyPr wrap="square" rtlCol="0">
            <a:spAutoFit/>
          </a:bodyPr>
          <a:lstStyle/>
          <a:p>
            <a:r>
              <a:rPr lang="es-ES" sz="1000" b="1" dirty="0" smtClean="0"/>
              <a:t>Evaluación colectiva</a:t>
            </a:r>
            <a:endParaRPr lang="en-US" sz="1000" b="1" dirty="0"/>
          </a:p>
        </p:txBody>
      </p:sp>
      <p:sp>
        <p:nvSpPr>
          <p:cNvPr id="12" name="Rectángulo 11"/>
          <p:cNvSpPr/>
          <p:nvPr/>
        </p:nvSpPr>
        <p:spPr>
          <a:xfrm>
            <a:off x="5573214" y="2086840"/>
            <a:ext cx="3381839" cy="2400657"/>
          </a:xfrm>
          <a:prstGeom prst="rect">
            <a:avLst/>
          </a:prstGeom>
        </p:spPr>
        <p:txBody>
          <a:bodyPr wrap="square">
            <a:spAutoFit/>
          </a:bodyPr>
          <a:lstStyle/>
          <a:p>
            <a:r>
              <a:rPr lang="es-ES" sz="1000" dirty="0"/>
              <a:t>El </a:t>
            </a:r>
            <a:r>
              <a:rPr lang="es-ES" sz="1000" b="1" dirty="0" smtClean="0"/>
              <a:t>CRITERIO DE SELECCIÓN</a:t>
            </a:r>
            <a:r>
              <a:rPr lang="es-ES" sz="1000" dirty="0" smtClean="0"/>
              <a:t>, </a:t>
            </a:r>
            <a:r>
              <a:rPr lang="es-ES" sz="1000" dirty="0"/>
              <a:t>en cada premio que se utilizará será: </a:t>
            </a:r>
            <a:endParaRPr lang="es-ES" sz="1000" dirty="0" smtClean="0"/>
          </a:p>
          <a:p>
            <a:endParaRPr lang="es-ES" sz="1000" dirty="0" smtClean="0"/>
          </a:p>
          <a:p>
            <a:r>
              <a:rPr lang="es-ES" sz="1000" dirty="0" smtClean="0"/>
              <a:t>• </a:t>
            </a:r>
            <a:r>
              <a:rPr lang="es-ES" sz="1000" dirty="0"/>
              <a:t>De mayor a menor puntaje obtenido en la evaluación; </a:t>
            </a:r>
            <a:endParaRPr lang="es-ES" sz="1000" dirty="0" smtClean="0"/>
          </a:p>
          <a:p>
            <a:endParaRPr lang="es-ES" sz="1000" dirty="0"/>
          </a:p>
          <a:p>
            <a:r>
              <a:rPr lang="es-ES" sz="1000" dirty="0" smtClean="0"/>
              <a:t>• </a:t>
            </a:r>
            <a:r>
              <a:rPr lang="es-ES" sz="1000" dirty="0"/>
              <a:t>Ante postulaciones de igual puntaje se utilizarán los siguientes criterios en el orden que se indica: </a:t>
            </a:r>
            <a:endParaRPr lang="es-ES" sz="1000" dirty="0" smtClean="0"/>
          </a:p>
          <a:p>
            <a:endParaRPr lang="es-ES" sz="1000" dirty="0" smtClean="0"/>
          </a:p>
          <a:p>
            <a:pPr lvl="1" algn="just"/>
            <a:r>
              <a:rPr lang="es-ES" sz="1000" dirty="0" smtClean="0"/>
              <a:t>En </a:t>
            </a:r>
            <a:r>
              <a:rPr lang="es-ES" sz="1000" dirty="0"/>
              <a:t>el </a:t>
            </a:r>
            <a:r>
              <a:rPr lang="es-ES" sz="1000" b="1" dirty="0"/>
              <a:t>premio Rodrigo Rojas de </a:t>
            </a:r>
            <a:r>
              <a:rPr lang="es-ES" sz="1000" b="1" dirty="0" err="1"/>
              <a:t>Negri</a:t>
            </a:r>
            <a:r>
              <a:rPr lang="es-ES" sz="1000" b="1" dirty="0"/>
              <a:t>, al talento joven en Fotografía</a:t>
            </a:r>
            <a:r>
              <a:rPr lang="es-ES" sz="1000" dirty="0"/>
              <a:t> se seleccionará la postulación que hubiese obtenido mayor puntaje en la evaluación del criterio Calidad de la </a:t>
            </a:r>
            <a:r>
              <a:rPr lang="es-ES" sz="1000" dirty="0" smtClean="0"/>
              <a:t>obra</a:t>
            </a:r>
          </a:p>
          <a:p>
            <a:pPr lvl="1" algn="just"/>
            <a:endParaRPr lang="es-ES" sz="1000" dirty="0" smtClean="0"/>
          </a:p>
          <a:p>
            <a:pPr marL="171450" indent="-171450" algn="just">
              <a:buFont typeface="Arial" panose="020B0604020202020204" pitchFamily="34" charset="0"/>
              <a:buChar char="•"/>
            </a:pPr>
            <a:r>
              <a:rPr lang="es-ES" sz="1000" dirty="0" smtClean="0"/>
              <a:t>Si </a:t>
            </a:r>
            <a:r>
              <a:rPr lang="es-ES" sz="1000" dirty="0"/>
              <a:t>aplicados los criterios anteriores se conserva el empate, deberá dirimirse por mayoría simple del jurado presente. </a:t>
            </a:r>
          </a:p>
        </p:txBody>
      </p:sp>
      <p:sp>
        <p:nvSpPr>
          <p:cNvPr id="13" name="Rectángulo 12"/>
          <p:cNvSpPr/>
          <p:nvPr/>
        </p:nvSpPr>
        <p:spPr>
          <a:xfrm>
            <a:off x="5792199" y="4807777"/>
            <a:ext cx="3162853" cy="1323439"/>
          </a:xfrm>
          <a:prstGeom prst="rect">
            <a:avLst/>
          </a:prstGeom>
        </p:spPr>
        <p:txBody>
          <a:bodyPr wrap="square">
            <a:spAutoFit/>
          </a:bodyPr>
          <a:lstStyle/>
          <a:p>
            <a:pPr algn="just"/>
            <a:r>
              <a:rPr lang="es-ES" sz="1000" dirty="0"/>
              <a:t>El Jurado podrá proponer declarar desierta la Convocatoria o los respectivos premios en caso de que la mayoría de sus integrantes considere que, ninguna de las postulaciones cumple con los estándares exigidos en estas bases lo cual deberá constar en el acta respectiva. No existirá obligación de indemnizar a los patrocinadores o responsables de las candidaturas en caso de declararse desierta la convocatoria.</a:t>
            </a:r>
            <a:endParaRPr lang="en-US" sz="1000" dirty="0"/>
          </a:p>
        </p:txBody>
      </p:sp>
      <p:sp>
        <p:nvSpPr>
          <p:cNvPr id="14" name="56 Rectángulo"/>
          <p:cNvSpPr/>
          <p:nvPr/>
        </p:nvSpPr>
        <p:spPr>
          <a:xfrm>
            <a:off x="177121" y="980728"/>
            <a:ext cx="8777932" cy="792088"/>
          </a:xfrm>
          <a:prstGeom prst="rect">
            <a:avLst/>
          </a:prstGeom>
          <a:solidFill>
            <a:schemeClr val="bg2">
              <a:lumMod val="50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RODRIGO ROJAS DE NEGRI</a:t>
            </a:r>
            <a:endParaRPr lang="es-ES" sz="1400" b="1" dirty="0">
              <a:solidFill>
                <a:prstClr val="white"/>
              </a:solidFill>
            </a:endParaRPr>
          </a:p>
        </p:txBody>
      </p:sp>
      <p:pic>
        <p:nvPicPr>
          <p:cNvPr id="2" name="Imagen 1"/>
          <p:cNvPicPr>
            <a:picLocks noChangeAspect="1"/>
          </p:cNvPicPr>
          <p:nvPr/>
        </p:nvPicPr>
        <p:blipFill>
          <a:blip r:embed="rId3"/>
          <a:stretch>
            <a:fillRect/>
          </a:stretch>
        </p:blipFill>
        <p:spPr>
          <a:xfrm>
            <a:off x="168235" y="2263215"/>
            <a:ext cx="3960440" cy="1149611"/>
          </a:xfrm>
          <a:prstGeom prst="rect">
            <a:avLst/>
          </a:prstGeom>
        </p:spPr>
      </p:pic>
      <p:pic>
        <p:nvPicPr>
          <p:cNvPr id="15" name="Imagen 14"/>
          <p:cNvPicPr>
            <a:picLocks noChangeAspect="1"/>
          </p:cNvPicPr>
          <p:nvPr/>
        </p:nvPicPr>
        <p:blipFill>
          <a:blip r:embed="rId4"/>
          <a:stretch>
            <a:fillRect/>
          </a:stretch>
        </p:blipFill>
        <p:spPr>
          <a:xfrm>
            <a:off x="168235" y="4293096"/>
            <a:ext cx="3960441" cy="1314146"/>
          </a:xfrm>
          <a:prstGeom prst="rect">
            <a:avLst/>
          </a:prstGeom>
        </p:spPr>
      </p:pic>
    </p:spTree>
    <p:extLst>
      <p:ext uri="{BB962C8B-B14F-4D97-AF65-F5344CB8AC3E}">
        <p14:creationId xmlns:p14="http://schemas.microsoft.com/office/powerpoint/2010/main" val="3007344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18" name="Rectángulo 17"/>
          <p:cNvSpPr/>
          <p:nvPr/>
        </p:nvSpPr>
        <p:spPr>
          <a:xfrm>
            <a:off x="1907704" y="3933056"/>
            <a:ext cx="4968552" cy="400110"/>
          </a:xfrm>
          <a:prstGeom prst="rect">
            <a:avLst/>
          </a:prstGeom>
        </p:spPr>
        <p:txBody>
          <a:bodyPr wrap="square">
            <a:spAutoFit/>
          </a:bodyPr>
          <a:lstStyle/>
          <a:p>
            <a:pPr lvl="0" algn="ctr" defTabSz="457200">
              <a:defRPr/>
            </a:pPr>
            <a:r>
              <a:rPr lang="es-ES" sz="2000" dirty="0" smtClean="0">
                <a:solidFill>
                  <a:schemeClr val="dk1"/>
                </a:solidFill>
              </a:rPr>
              <a:t>PATROCINADOR/A Y POSTULACIÓN</a:t>
            </a:r>
            <a:endParaRPr lang="es-ES" sz="2000" dirty="0">
              <a:solidFill>
                <a:schemeClr val="dk1"/>
              </a:solidFill>
            </a:endParaRPr>
          </a:p>
        </p:txBody>
      </p:sp>
    </p:spTree>
    <p:extLst>
      <p:ext uri="{BB962C8B-B14F-4D97-AF65-F5344CB8AC3E}">
        <p14:creationId xmlns:p14="http://schemas.microsoft.com/office/powerpoint/2010/main" val="3785028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36 Rectángulo">
            <a:extLst>
              <a:ext uri="{FF2B5EF4-FFF2-40B4-BE49-F238E27FC236}">
                <a16:creationId xmlns:a16="http://schemas.microsoft.com/office/drawing/2014/main" id="{07B5E1AF-D971-4F82-9C37-B272D7B6C3C9}"/>
              </a:ext>
            </a:extLst>
          </p:cNvPr>
          <p:cNvSpPr/>
          <p:nvPr/>
        </p:nvSpPr>
        <p:spPr>
          <a:xfrm>
            <a:off x="251520" y="1484784"/>
            <a:ext cx="2230424" cy="4464496"/>
          </a:xfrm>
          <a:prstGeom prst="rect">
            <a:avLst/>
          </a:prstGeom>
          <a:solidFill>
            <a:schemeClr val="accent1">
              <a:lumMod val="20000"/>
              <a:lumOff val="80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L" sz="1000" b="0" i="0" u="none" strike="noStrike" kern="1200" cap="none" spc="0" normalizeH="0" baseline="0" noProof="0" dirty="0" smtClean="0">
                <a:ln>
                  <a:noFill/>
                </a:ln>
                <a:solidFill>
                  <a:prstClr val="black"/>
                </a:solidFill>
                <a:effectLst/>
                <a:uLnTx/>
                <a:uFillTx/>
                <a:latin typeface="Calibri"/>
                <a:ea typeface="+mn-ea"/>
                <a:cs typeface="+mn-cs"/>
              </a:rPr>
              <a:t>BENEFICIO (PREMIO) PARA EL CANDIDATO/A</a:t>
            </a:r>
            <a:endParaRPr kumimoji="0" lang="es-CL" sz="1000" b="0" i="0" u="none" strike="noStrike" kern="1200" cap="none" spc="0" normalizeH="0" baseline="0" noProof="0" dirty="0">
              <a:ln>
                <a:noFill/>
              </a:ln>
              <a:solidFill>
                <a:prstClr val="black"/>
              </a:solidFill>
              <a:effectLst/>
              <a:uLnTx/>
              <a:uFillTx/>
              <a:latin typeface="Calibri"/>
              <a:ea typeface="+mn-ea"/>
              <a:cs typeface="+mn-cs"/>
            </a:endParaRPr>
          </a:p>
        </p:txBody>
      </p:sp>
      <p:sp>
        <p:nvSpPr>
          <p:cNvPr id="63" name="26 Rectángulo">
            <a:extLst>
              <a:ext uri="{FF2B5EF4-FFF2-40B4-BE49-F238E27FC236}">
                <a16:creationId xmlns:a16="http://schemas.microsoft.com/office/drawing/2014/main" id="{03966188-C26B-4BD8-AA70-F5E49F889427}"/>
              </a:ext>
            </a:extLst>
          </p:cNvPr>
          <p:cNvSpPr/>
          <p:nvPr/>
        </p:nvSpPr>
        <p:spPr>
          <a:xfrm>
            <a:off x="2627783" y="1484784"/>
            <a:ext cx="6259216" cy="1368152"/>
          </a:xfrm>
          <a:prstGeom prst="rect">
            <a:avLst/>
          </a:prstGeom>
          <a:solidFill>
            <a:schemeClr val="accent3">
              <a:lumMod val="75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fontAlgn="ctr">
              <a:spcBef>
                <a:spcPct val="0"/>
              </a:spcBef>
              <a:spcAft>
                <a:spcPct val="0"/>
              </a:spcAft>
              <a:defRPr/>
            </a:pPr>
            <a:r>
              <a:rPr lang="es-ES" sz="1000" b="1" dirty="0" smtClean="0">
                <a:solidFill>
                  <a:schemeClr val="bg1"/>
                </a:solidFill>
              </a:rPr>
              <a:t>PREMIO “CARMEN WAUGH, A LA TRAYECTORIA EN ARTES VISUALES”</a:t>
            </a:r>
          </a:p>
          <a:p>
            <a:pPr lvl="0" algn="ctr" fontAlgn="ctr">
              <a:spcBef>
                <a:spcPct val="0"/>
              </a:spcBef>
              <a:spcAft>
                <a:spcPct val="0"/>
              </a:spcAft>
              <a:defRPr/>
            </a:pPr>
            <a:endParaRPr lang="es-ES" sz="1000" b="1" dirty="0" smtClean="0">
              <a:solidFill>
                <a:schemeClr val="bg1"/>
              </a:solidFill>
            </a:endParaRPr>
          </a:p>
          <a:p>
            <a:pPr lvl="0" algn="ctr" fontAlgn="ctr">
              <a:spcBef>
                <a:spcPct val="0"/>
              </a:spcBef>
              <a:spcAft>
                <a:spcPct val="0"/>
              </a:spcAft>
              <a:defRPr/>
            </a:pPr>
            <a:r>
              <a:rPr lang="es-ES" sz="1000" dirty="0" smtClean="0">
                <a:solidFill>
                  <a:schemeClr val="bg1"/>
                </a:solidFill>
              </a:rPr>
              <a:t>• </a:t>
            </a:r>
            <a:r>
              <a:rPr lang="es-ES" sz="1000" dirty="0">
                <a:solidFill>
                  <a:schemeClr val="bg1"/>
                </a:solidFill>
              </a:rPr>
              <a:t>$7.000.000 (siete millones de pesos chilenos); </a:t>
            </a:r>
            <a:r>
              <a:rPr lang="es-ES" sz="1000" dirty="0" smtClean="0">
                <a:solidFill>
                  <a:schemeClr val="bg1"/>
                </a:solidFill>
              </a:rPr>
              <a:t>y</a:t>
            </a:r>
          </a:p>
          <a:p>
            <a:pPr lvl="0" algn="ctr" fontAlgn="ctr">
              <a:spcBef>
                <a:spcPct val="0"/>
              </a:spcBef>
              <a:spcAft>
                <a:spcPct val="0"/>
              </a:spcAft>
              <a:defRPr/>
            </a:pPr>
            <a:endParaRPr lang="es-ES" sz="1000" dirty="0">
              <a:solidFill>
                <a:schemeClr val="bg1"/>
              </a:solidFill>
            </a:endParaRPr>
          </a:p>
          <a:p>
            <a:pPr lvl="0" algn="ctr" fontAlgn="ctr">
              <a:spcBef>
                <a:spcPct val="0"/>
              </a:spcBef>
              <a:spcAft>
                <a:spcPct val="0"/>
              </a:spcAft>
              <a:defRPr/>
            </a:pPr>
            <a:r>
              <a:rPr lang="es-ES" sz="1000" dirty="0">
                <a:solidFill>
                  <a:schemeClr val="bg1"/>
                </a:solidFill>
              </a:rPr>
              <a:t>• Promoción de la trayectoria de la persona reconocida por parte del Ministerio. Ello</a:t>
            </a:r>
          </a:p>
          <a:p>
            <a:pPr lvl="0" algn="ctr" fontAlgn="ctr">
              <a:spcBef>
                <a:spcPct val="0"/>
              </a:spcBef>
              <a:spcAft>
                <a:spcPct val="0"/>
              </a:spcAft>
              <a:defRPr/>
            </a:pPr>
            <a:r>
              <a:rPr lang="es-ES" sz="1000" dirty="0">
                <a:solidFill>
                  <a:schemeClr val="bg1"/>
                </a:solidFill>
              </a:rPr>
              <a:t>mediante una ceremonia de entrega del premio a los ganadores junto con la</a:t>
            </a:r>
          </a:p>
          <a:p>
            <a:pPr lvl="0" algn="ctr" fontAlgn="ctr">
              <a:spcBef>
                <a:spcPct val="0"/>
              </a:spcBef>
              <a:spcAft>
                <a:spcPct val="0"/>
              </a:spcAft>
              <a:defRPr/>
            </a:pPr>
            <a:r>
              <a:rPr lang="es-ES" sz="1000" dirty="0">
                <a:solidFill>
                  <a:schemeClr val="bg1"/>
                </a:solidFill>
              </a:rPr>
              <a:t>difusión de la trayectoria a través de las plataformas institucionales y medios de</a:t>
            </a:r>
          </a:p>
          <a:p>
            <a:pPr lvl="0" algn="ctr" fontAlgn="ctr">
              <a:spcBef>
                <a:spcPct val="0"/>
              </a:spcBef>
              <a:spcAft>
                <a:spcPct val="0"/>
              </a:spcAft>
              <a:defRPr/>
            </a:pPr>
            <a:r>
              <a:rPr lang="es-ES" sz="1000" dirty="0">
                <a:solidFill>
                  <a:schemeClr val="bg1"/>
                </a:solidFill>
              </a:rPr>
              <a:t>comunicación.</a:t>
            </a:r>
            <a:endParaRPr lang="es-ES" sz="1000" dirty="0">
              <a:solidFill>
                <a:schemeClr val="bg1"/>
              </a:solidFill>
            </a:endParaRPr>
          </a:p>
        </p:txBody>
      </p:sp>
      <p:sp>
        <p:nvSpPr>
          <p:cNvPr id="36" name="56 Rectángulo">
            <a:extLst>
              <a:ext uri="{FF2B5EF4-FFF2-40B4-BE49-F238E27FC236}">
                <a16:creationId xmlns:a16="http://schemas.microsoft.com/office/drawing/2014/main" id="{51DD4454-60A0-478F-97B8-C3E98C8D9F76}"/>
              </a:ext>
            </a:extLst>
          </p:cNvPr>
          <p:cNvSpPr/>
          <p:nvPr/>
        </p:nvSpPr>
        <p:spPr>
          <a:xfrm>
            <a:off x="251520" y="920122"/>
            <a:ext cx="8640960" cy="492654"/>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a:solidFill>
                  <a:prstClr val="white"/>
                </a:solidFill>
              </a:rPr>
              <a:t>CONVOCATORIA PREMIOS DE ARTES DE LA VISUALIDAD</a:t>
            </a:r>
          </a:p>
          <a:p>
            <a:pPr lvl="0" algn="ctr" defTabSz="457200" fontAlgn="base">
              <a:spcBef>
                <a:spcPct val="0"/>
              </a:spcBef>
              <a:spcAft>
                <a:spcPct val="0"/>
              </a:spcAft>
              <a:defRPr/>
            </a:pPr>
            <a:r>
              <a:rPr lang="es-ES" sz="1400" b="1">
                <a:solidFill>
                  <a:prstClr val="white"/>
                </a:solidFill>
              </a:rPr>
              <a:t>2025</a:t>
            </a:r>
            <a:endParaRPr lang="es-ES" sz="1400" b="1" dirty="0">
              <a:solidFill>
                <a:prstClr val="white"/>
              </a:solidFill>
            </a:endParaRPr>
          </a:p>
        </p:txBody>
      </p:sp>
      <p:sp>
        <p:nvSpPr>
          <p:cNvPr id="39" name="26 Rectángulo">
            <a:extLst>
              <a:ext uri="{FF2B5EF4-FFF2-40B4-BE49-F238E27FC236}">
                <a16:creationId xmlns:a16="http://schemas.microsoft.com/office/drawing/2014/main" id="{03966188-C26B-4BD8-AA70-F5E49F889427}"/>
              </a:ext>
            </a:extLst>
          </p:cNvPr>
          <p:cNvSpPr/>
          <p:nvPr/>
        </p:nvSpPr>
        <p:spPr>
          <a:xfrm>
            <a:off x="2627783" y="2997074"/>
            <a:ext cx="6259216" cy="1439916"/>
          </a:xfrm>
          <a:prstGeom prst="rect">
            <a:avLst/>
          </a:prstGeom>
          <a:solidFill>
            <a:schemeClr val="accent2">
              <a:lumMod val="75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fontAlgn="ctr">
              <a:spcBef>
                <a:spcPct val="0"/>
              </a:spcBef>
              <a:spcAft>
                <a:spcPct val="0"/>
              </a:spcAft>
              <a:defRPr/>
            </a:pPr>
            <a:r>
              <a:rPr lang="es-ES" sz="1000" b="1" dirty="0" smtClean="0">
                <a:solidFill>
                  <a:schemeClr val="bg1"/>
                </a:solidFill>
              </a:rPr>
              <a:t>PREMIO “ANTONIO QUINTANA, A LA TRAYECTORIA EN FOTOGRAFÍA”</a:t>
            </a:r>
          </a:p>
          <a:p>
            <a:pPr lvl="0" algn="ctr" fontAlgn="ctr">
              <a:spcBef>
                <a:spcPct val="0"/>
              </a:spcBef>
              <a:spcAft>
                <a:spcPct val="0"/>
              </a:spcAft>
              <a:defRPr/>
            </a:pPr>
            <a:endParaRPr lang="es-ES" sz="1000" b="1" dirty="0" smtClean="0">
              <a:solidFill>
                <a:schemeClr val="bg1"/>
              </a:solidFill>
            </a:endParaRPr>
          </a:p>
          <a:p>
            <a:pPr lvl="0" algn="ctr" fontAlgn="ctr">
              <a:spcBef>
                <a:spcPct val="0"/>
              </a:spcBef>
              <a:spcAft>
                <a:spcPct val="0"/>
              </a:spcAft>
              <a:defRPr/>
            </a:pPr>
            <a:r>
              <a:rPr lang="es-ES" sz="1000" dirty="0" smtClean="0">
                <a:solidFill>
                  <a:schemeClr val="bg1"/>
                </a:solidFill>
              </a:rPr>
              <a:t>• </a:t>
            </a:r>
            <a:r>
              <a:rPr lang="es-ES" sz="1000" dirty="0">
                <a:solidFill>
                  <a:schemeClr val="bg1"/>
                </a:solidFill>
              </a:rPr>
              <a:t>$7.000.000 (siete millones de pesos chilenos); </a:t>
            </a:r>
            <a:r>
              <a:rPr lang="es-ES" sz="1000" dirty="0" smtClean="0">
                <a:solidFill>
                  <a:schemeClr val="bg1"/>
                </a:solidFill>
              </a:rPr>
              <a:t>y</a:t>
            </a:r>
          </a:p>
          <a:p>
            <a:pPr lvl="0" algn="ctr" fontAlgn="ctr">
              <a:spcBef>
                <a:spcPct val="0"/>
              </a:spcBef>
              <a:spcAft>
                <a:spcPct val="0"/>
              </a:spcAft>
              <a:defRPr/>
            </a:pPr>
            <a:endParaRPr lang="es-ES" sz="1000" dirty="0">
              <a:solidFill>
                <a:schemeClr val="bg1"/>
              </a:solidFill>
            </a:endParaRPr>
          </a:p>
          <a:p>
            <a:pPr lvl="0" algn="ctr" fontAlgn="ctr">
              <a:spcBef>
                <a:spcPct val="0"/>
              </a:spcBef>
              <a:spcAft>
                <a:spcPct val="0"/>
              </a:spcAft>
              <a:defRPr/>
            </a:pPr>
            <a:r>
              <a:rPr lang="es-ES" sz="1000" dirty="0">
                <a:solidFill>
                  <a:schemeClr val="bg1"/>
                </a:solidFill>
              </a:rPr>
              <a:t>• Promoción de la trayectoria de la persona reconocida por parte del Ministerio. Ello</a:t>
            </a:r>
          </a:p>
          <a:p>
            <a:pPr lvl="0" algn="ctr" fontAlgn="ctr">
              <a:spcBef>
                <a:spcPct val="0"/>
              </a:spcBef>
              <a:spcAft>
                <a:spcPct val="0"/>
              </a:spcAft>
              <a:defRPr/>
            </a:pPr>
            <a:r>
              <a:rPr lang="es-ES" sz="1000" dirty="0">
                <a:solidFill>
                  <a:schemeClr val="bg1"/>
                </a:solidFill>
              </a:rPr>
              <a:t>mediante una ceremonia de entrega del premio a los ganadores junto con la</a:t>
            </a:r>
          </a:p>
          <a:p>
            <a:pPr lvl="0" algn="ctr" fontAlgn="ctr">
              <a:spcBef>
                <a:spcPct val="0"/>
              </a:spcBef>
              <a:spcAft>
                <a:spcPct val="0"/>
              </a:spcAft>
              <a:defRPr/>
            </a:pPr>
            <a:r>
              <a:rPr lang="es-ES" sz="1000" dirty="0">
                <a:solidFill>
                  <a:schemeClr val="bg1"/>
                </a:solidFill>
              </a:rPr>
              <a:t>difusión de la trayectoria a través de las plataformas institucionales y medios de</a:t>
            </a:r>
          </a:p>
          <a:p>
            <a:pPr lvl="0" algn="ctr" fontAlgn="ctr">
              <a:spcBef>
                <a:spcPct val="0"/>
              </a:spcBef>
              <a:spcAft>
                <a:spcPct val="0"/>
              </a:spcAft>
              <a:defRPr/>
            </a:pPr>
            <a:r>
              <a:rPr lang="es-ES" sz="1000" dirty="0">
                <a:solidFill>
                  <a:schemeClr val="bg1"/>
                </a:solidFill>
              </a:rPr>
              <a:t>comunicación.</a:t>
            </a:r>
            <a:endParaRPr lang="es-ES" sz="1000" dirty="0">
              <a:solidFill>
                <a:schemeClr val="bg1"/>
              </a:solidFill>
            </a:endParaRPr>
          </a:p>
        </p:txBody>
      </p:sp>
      <p:sp>
        <p:nvSpPr>
          <p:cNvPr id="40" name="26 Rectángulo">
            <a:extLst>
              <a:ext uri="{FF2B5EF4-FFF2-40B4-BE49-F238E27FC236}">
                <a16:creationId xmlns:a16="http://schemas.microsoft.com/office/drawing/2014/main" id="{03966188-C26B-4BD8-AA70-F5E49F889427}"/>
              </a:ext>
            </a:extLst>
          </p:cNvPr>
          <p:cNvSpPr/>
          <p:nvPr/>
        </p:nvSpPr>
        <p:spPr>
          <a:xfrm>
            <a:off x="2627783" y="4581128"/>
            <a:ext cx="6259216" cy="1368152"/>
          </a:xfrm>
          <a:prstGeom prst="rect">
            <a:avLst/>
          </a:prstGeom>
          <a:solidFill>
            <a:schemeClr val="bg2">
              <a:lumMod val="5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fontAlgn="ctr">
              <a:spcBef>
                <a:spcPct val="0"/>
              </a:spcBef>
              <a:spcAft>
                <a:spcPct val="0"/>
              </a:spcAft>
              <a:defRPr/>
            </a:pPr>
            <a:r>
              <a:rPr lang="es-ES" sz="1000" b="1" dirty="0" smtClean="0">
                <a:solidFill>
                  <a:schemeClr val="bg1"/>
                </a:solidFill>
              </a:rPr>
              <a:t>PREMIO “RODRIGO ROJAS DE NEGRI, AL TALENTO JOVEN EN FOTOGRAFÍA”</a:t>
            </a:r>
          </a:p>
          <a:p>
            <a:pPr lvl="0" algn="ctr" fontAlgn="ctr">
              <a:spcBef>
                <a:spcPct val="0"/>
              </a:spcBef>
              <a:spcAft>
                <a:spcPct val="0"/>
              </a:spcAft>
              <a:defRPr/>
            </a:pPr>
            <a:endParaRPr lang="es-ES" sz="1000" b="1" dirty="0" smtClean="0">
              <a:solidFill>
                <a:schemeClr val="bg1"/>
              </a:solidFill>
            </a:endParaRPr>
          </a:p>
          <a:p>
            <a:pPr lvl="0" algn="ctr" fontAlgn="ctr">
              <a:spcBef>
                <a:spcPct val="0"/>
              </a:spcBef>
              <a:spcAft>
                <a:spcPct val="0"/>
              </a:spcAft>
              <a:defRPr/>
            </a:pPr>
            <a:r>
              <a:rPr lang="es-ES" sz="1000" dirty="0" smtClean="0">
                <a:solidFill>
                  <a:schemeClr val="bg1"/>
                </a:solidFill>
              </a:rPr>
              <a:t>• $3.500.000 (tres millones quinientos mil pesos </a:t>
            </a:r>
            <a:r>
              <a:rPr lang="es-ES" sz="1000" dirty="0">
                <a:solidFill>
                  <a:schemeClr val="bg1"/>
                </a:solidFill>
              </a:rPr>
              <a:t>chilenos); </a:t>
            </a:r>
            <a:r>
              <a:rPr lang="es-ES" sz="1000" dirty="0" smtClean="0">
                <a:solidFill>
                  <a:schemeClr val="bg1"/>
                </a:solidFill>
              </a:rPr>
              <a:t>y</a:t>
            </a:r>
          </a:p>
          <a:p>
            <a:pPr lvl="0" algn="ctr" fontAlgn="ctr">
              <a:spcBef>
                <a:spcPct val="0"/>
              </a:spcBef>
              <a:spcAft>
                <a:spcPct val="0"/>
              </a:spcAft>
              <a:defRPr/>
            </a:pPr>
            <a:endParaRPr lang="es-ES" sz="1000" dirty="0">
              <a:solidFill>
                <a:schemeClr val="bg1"/>
              </a:solidFill>
            </a:endParaRPr>
          </a:p>
          <a:p>
            <a:pPr lvl="0" algn="ctr" fontAlgn="ctr">
              <a:spcBef>
                <a:spcPct val="0"/>
              </a:spcBef>
              <a:spcAft>
                <a:spcPct val="0"/>
              </a:spcAft>
              <a:defRPr/>
            </a:pPr>
            <a:r>
              <a:rPr lang="es-ES" sz="1000" dirty="0">
                <a:solidFill>
                  <a:schemeClr val="bg1"/>
                </a:solidFill>
              </a:rPr>
              <a:t>• Promoción de la trayectoria de la persona reconocida por parte del Ministerio. Ello</a:t>
            </a:r>
          </a:p>
          <a:p>
            <a:pPr lvl="0" algn="ctr" fontAlgn="ctr">
              <a:spcBef>
                <a:spcPct val="0"/>
              </a:spcBef>
              <a:spcAft>
                <a:spcPct val="0"/>
              </a:spcAft>
              <a:defRPr/>
            </a:pPr>
            <a:r>
              <a:rPr lang="es-ES" sz="1000" dirty="0">
                <a:solidFill>
                  <a:schemeClr val="bg1"/>
                </a:solidFill>
              </a:rPr>
              <a:t>mediante una ceremonia de entrega del premio a los ganadores junto con la</a:t>
            </a:r>
          </a:p>
          <a:p>
            <a:pPr lvl="0" algn="ctr" fontAlgn="ctr">
              <a:spcBef>
                <a:spcPct val="0"/>
              </a:spcBef>
              <a:spcAft>
                <a:spcPct val="0"/>
              </a:spcAft>
              <a:defRPr/>
            </a:pPr>
            <a:r>
              <a:rPr lang="es-ES" sz="1000" dirty="0">
                <a:solidFill>
                  <a:schemeClr val="bg1"/>
                </a:solidFill>
              </a:rPr>
              <a:t>difusión de la trayectoria a través de las plataformas institucionales y medios de</a:t>
            </a:r>
          </a:p>
          <a:p>
            <a:pPr lvl="0" algn="ctr" fontAlgn="ctr">
              <a:spcBef>
                <a:spcPct val="0"/>
              </a:spcBef>
              <a:spcAft>
                <a:spcPct val="0"/>
              </a:spcAft>
              <a:defRPr/>
            </a:pPr>
            <a:r>
              <a:rPr lang="es-ES" sz="1000" dirty="0">
                <a:solidFill>
                  <a:schemeClr val="bg1"/>
                </a:solidFill>
              </a:rPr>
              <a:t>comunicación.</a:t>
            </a:r>
            <a:endParaRPr lang="es-ES" sz="1000" dirty="0">
              <a:solidFill>
                <a:schemeClr val="bg1"/>
              </a:solidFill>
            </a:endParaRPr>
          </a:p>
        </p:txBody>
      </p:sp>
    </p:spTree>
    <p:extLst>
      <p:ext uri="{BB962C8B-B14F-4D97-AF65-F5344CB8AC3E}">
        <p14:creationId xmlns:p14="http://schemas.microsoft.com/office/powerpoint/2010/main" val="658269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1412776"/>
            <a:ext cx="7704856" cy="4339650"/>
          </a:xfrm>
          <a:prstGeom prst="rect">
            <a:avLst/>
          </a:prstGeom>
        </p:spPr>
        <p:txBody>
          <a:bodyPr wrap="square">
            <a:spAutoFit/>
          </a:bodyPr>
          <a:lstStyle/>
          <a:p>
            <a:pPr algn="ctr"/>
            <a:r>
              <a:rPr lang="es-ES" sz="1200" b="1" dirty="0" smtClean="0"/>
              <a:t>JURADOS</a:t>
            </a:r>
          </a:p>
          <a:p>
            <a:endParaRPr lang="es-ES" sz="1200" dirty="0" smtClean="0"/>
          </a:p>
          <a:p>
            <a:endParaRPr lang="es-ES" sz="1200" dirty="0"/>
          </a:p>
          <a:p>
            <a:r>
              <a:rPr lang="es-ES" sz="1200" dirty="0" smtClean="0"/>
              <a:t>Premios</a:t>
            </a:r>
            <a:r>
              <a:rPr lang="es-ES" sz="1200" dirty="0"/>
              <a:t>: </a:t>
            </a:r>
            <a:r>
              <a:rPr lang="es-ES" sz="1200" b="1" dirty="0"/>
              <a:t>“Antonio Quintana, a la trayectoria en Fotografía” </a:t>
            </a:r>
            <a:r>
              <a:rPr lang="es-ES" sz="1200" dirty="0"/>
              <a:t>y </a:t>
            </a:r>
            <a:r>
              <a:rPr lang="es-ES" sz="1200" b="1" dirty="0"/>
              <a:t>“Rodrigo Rojas de </a:t>
            </a:r>
            <a:r>
              <a:rPr lang="es-ES" sz="1200" b="1" dirty="0" err="1"/>
              <a:t>Negri</a:t>
            </a:r>
            <a:r>
              <a:rPr lang="es-ES" sz="1200" b="1" dirty="0"/>
              <a:t>, </a:t>
            </a:r>
            <a:r>
              <a:rPr lang="es-ES" sz="1200" b="1" dirty="0" smtClean="0"/>
              <a:t>al talento </a:t>
            </a:r>
            <a:r>
              <a:rPr lang="es-ES" sz="1200" b="1" dirty="0"/>
              <a:t>joven en Fotografía”</a:t>
            </a:r>
            <a:r>
              <a:rPr lang="es-ES" sz="1200" dirty="0"/>
              <a:t>: </a:t>
            </a:r>
            <a:endParaRPr lang="es-ES" sz="1200" dirty="0" smtClean="0"/>
          </a:p>
          <a:p>
            <a:endParaRPr lang="es-ES" sz="1200" dirty="0" smtClean="0"/>
          </a:p>
          <a:p>
            <a:pPr lvl="1"/>
            <a:r>
              <a:rPr lang="es-ES" sz="1200" dirty="0" smtClean="0"/>
              <a:t>(</a:t>
            </a:r>
            <a:r>
              <a:rPr lang="es-ES" sz="1200" dirty="0"/>
              <a:t>i) Un galardonado con el presente Premio en la Categoría </a:t>
            </a:r>
            <a:r>
              <a:rPr lang="es-ES" sz="1200" dirty="0" smtClean="0"/>
              <a:t>a la </a:t>
            </a:r>
            <a:r>
              <a:rPr lang="es-ES" sz="1200" dirty="0"/>
              <a:t>Trayectoria Antonio Quintana; </a:t>
            </a:r>
            <a:endParaRPr lang="es-ES" sz="1200" dirty="0" smtClean="0"/>
          </a:p>
          <a:p>
            <a:pPr lvl="1"/>
            <a:r>
              <a:rPr lang="es-ES" sz="1200" dirty="0" smtClean="0"/>
              <a:t>(</a:t>
            </a:r>
            <a:r>
              <a:rPr lang="es-ES" sz="1200" dirty="0"/>
              <a:t>ii) Un galardonado con el presente Premio en la </a:t>
            </a:r>
            <a:r>
              <a:rPr lang="es-ES" sz="1200" dirty="0" smtClean="0"/>
              <a:t>Categoría al </a:t>
            </a:r>
            <a:r>
              <a:rPr lang="es-ES" sz="1200" dirty="0"/>
              <a:t>Talento Joven Rodrigo Rojas de </a:t>
            </a:r>
            <a:r>
              <a:rPr lang="es-ES" sz="1200" dirty="0" err="1"/>
              <a:t>Negri</a:t>
            </a:r>
            <a:r>
              <a:rPr lang="es-ES" sz="1200" dirty="0"/>
              <a:t> </a:t>
            </a:r>
            <a:endParaRPr lang="es-ES" sz="1200" dirty="0" smtClean="0"/>
          </a:p>
          <a:p>
            <a:pPr lvl="1"/>
            <a:r>
              <a:rPr lang="es-ES" sz="1200" dirty="0" smtClean="0"/>
              <a:t>(</a:t>
            </a:r>
            <a:r>
              <a:rPr lang="es-ES" sz="1200" dirty="0"/>
              <a:t>iii) Un académico del ámbito de la fotografía, </a:t>
            </a:r>
            <a:r>
              <a:rPr lang="es-ES" sz="1200" dirty="0" smtClean="0"/>
              <a:t>de destacada </a:t>
            </a:r>
            <a:r>
              <a:rPr lang="es-ES" sz="1200" dirty="0"/>
              <a:t>trayectoria; </a:t>
            </a:r>
            <a:endParaRPr lang="es-ES" sz="1200" dirty="0" smtClean="0"/>
          </a:p>
          <a:p>
            <a:pPr lvl="1"/>
            <a:r>
              <a:rPr lang="es-ES" sz="1200" dirty="0" smtClean="0"/>
              <a:t>(</a:t>
            </a:r>
            <a:r>
              <a:rPr lang="es-ES" sz="1200" dirty="0"/>
              <a:t>iv) Un fotógrafo nacional de destacada trayectoria; y </a:t>
            </a:r>
            <a:endParaRPr lang="es-ES" sz="1200" dirty="0" smtClean="0"/>
          </a:p>
          <a:p>
            <a:pPr lvl="1"/>
            <a:r>
              <a:rPr lang="es-ES" sz="1200" dirty="0" smtClean="0"/>
              <a:t>(</a:t>
            </a:r>
            <a:r>
              <a:rPr lang="es-ES" sz="1200" dirty="0"/>
              <a:t>v) </a:t>
            </a:r>
            <a:r>
              <a:rPr lang="es-ES" sz="1200" dirty="0" smtClean="0"/>
              <a:t>Un investigador </a:t>
            </a:r>
            <a:r>
              <a:rPr lang="es-ES" sz="1200" dirty="0"/>
              <a:t>de fotografía y/o cultura visual de destacada trayectoria.</a:t>
            </a:r>
          </a:p>
          <a:p>
            <a:endParaRPr lang="es-ES" sz="1200" dirty="0" smtClean="0"/>
          </a:p>
          <a:p>
            <a:r>
              <a:rPr lang="es-ES" sz="1200" dirty="0" smtClean="0"/>
              <a:t>Premio </a:t>
            </a:r>
            <a:r>
              <a:rPr lang="es-ES" sz="1200" b="1" dirty="0"/>
              <a:t>“Carmen </a:t>
            </a:r>
            <a:r>
              <a:rPr lang="es-ES" sz="1200" b="1" dirty="0" err="1"/>
              <a:t>Waugh</a:t>
            </a:r>
            <a:r>
              <a:rPr lang="es-ES" sz="1200" b="1" dirty="0"/>
              <a:t>, a la trayectoria en Artes Visuales”</a:t>
            </a:r>
            <a:r>
              <a:rPr lang="es-ES" sz="1200" dirty="0"/>
              <a:t>: </a:t>
            </a:r>
            <a:endParaRPr lang="es-ES" sz="1200" dirty="0" smtClean="0"/>
          </a:p>
          <a:p>
            <a:endParaRPr lang="es-ES" sz="1200" dirty="0" smtClean="0"/>
          </a:p>
          <a:p>
            <a:pPr lvl="1"/>
            <a:r>
              <a:rPr lang="es-ES" sz="1200" dirty="0" smtClean="0"/>
              <a:t>(i) Ganador </a:t>
            </a:r>
            <a:r>
              <a:rPr lang="es-ES" sz="1200" dirty="0"/>
              <a:t>del </a:t>
            </a:r>
            <a:r>
              <a:rPr lang="es-ES" sz="1200" dirty="0" smtClean="0"/>
              <a:t>presente Premio</a:t>
            </a:r>
            <a:r>
              <a:rPr lang="es-ES" sz="1200" dirty="0"/>
              <a:t>; </a:t>
            </a:r>
            <a:endParaRPr lang="es-ES" sz="1200" dirty="0" smtClean="0"/>
          </a:p>
          <a:p>
            <a:pPr lvl="1"/>
            <a:r>
              <a:rPr lang="es-ES" sz="1200" dirty="0" smtClean="0"/>
              <a:t>(</a:t>
            </a:r>
            <a:r>
              <a:rPr lang="es-ES" sz="1200" dirty="0"/>
              <a:t>ii) Un académico del ámbito de las artes visuales de destacada trayectoria; </a:t>
            </a:r>
            <a:endParaRPr lang="es-ES" sz="1200" dirty="0" smtClean="0"/>
          </a:p>
          <a:p>
            <a:pPr lvl="1"/>
            <a:r>
              <a:rPr lang="es-ES" sz="1200" dirty="0" smtClean="0"/>
              <a:t>(</a:t>
            </a:r>
            <a:r>
              <a:rPr lang="es-ES" sz="1200" dirty="0"/>
              <a:t>iii) </a:t>
            </a:r>
            <a:r>
              <a:rPr lang="es-ES" sz="1200" dirty="0" smtClean="0"/>
              <a:t>Un artista </a:t>
            </a:r>
            <a:r>
              <a:rPr lang="es-ES" sz="1200" dirty="0"/>
              <a:t>visual nacional de destacada trayectoria; </a:t>
            </a:r>
            <a:endParaRPr lang="es-ES" sz="1200" dirty="0" smtClean="0"/>
          </a:p>
          <a:p>
            <a:pPr lvl="1"/>
            <a:r>
              <a:rPr lang="es-ES" sz="1200" dirty="0" smtClean="0"/>
              <a:t>(</a:t>
            </a:r>
            <a:r>
              <a:rPr lang="es-ES" sz="1200" dirty="0"/>
              <a:t>iv) Un representante de la </a:t>
            </a:r>
            <a:r>
              <a:rPr lang="es-ES" sz="1200" dirty="0" smtClean="0"/>
              <a:t>Fundación Carmen </a:t>
            </a:r>
            <a:r>
              <a:rPr lang="es-ES" sz="1200" dirty="0" err="1"/>
              <a:t>Waugh</a:t>
            </a:r>
            <a:r>
              <a:rPr lang="es-ES" sz="1200" dirty="0" smtClean="0"/>
              <a:t>;</a:t>
            </a:r>
          </a:p>
          <a:p>
            <a:pPr lvl="1"/>
            <a:r>
              <a:rPr lang="es-ES" sz="1200" dirty="0" smtClean="0"/>
              <a:t>(</a:t>
            </a:r>
            <a:r>
              <a:rPr lang="es-ES" sz="1200" dirty="0"/>
              <a:t>v) Un gestor o galerista nacional de destacada trayectoria.</a:t>
            </a:r>
          </a:p>
          <a:p>
            <a:endParaRPr lang="es-ES" sz="1200" dirty="0" smtClean="0"/>
          </a:p>
          <a:p>
            <a:endParaRPr lang="es-ES" sz="1200" dirty="0" smtClean="0"/>
          </a:p>
          <a:p>
            <a:endParaRPr lang="es-ES" sz="1200" dirty="0"/>
          </a:p>
          <a:p>
            <a:r>
              <a:rPr lang="es-ES" sz="1200" dirty="0" smtClean="0"/>
              <a:t>La </a:t>
            </a:r>
            <a:r>
              <a:rPr lang="es-ES" sz="1200" dirty="0"/>
              <a:t>nómina de los Jurados serán formalizada mediante el acto administrativo </a:t>
            </a:r>
            <a:r>
              <a:rPr lang="es-ES" sz="1200" dirty="0" smtClean="0"/>
              <a:t>correspondiente dictado </a:t>
            </a:r>
            <a:r>
              <a:rPr lang="es-ES" sz="1200" dirty="0"/>
              <a:t>por Subsecretaría de las Culturas y las Artes.</a:t>
            </a:r>
            <a:endParaRPr lang="en-US" sz="1200" dirty="0"/>
          </a:p>
        </p:txBody>
      </p:sp>
    </p:spTree>
    <p:extLst>
      <p:ext uri="{BB962C8B-B14F-4D97-AF65-F5344CB8AC3E}">
        <p14:creationId xmlns:p14="http://schemas.microsoft.com/office/powerpoint/2010/main" val="2143803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323528" y="1484784"/>
            <a:ext cx="8642350" cy="4032448"/>
          </a:xfrm>
        </p:spPr>
        <p:txBody>
          <a:bodyPr>
            <a:noAutofit/>
          </a:bodyPr>
          <a:lstStyle/>
          <a:p>
            <a:pPr eaLnBrk="1" hangingPunct="1"/>
            <a:endParaRPr lang="es-MX" sz="1600" b="1" dirty="0">
              <a:latin typeface="Calibri" pitchFamily="34" charset="0"/>
            </a:endParaRPr>
          </a:p>
          <a:p>
            <a:pPr algn="l"/>
            <a:r>
              <a:rPr lang="es-ES" sz="1100" b="1" dirty="0">
                <a:solidFill>
                  <a:srgbClr val="183A68"/>
                </a:solidFill>
                <a:latin typeface="Open Sans"/>
              </a:rPr>
              <a:t>Centro de atención telefónica</a:t>
            </a:r>
            <a:br>
              <a:rPr lang="es-ES" sz="1100" b="1" dirty="0">
                <a:solidFill>
                  <a:srgbClr val="183A68"/>
                </a:solidFill>
                <a:latin typeface="Open Sans"/>
              </a:rPr>
            </a:br>
            <a:endParaRPr lang="es-ES" sz="1100" dirty="0">
              <a:solidFill>
                <a:srgbClr val="183A68"/>
              </a:solidFill>
              <a:latin typeface="Open Sans"/>
            </a:endParaRPr>
          </a:p>
          <a:p>
            <a:pPr algn="l">
              <a:buFont typeface="Arial" panose="020B0604020202020204" pitchFamily="34" charset="0"/>
              <a:buChar char="•"/>
            </a:pPr>
            <a:r>
              <a:rPr lang="es-ES" sz="1100" dirty="0" smtClean="0">
                <a:solidFill>
                  <a:srgbClr val="183A68"/>
                </a:solidFill>
                <a:latin typeface="Open Sans"/>
              </a:rPr>
              <a:t>Teléfonos</a:t>
            </a:r>
            <a:r>
              <a:rPr lang="es-ES" sz="1100" dirty="0">
                <a:solidFill>
                  <a:srgbClr val="183A68"/>
                </a:solidFill>
                <a:latin typeface="Open Sans"/>
              </a:rPr>
              <a:t>: 600 600 0255 / 32 260 8400.</a:t>
            </a:r>
            <a:br>
              <a:rPr lang="es-ES" sz="1100" dirty="0">
                <a:solidFill>
                  <a:srgbClr val="183A68"/>
                </a:solidFill>
                <a:latin typeface="Open Sans"/>
              </a:rPr>
            </a:br>
            <a:r>
              <a:rPr lang="es-ES" sz="1100" dirty="0" smtClean="0">
                <a:solidFill>
                  <a:srgbClr val="183A68"/>
                </a:solidFill>
                <a:latin typeface="Open Sans"/>
              </a:rPr>
              <a:t> Horario </a:t>
            </a:r>
            <a:r>
              <a:rPr lang="es-ES" sz="1100" dirty="0">
                <a:solidFill>
                  <a:srgbClr val="183A68"/>
                </a:solidFill>
                <a:latin typeface="Open Sans"/>
              </a:rPr>
              <a:t>de atención: Lunes a jueves de 9.00 a 13.00 horas y de 14.00 a 17.00 horas. Viernes de 9.00 a 13.00 y de 14.00 a 16.00 horas.</a:t>
            </a:r>
          </a:p>
          <a:p>
            <a:pPr algn="l"/>
            <a:endParaRPr lang="es-ES" sz="1100" b="1" dirty="0" smtClean="0">
              <a:solidFill>
                <a:srgbClr val="183A68"/>
              </a:solidFill>
              <a:latin typeface="Open Sans"/>
            </a:endParaRPr>
          </a:p>
          <a:p>
            <a:pPr algn="l"/>
            <a:r>
              <a:rPr lang="es-ES" sz="1100" b="1" dirty="0" smtClean="0">
                <a:solidFill>
                  <a:srgbClr val="183A68"/>
                </a:solidFill>
                <a:latin typeface="Open Sans"/>
              </a:rPr>
              <a:t>Sistema </a:t>
            </a:r>
            <a:r>
              <a:rPr lang="es-ES" sz="1100" b="1" dirty="0">
                <a:solidFill>
                  <a:srgbClr val="183A68"/>
                </a:solidFill>
                <a:latin typeface="Open Sans"/>
              </a:rPr>
              <a:t>de información y atención ciudadana</a:t>
            </a:r>
            <a:endParaRPr lang="es-ES" sz="1100" dirty="0">
              <a:solidFill>
                <a:srgbClr val="183A68"/>
              </a:solidFill>
              <a:latin typeface="Open Sans"/>
            </a:endParaRPr>
          </a:p>
          <a:p>
            <a:pPr algn="l"/>
            <a:r>
              <a:rPr lang="es-ES" sz="1100" dirty="0">
                <a:solidFill>
                  <a:srgbClr val="183A68"/>
                </a:solidFill>
                <a:latin typeface="Open Sans"/>
              </a:rPr>
              <a:t>Contáctanos a través del </a:t>
            </a:r>
            <a:r>
              <a:rPr lang="es-ES" sz="1100" b="1" dirty="0">
                <a:solidFill>
                  <a:srgbClr val="007BFF"/>
                </a:solidFill>
                <a:latin typeface="Open Sans"/>
              </a:rPr>
              <a:t>Formulario de Atención Ciudadana: </a:t>
            </a:r>
            <a:r>
              <a:rPr lang="es-ES" sz="1100" b="1" dirty="0">
                <a:solidFill>
                  <a:srgbClr val="007BFF"/>
                </a:solidFill>
                <a:latin typeface="Open Sans"/>
                <a:hlinkClick r:id="rId2"/>
              </a:rPr>
              <a:t>https://</a:t>
            </a:r>
            <a:r>
              <a:rPr lang="es-ES" sz="1100" b="1" dirty="0" smtClean="0">
                <a:solidFill>
                  <a:srgbClr val="007BFF"/>
                </a:solidFill>
                <a:latin typeface="Open Sans"/>
                <a:hlinkClick r:id="rId2"/>
              </a:rPr>
              <a:t>siac.cultura.gob.cl/formulariosiac</a:t>
            </a:r>
            <a:r>
              <a:rPr lang="es-ES" sz="1100" b="1" dirty="0" smtClean="0">
                <a:solidFill>
                  <a:srgbClr val="007BFF"/>
                </a:solidFill>
                <a:latin typeface="Open Sans"/>
              </a:rPr>
              <a:t> </a:t>
            </a:r>
            <a:endParaRPr lang="es-ES" sz="1100" b="1" dirty="0" smtClean="0">
              <a:solidFill>
                <a:srgbClr val="183A68"/>
              </a:solidFill>
              <a:latin typeface="Open Sans"/>
            </a:endParaRPr>
          </a:p>
        </p:txBody>
      </p:sp>
    </p:spTree>
    <p:extLst>
      <p:ext uri="{BB962C8B-B14F-4D97-AF65-F5344CB8AC3E}">
        <p14:creationId xmlns:p14="http://schemas.microsoft.com/office/powerpoint/2010/main" val="1548732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323528" y="2420888"/>
            <a:ext cx="8642350" cy="1752600"/>
          </a:xfrm>
        </p:spPr>
        <p:txBody>
          <a:bodyPr>
            <a:noAutofit/>
          </a:bodyPr>
          <a:lstStyle/>
          <a:p>
            <a:pPr eaLnBrk="1" hangingPunct="1"/>
            <a:endParaRPr lang="es-MX" sz="1600" b="1" dirty="0">
              <a:latin typeface="Calibri" pitchFamily="34" charset="0"/>
            </a:endParaRPr>
          </a:p>
          <a:p>
            <a:r>
              <a:rPr lang="es-ES" sz="7200" dirty="0">
                <a:latin typeface="Calibri" pitchFamily="34" charset="0"/>
              </a:rPr>
              <a:t>Gracias</a:t>
            </a:r>
            <a:endParaRPr lang="es-MX" sz="7200" dirty="0">
              <a:latin typeface="Calibri" pitchFamily="34" charset="0"/>
            </a:endParaRPr>
          </a:p>
        </p:txBody>
      </p:sp>
    </p:spTree>
    <p:extLst>
      <p:ext uri="{BB962C8B-B14F-4D97-AF65-F5344CB8AC3E}">
        <p14:creationId xmlns:p14="http://schemas.microsoft.com/office/powerpoint/2010/main" val="3364264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2" name="Rectángulo 1"/>
          <p:cNvSpPr/>
          <p:nvPr/>
        </p:nvSpPr>
        <p:spPr>
          <a:xfrm>
            <a:off x="170208" y="3007258"/>
            <a:ext cx="1709936" cy="369332"/>
          </a:xfrm>
          <a:prstGeom prst="rect">
            <a:avLst/>
          </a:prstGeom>
        </p:spPr>
        <p:txBody>
          <a:bodyPr wrap="square">
            <a:spAutoFit/>
          </a:bodyPr>
          <a:lstStyle/>
          <a:p>
            <a:pPr lvl="0" algn="ctr" defTabSz="457200" fontAlgn="base">
              <a:spcBef>
                <a:spcPct val="0"/>
              </a:spcBef>
              <a:spcAft>
                <a:spcPct val="0"/>
              </a:spcAft>
              <a:defRPr/>
            </a:pPr>
            <a:r>
              <a:rPr lang="es-ES" b="1" dirty="0" smtClean="0"/>
              <a:t>Patrocinador/a</a:t>
            </a:r>
            <a:endParaRPr lang="es-ES" b="1" dirty="0"/>
          </a:p>
        </p:txBody>
      </p:sp>
      <p:sp>
        <p:nvSpPr>
          <p:cNvPr id="7" name="Rectángulo 6"/>
          <p:cNvSpPr/>
          <p:nvPr/>
        </p:nvSpPr>
        <p:spPr>
          <a:xfrm>
            <a:off x="1880144" y="2996952"/>
            <a:ext cx="4171821" cy="369332"/>
          </a:xfrm>
          <a:prstGeom prst="rect">
            <a:avLst/>
          </a:prstGeom>
          <a:solidFill>
            <a:schemeClr val="accent1">
              <a:lumMod val="75000"/>
            </a:schemeClr>
          </a:solidFill>
          <a:ln>
            <a:noFill/>
          </a:ln>
        </p:spPr>
        <p:txBody>
          <a:bodyPr wrap="square">
            <a:spAutoFit/>
          </a:bodyPr>
          <a:lstStyle/>
          <a:p>
            <a:pPr lvl="0" algn="ctr" defTabSz="457200" fontAlgn="base">
              <a:spcBef>
                <a:spcPct val="0"/>
              </a:spcBef>
              <a:spcAft>
                <a:spcPct val="0"/>
              </a:spcAft>
              <a:defRPr/>
            </a:pPr>
            <a:r>
              <a:rPr lang="es-ES" b="1" dirty="0" smtClean="0">
                <a:solidFill>
                  <a:schemeClr val="bg1"/>
                </a:solidFill>
              </a:rPr>
              <a:t>Postula </a:t>
            </a:r>
            <a:r>
              <a:rPr lang="es-ES" dirty="0" smtClean="0">
                <a:solidFill>
                  <a:schemeClr val="bg1"/>
                </a:solidFill>
              </a:rPr>
              <a:t>(modalidad única)</a:t>
            </a:r>
            <a:endParaRPr lang="es-ES" dirty="0">
              <a:solidFill>
                <a:schemeClr val="bg1"/>
              </a:solidFill>
            </a:endParaRPr>
          </a:p>
        </p:txBody>
      </p:sp>
      <p:sp>
        <p:nvSpPr>
          <p:cNvPr id="5" name="Triángulo isósceles 4"/>
          <p:cNvSpPr/>
          <p:nvPr/>
        </p:nvSpPr>
        <p:spPr>
          <a:xfrm rot="5400000">
            <a:off x="5952876" y="2920321"/>
            <a:ext cx="741386" cy="543206"/>
          </a:xfrm>
          <a:prstGeom prst="triangle">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ángulo 8"/>
          <p:cNvSpPr/>
          <p:nvPr/>
        </p:nvSpPr>
        <p:spPr>
          <a:xfrm>
            <a:off x="6186551" y="2704564"/>
            <a:ext cx="2771462" cy="954107"/>
          </a:xfrm>
          <a:prstGeom prst="rect">
            <a:avLst/>
          </a:prstGeom>
        </p:spPr>
        <p:txBody>
          <a:bodyPr wrap="square">
            <a:spAutoFit/>
          </a:bodyPr>
          <a:lstStyle/>
          <a:p>
            <a:pPr lvl="0" algn="ctr" defTabSz="457200" fontAlgn="base">
              <a:spcBef>
                <a:spcPct val="0"/>
              </a:spcBef>
              <a:spcAft>
                <a:spcPct val="0"/>
              </a:spcAft>
              <a:defRPr/>
            </a:pPr>
            <a:r>
              <a:rPr lang="es-ES" sz="1400" b="1" dirty="0" smtClean="0"/>
              <a:t>31 de julio de 2025, 17 </a:t>
            </a:r>
            <a:r>
              <a:rPr lang="es-ES" sz="1400" b="1" dirty="0" err="1" smtClean="0"/>
              <a:t>hrs</a:t>
            </a:r>
            <a:r>
              <a:rPr lang="es-ES" sz="1400" b="1" dirty="0" smtClean="0"/>
              <a:t>. </a:t>
            </a:r>
          </a:p>
          <a:p>
            <a:pPr lvl="0" algn="ctr" defTabSz="457200" fontAlgn="base">
              <a:spcBef>
                <a:spcPct val="0"/>
              </a:spcBef>
              <a:spcAft>
                <a:spcPct val="0"/>
              </a:spcAft>
              <a:defRPr/>
            </a:pPr>
            <a:endParaRPr lang="es-ES" sz="1400" b="1" dirty="0"/>
          </a:p>
          <a:p>
            <a:pPr lvl="0" algn="ctr" defTabSz="457200" fontAlgn="base">
              <a:spcBef>
                <a:spcPct val="0"/>
              </a:spcBef>
              <a:spcAft>
                <a:spcPct val="0"/>
              </a:spcAft>
              <a:defRPr/>
            </a:pPr>
            <a:r>
              <a:rPr lang="es-ES" sz="1400" dirty="0" smtClean="0"/>
              <a:t>Mediante plataforma </a:t>
            </a:r>
            <a:r>
              <a:rPr lang="es-ES" sz="1400" b="1" dirty="0" smtClean="0">
                <a:solidFill>
                  <a:schemeClr val="bg1">
                    <a:lumMod val="50000"/>
                  </a:schemeClr>
                </a:solidFill>
              </a:rPr>
              <a:t>www.fondosdecultura.cl</a:t>
            </a:r>
            <a:endParaRPr lang="es-ES" sz="1400" b="1" dirty="0">
              <a:solidFill>
                <a:schemeClr val="bg1">
                  <a:lumMod val="50000"/>
                </a:schemeClr>
              </a:solidFill>
            </a:endParaRPr>
          </a:p>
        </p:txBody>
      </p:sp>
      <p:sp>
        <p:nvSpPr>
          <p:cNvPr id="18" name="Rectángulo 17"/>
          <p:cNvSpPr/>
          <p:nvPr/>
        </p:nvSpPr>
        <p:spPr>
          <a:xfrm>
            <a:off x="1475656" y="4278921"/>
            <a:ext cx="4968552" cy="1384995"/>
          </a:xfrm>
          <a:prstGeom prst="rect">
            <a:avLst/>
          </a:prstGeom>
        </p:spPr>
        <p:txBody>
          <a:bodyPr wrap="square">
            <a:spAutoFit/>
          </a:bodyPr>
          <a:lstStyle/>
          <a:p>
            <a:pPr lvl="0" algn="ctr" defTabSz="457200">
              <a:defRPr/>
            </a:pPr>
            <a:r>
              <a:rPr lang="es-ES" sz="1200" b="1" dirty="0" smtClean="0">
                <a:solidFill>
                  <a:schemeClr val="dk1"/>
                </a:solidFill>
              </a:rPr>
              <a:t>CANDIDATURAS</a:t>
            </a:r>
          </a:p>
          <a:p>
            <a:pPr lvl="0" algn="ctr" defTabSz="457200">
              <a:defRPr/>
            </a:pPr>
            <a:endParaRPr lang="es-ES" sz="1200" b="1" dirty="0">
              <a:solidFill>
                <a:schemeClr val="dk1"/>
              </a:solidFill>
            </a:endParaRPr>
          </a:p>
          <a:p>
            <a:pPr lvl="0" algn="ctr" defTabSz="457200">
              <a:defRPr/>
            </a:pPr>
            <a:r>
              <a:rPr lang="es-ES" sz="1200" dirty="0" smtClean="0">
                <a:solidFill>
                  <a:schemeClr val="dk1"/>
                </a:solidFill>
              </a:rPr>
              <a:t>PREMIO </a:t>
            </a:r>
            <a:r>
              <a:rPr lang="es-ES" sz="1200" dirty="0">
                <a:solidFill>
                  <a:schemeClr val="dk1"/>
                </a:solidFill>
              </a:rPr>
              <a:t>“CARMEN WAUGH, A LA TRAYECTORIA EN ARTES VISUALES</a:t>
            </a:r>
            <a:r>
              <a:rPr lang="es-ES" sz="1200" dirty="0" smtClean="0">
                <a:solidFill>
                  <a:schemeClr val="dk1"/>
                </a:solidFill>
              </a:rPr>
              <a:t>”</a:t>
            </a:r>
          </a:p>
          <a:p>
            <a:pPr lvl="0" algn="ctr" defTabSz="457200">
              <a:defRPr/>
            </a:pPr>
            <a:endParaRPr lang="es-ES" sz="1200" dirty="0">
              <a:solidFill>
                <a:schemeClr val="dk1"/>
              </a:solidFill>
            </a:endParaRPr>
          </a:p>
          <a:p>
            <a:pPr lvl="0" algn="ctr" defTabSz="457200">
              <a:defRPr/>
            </a:pPr>
            <a:r>
              <a:rPr lang="es-ES" sz="1200" dirty="0" smtClean="0">
                <a:solidFill>
                  <a:schemeClr val="dk1"/>
                </a:solidFill>
              </a:rPr>
              <a:t>PREMIO </a:t>
            </a:r>
            <a:r>
              <a:rPr lang="es-ES" sz="1200" dirty="0">
                <a:solidFill>
                  <a:schemeClr val="dk1"/>
                </a:solidFill>
              </a:rPr>
              <a:t>“ANTONIO QUINTANA, A LA TRAYECTORIA EN FOTOGRAFÍA</a:t>
            </a:r>
            <a:r>
              <a:rPr lang="es-ES" sz="1200" dirty="0" smtClean="0">
                <a:solidFill>
                  <a:schemeClr val="dk1"/>
                </a:solidFill>
              </a:rPr>
              <a:t>”</a:t>
            </a:r>
          </a:p>
          <a:p>
            <a:pPr lvl="0" algn="ctr" defTabSz="457200">
              <a:defRPr/>
            </a:pPr>
            <a:endParaRPr lang="es-ES" sz="1200" dirty="0">
              <a:solidFill>
                <a:schemeClr val="dk1"/>
              </a:solidFill>
            </a:endParaRPr>
          </a:p>
          <a:p>
            <a:pPr lvl="0" algn="ctr" defTabSz="457200">
              <a:defRPr/>
            </a:pPr>
            <a:r>
              <a:rPr lang="es-ES" sz="1200" dirty="0" smtClean="0">
                <a:solidFill>
                  <a:schemeClr val="dk1"/>
                </a:solidFill>
              </a:rPr>
              <a:t>PREMIO </a:t>
            </a:r>
            <a:r>
              <a:rPr lang="es-ES" sz="1200" dirty="0">
                <a:solidFill>
                  <a:schemeClr val="dk1"/>
                </a:solidFill>
              </a:rPr>
              <a:t>“RODRIGO ROJAS DE NEGRI, AL TALENTO JOVEN EN FOTOGRAFÍA”</a:t>
            </a:r>
            <a:endParaRPr lang="es-ES" sz="1200" dirty="0">
              <a:solidFill>
                <a:schemeClr val="dk1"/>
              </a:solidFill>
            </a:endParaRPr>
          </a:p>
        </p:txBody>
      </p:sp>
      <p:cxnSp>
        <p:nvCxnSpPr>
          <p:cNvPr id="20" name="Conector angular 19"/>
          <p:cNvCxnSpPr>
            <a:stCxn id="7" idx="2"/>
            <a:endCxn id="18" idx="0"/>
          </p:cNvCxnSpPr>
          <p:nvPr/>
        </p:nvCxnSpPr>
        <p:spPr>
          <a:xfrm rot="5400000">
            <a:off x="3506676" y="3819541"/>
            <a:ext cx="912637" cy="6123"/>
          </a:xfrm>
          <a:prstGeom prst="bentConnector3">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5593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2" name="Rectángulo 1"/>
          <p:cNvSpPr/>
          <p:nvPr/>
        </p:nvSpPr>
        <p:spPr>
          <a:xfrm>
            <a:off x="189937" y="2503202"/>
            <a:ext cx="1709936" cy="369332"/>
          </a:xfrm>
          <a:prstGeom prst="rect">
            <a:avLst/>
          </a:prstGeom>
        </p:spPr>
        <p:txBody>
          <a:bodyPr wrap="square">
            <a:spAutoFit/>
          </a:bodyPr>
          <a:lstStyle/>
          <a:p>
            <a:pPr lvl="0" algn="ctr" defTabSz="457200" fontAlgn="base">
              <a:spcBef>
                <a:spcPct val="0"/>
              </a:spcBef>
              <a:spcAft>
                <a:spcPct val="0"/>
              </a:spcAft>
              <a:defRPr/>
            </a:pPr>
            <a:r>
              <a:rPr lang="es-ES" b="1" dirty="0" smtClean="0"/>
              <a:t>Patrocinador/a</a:t>
            </a:r>
            <a:endParaRPr lang="es-ES" b="1" dirty="0"/>
          </a:p>
        </p:txBody>
      </p:sp>
      <p:sp>
        <p:nvSpPr>
          <p:cNvPr id="7" name="Rectángulo 6"/>
          <p:cNvSpPr/>
          <p:nvPr/>
        </p:nvSpPr>
        <p:spPr>
          <a:xfrm>
            <a:off x="1899873" y="2492896"/>
            <a:ext cx="4171821" cy="369332"/>
          </a:xfrm>
          <a:prstGeom prst="rect">
            <a:avLst/>
          </a:prstGeom>
          <a:solidFill>
            <a:schemeClr val="accent1">
              <a:lumMod val="40000"/>
              <a:lumOff val="60000"/>
            </a:schemeClr>
          </a:solidFill>
          <a:ln>
            <a:noFill/>
          </a:ln>
        </p:spPr>
        <p:txBody>
          <a:bodyPr wrap="square">
            <a:spAutoFit/>
          </a:bodyPr>
          <a:lstStyle/>
          <a:p>
            <a:pPr lvl="0" algn="ctr" defTabSz="457200" fontAlgn="base">
              <a:spcBef>
                <a:spcPct val="0"/>
              </a:spcBef>
              <a:spcAft>
                <a:spcPct val="0"/>
              </a:spcAft>
              <a:defRPr/>
            </a:pPr>
            <a:r>
              <a:rPr lang="es-ES" b="1" dirty="0" smtClean="0">
                <a:solidFill>
                  <a:schemeClr val="bg1"/>
                </a:solidFill>
              </a:rPr>
              <a:t>postula</a:t>
            </a:r>
            <a:endParaRPr lang="es-ES" b="1" dirty="0">
              <a:solidFill>
                <a:schemeClr val="bg1"/>
              </a:solidFill>
            </a:endParaRPr>
          </a:p>
        </p:txBody>
      </p:sp>
      <p:sp>
        <p:nvSpPr>
          <p:cNvPr id="5" name="Triángulo isósceles 4"/>
          <p:cNvSpPr/>
          <p:nvPr/>
        </p:nvSpPr>
        <p:spPr>
          <a:xfrm rot="5400000">
            <a:off x="5972605" y="2416265"/>
            <a:ext cx="741386" cy="543206"/>
          </a:xfrm>
          <a:prstGeom prst="triangle">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ángulo 8"/>
          <p:cNvSpPr/>
          <p:nvPr/>
        </p:nvSpPr>
        <p:spPr>
          <a:xfrm>
            <a:off x="6206280" y="2200508"/>
            <a:ext cx="2771462" cy="954107"/>
          </a:xfrm>
          <a:prstGeom prst="rect">
            <a:avLst/>
          </a:prstGeom>
        </p:spPr>
        <p:txBody>
          <a:bodyPr wrap="square">
            <a:spAutoFit/>
          </a:bodyPr>
          <a:lstStyle/>
          <a:p>
            <a:pPr lvl="0" algn="ctr" defTabSz="457200" fontAlgn="base">
              <a:spcBef>
                <a:spcPct val="0"/>
              </a:spcBef>
              <a:spcAft>
                <a:spcPct val="0"/>
              </a:spcAft>
              <a:defRPr/>
            </a:pPr>
            <a:r>
              <a:rPr lang="es-ES" sz="1400" b="1" dirty="0" smtClean="0">
                <a:solidFill>
                  <a:schemeClr val="bg1">
                    <a:lumMod val="75000"/>
                  </a:schemeClr>
                </a:solidFill>
              </a:rPr>
              <a:t>31 de julio de 2025, 17 </a:t>
            </a:r>
            <a:r>
              <a:rPr lang="es-ES" sz="1400" b="1" dirty="0" err="1" smtClean="0">
                <a:solidFill>
                  <a:schemeClr val="bg1">
                    <a:lumMod val="75000"/>
                  </a:schemeClr>
                </a:solidFill>
              </a:rPr>
              <a:t>hrs</a:t>
            </a:r>
            <a:r>
              <a:rPr lang="es-ES" sz="1400" b="1" dirty="0" smtClean="0">
                <a:solidFill>
                  <a:schemeClr val="bg1">
                    <a:lumMod val="75000"/>
                  </a:schemeClr>
                </a:solidFill>
              </a:rPr>
              <a:t>. </a:t>
            </a:r>
          </a:p>
          <a:p>
            <a:pPr lvl="0" algn="ctr" defTabSz="457200" fontAlgn="base">
              <a:spcBef>
                <a:spcPct val="0"/>
              </a:spcBef>
              <a:spcAft>
                <a:spcPct val="0"/>
              </a:spcAft>
              <a:defRPr/>
            </a:pPr>
            <a:endParaRPr lang="es-ES" sz="1400" b="1" dirty="0">
              <a:solidFill>
                <a:schemeClr val="bg1">
                  <a:lumMod val="75000"/>
                </a:schemeClr>
              </a:solidFill>
            </a:endParaRPr>
          </a:p>
          <a:p>
            <a:pPr lvl="0" algn="ctr" defTabSz="457200" fontAlgn="base">
              <a:spcBef>
                <a:spcPct val="0"/>
              </a:spcBef>
              <a:spcAft>
                <a:spcPct val="0"/>
              </a:spcAft>
              <a:defRPr/>
            </a:pPr>
            <a:r>
              <a:rPr lang="es-ES" sz="1400" dirty="0" smtClean="0">
                <a:solidFill>
                  <a:schemeClr val="bg1">
                    <a:lumMod val="75000"/>
                  </a:schemeClr>
                </a:solidFill>
              </a:rPr>
              <a:t>Mediante plataforma </a:t>
            </a:r>
            <a:r>
              <a:rPr lang="es-ES" sz="1400" b="1" dirty="0" smtClean="0">
                <a:solidFill>
                  <a:schemeClr val="bg1">
                    <a:lumMod val="75000"/>
                  </a:schemeClr>
                </a:solidFill>
              </a:rPr>
              <a:t>www.fondosdecultura.cl</a:t>
            </a:r>
            <a:endParaRPr lang="es-ES" sz="1400" b="1" dirty="0">
              <a:solidFill>
                <a:schemeClr val="bg1">
                  <a:lumMod val="75000"/>
                </a:schemeClr>
              </a:solidFill>
            </a:endParaRPr>
          </a:p>
        </p:txBody>
      </p:sp>
      <p:sp>
        <p:nvSpPr>
          <p:cNvPr id="12" name="Rectángulo 11"/>
          <p:cNvSpPr/>
          <p:nvPr/>
        </p:nvSpPr>
        <p:spPr>
          <a:xfrm>
            <a:off x="1344456" y="3517504"/>
            <a:ext cx="7200800" cy="2462213"/>
          </a:xfrm>
          <a:prstGeom prst="rect">
            <a:avLst/>
          </a:prstGeom>
        </p:spPr>
        <p:txBody>
          <a:bodyPr wrap="square">
            <a:spAutoFit/>
          </a:bodyPr>
          <a:lstStyle/>
          <a:p>
            <a:pPr marL="171450" indent="-171450">
              <a:buFont typeface="Arial" panose="020B0604020202020204" pitchFamily="34" charset="0"/>
              <a:buChar char="•"/>
            </a:pPr>
            <a:r>
              <a:rPr lang="es-ES" sz="1400" b="1" dirty="0"/>
              <a:t>Personas Naturales: </a:t>
            </a:r>
            <a:r>
              <a:rPr lang="es-ES" sz="1400" dirty="0"/>
              <a:t>de nacionalidad chilena o extranjeros con cédula de </a:t>
            </a:r>
            <a:r>
              <a:rPr lang="es-ES" sz="1400" dirty="0" smtClean="0"/>
              <a:t>identidad otorgada </a:t>
            </a:r>
            <a:r>
              <a:rPr lang="es-ES" sz="1400" dirty="0"/>
              <a:t>por el Servicio de Registro Civil e Identificación de Chile, que sean mayores </a:t>
            </a:r>
            <a:r>
              <a:rPr lang="es-ES" sz="1400" dirty="0" smtClean="0"/>
              <a:t>de 18 años.</a:t>
            </a:r>
          </a:p>
          <a:p>
            <a:endParaRPr lang="es-ES" sz="1400" dirty="0" smtClean="0"/>
          </a:p>
          <a:p>
            <a:pPr marL="171450" indent="-171450">
              <a:buFont typeface="Arial" panose="020B0604020202020204" pitchFamily="34" charset="0"/>
              <a:buChar char="•"/>
            </a:pPr>
            <a:r>
              <a:rPr lang="es-ES" sz="1400" b="1" dirty="0" smtClean="0"/>
              <a:t>Personas </a:t>
            </a:r>
            <a:r>
              <a:rPr lang="es-ES" sz="1400" b="1" dirty="0"/>
              <a:t>Jurídicas: </a:t>
            </a:r>
            <a:r>
              <a:rPr lang="es-ES" sz="1400" dirty="0"/>
              <a:t>chilenas de derecho público o privado, con o sin fines de </a:t>
            </a:r>
            <a:r>
              <a:rPr lang="es-ES" sz="1400" dirty="0" smtClean="0"/>
              <a:t>lucro. Quedan </a:t>
            </a:r>
            <a:r>
              <a:rPr lang="es-ES" sz="1400" dirty="0"/>
              <a:t>expresamente excluidas las sociedades de </a:t>
            </a:r>
            <a:r>
              <a:rPr lang="es-ES" sz="1400" dirty="0" smtClean="0"/>
              <a:t>hecho.</a:t>
            </a:r>
          </a:p>
          <a:p>
            <a:pPr marL="171450" indent="-171450">
              <a:buFont typeface="Arial" panose="020B0604020202020204" pitchFamily="34" charset="0"/>
              <a:buChar char="•"/>
            </a:pPr>
            <a:endParaRPr lang="es-ES" sz="1400" dirty="0" smtClean="0"/>
          </a:p>
          <a:p>
            <a:pPr marL="171450" indent="-171450">
              <a:buFont typeface="Arial" panose="020B0604020202020204" pitchFamily="34" charset="0"/>
              <a:buChar char="•"/>
            </a:pPr>
            <a:r>
              <a:rPr lang="es-ES" sz="1400" b="1" dirty="0" smtClean="0"/>
              <a:t>Agrupaciones </a:t>
            </a:r>
            <a:r>
              <a:rPr lang="es-ES" sz="1400" b="1" dirty="0"/>
              <a:t>sin personalidad jurídica: </a:t>
            </a:r>
            <a:r>
              <a:rPr lang="es-ES" sz="1400" dirty="0"/>
              <a:t>cuando un grupo se forma con el fin </a:t>
            </a:r>
            <a:r>
              <a:rPr lang="es-ES" sz="1400" dirty="0" smtClean="0"/>
              <a:t>de patrocinar </a:t>
            </a:r>
            <a:r>
              <a:rPr lang="es-ES" sz="1400" dirty="0"/>
              <a:t>una candidatura, deberán designar a uno de ellos, una persona natural, </a:t>
            </a:r>
            <a:r>
              <a:rPr lang="es-ES" sz="1400" dirty="0" smtClean="0"/>
              <a:t>de nacionalidad </a:t>
            </a:r>
            <a:r>
              <a:rPr lang="es-ES" sz="1400" dirty="0"/>
              <a:t>chilena o extranjera con cédula de identidad otorgada por el Servicio </a:t>
            </a:r>
            <a:r>
              <a:rPr lang="es-ES" sz="1400" dirty="0" smtClean="0"/>
              <a:t>de Registro </a:t>
            </a:r>
            <a:r>
              <a:rPr lang="es-ES" sz="1400" dirty="0"/>
              <a:t>Civil e Identificación de Chile y que sea mayor de 18 años. Esta persona </a:t>
            </a:r>
            <a:r>
              <a:rPr lang="es-ES" sz="1400" dirty="0" smtClean="0"/>
              <a:t>asumirá en </a:t>
            </a:r>
            <a:r>
              <a:rPr lang="es-ES" sz="1400" dirty="0"/>
              <a:t>representación del grupo la calidad de patrocinador.</a:t>
            </a:r>
            <a:endParaRPr lang="en-US" sz="1400" dirty="0"/>
          </a:p>
        </p:txBody>
      </p:sp>
      <p:cxnSp>
        <p:nvCxnSpPr>
          <p:cNvPr id="16" name="Conector angular 15"/>
          <p:cNvCxnSpPr>
            <a:stCxn id="2" idx="2"/>
            <a:endCxn id="12" idx="1"/>
          </p:cNvCxnSpPr>
          <p:nvPr/>
        </p:nvCxnSpPr>
        <p:spPr>
          <a:xfrm rot="16200000" flipH="1">
            <a:off x="256642" y="3660796"/>
            <a:ext cx="1876077" cy="299551"/>
          </a:xfrm>
          <a:prstGeom prst="bentConnector2">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74685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2" name="Rectángulo 1"/>
          <p:cNvSpPr/>
          <p:nvPr/>
        </p:nvSpPr>
        <p:spPr>
          <a:xfrm>
            <a:off x="189937" y="2503202"/>
            <a:ext cx="1709936" cy="369332"/>
          </a:xfrm>
          <a:prstGeom prst="rect">
            <a:avLst/>
          </a:prstGeom>
        </p:spPr>
        <p:txBody>
          <a:bodyPr wrap="square">
            <a:spAutoFit/>
          </a:bodyPr>
          <a:lstStyle/>
          <a:p>
            <a:pPr lvl="0" algn="ctr" defTabSz="457200" fontAlgn="base">
              <a:spcBef>
                <a:spcPct val="0"/>
              </a:spcBef>
              <a:spcAft>
                <a:spcPct val="0"/>
              </a:spcAft>
              <a:defRPr/>
            </a:pPr>
            <a:r>
              <a:rPr lang="es-ES" b="1" dirty="0" smtClean="0"/>
              <a:t>Patrocinador/a</a:t>
            </a:r>
            <a:endParaRPr lang="es-ES" b="1" dirty="0"/>
          </a:p>
        </p:txBody>
      </p:sp>
      <p:sp>
        <p:nvSpPr>
          <p:cNvPr id="7" name="Rectángulo 6"/>
          <p:cNvSpPr/>
          <p:nvPr/>
        </p:nvSpPr>
        <p:spPr>
          <a:xfrm>
            <a:off x="1899873" y="2492896"/>
            <a:ext cx="4171821" cy="369332"/>
          </a:xfrm>
          <a:prstGeom prst="rect">
            <a:avLst/>
          </a:prstGeom>
          <a:solidFill>
            <a:schemeClr val="accent1">
              <a:lumMod val="40000"/>
              <a:lumOff val="60000"/>
            </a:schemeClr>
          </a:solidFill>
          <a:ln>
            <a:noFill/>
          </a:ln>
        </p:spPr>
        <p:txBody>
          <a:bodyPr wrap="square">
            <a:spAutoFit/>
          </a:bodyPr>
          <a:lstStyle/>
          <a:p>
            <a:pPr lvl="0" algn="ctr" defTabSz="457200" fontAlgn="base">
              <a:spcBef>
                <a:spcPct val="0"/>
              </a:spcBef>
              <a:spcAft>
                <a:spcPct val="0"/>
              </a:spcAft>
              <a:defRPr/>
            </a:pPr>
            <a:r>
              <a:rPr lang="es-ES" b="1" dirty="0" smtClean="0">
                <a:solidFill>
                  <a:schemeClr val="bg1"/>
                </a:solidFill>
              </a:rPr>
              <a:t>postula</a:t>
            </a:r>
            <a:endParaRPr lang="es-ES" b="1" dirty="0">
              <a:solidFill>
                <a:schemeClr val="bg1"/>
              </a:solidFill>
            </a:endParaRPr>
          </a:p>
        </p:txBody>
      </p:sp>
      <p:sp>
        <p:nvSpPr>
          <p:cNvPr id="5" name="Triángulo isósceles 4"/>
          <p:cNvSpPr/>
          <p:nvPr/>
        </p:nvSpPr>
        <p:spPr>
          <a:xfrm rot="5400000">
            <a:off x="5972605" y="2416265"/>
            <a:ext cx="741386" cy="543206"/>
          </a:xfrm>
          <a:prstGeom prst="triangle">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ángulo 8"/>
          <p:cNvSpPr/>
          <p:nvPr/>
        </p:nvSpPr>
        <p:spPr>
          <a:xfrm>
            <a:off x="6206280" y="2200508"/>
            <a:ext cx="2771462" cy="954107"/>
          </a:xfrm>
          <a:prstGeom prst="rect">
            <a:avLst/>
          </a:prstGeom>
        </p:spPr>
        <p:txBody>
          <a:bodyPr wrap="square">
            <a:spAutoFit/>
          </a:bodyPr>
          <a:lstStyle/>
          <a:p>
            <a:pPr lvl="0" algn="ctr" defTabSz="457200" fontAlgn="base">
              <a:spcBef>
                <a:spcPct val="0"/>
              </a:spcBef>
              <a:spcAft>
                <a:spcPct val="0"/>
              </a:spcAft>
              <a:defRPr/>
            </a:pPr>
            <a:r>
              <a:rPr lang="es-ES" sz="1400" b="1" dirty="0" smtClean="0">
                <a:solidFill>
                  <a:schemeClr val="bg1">
                    <a:lumMod val="75000"/>
                  </a:schemeClr>
                </a:solidFill>
              </a:rPr>
              <a:t>31 de julio de 2025, 17 </a:t>
            </a:r>
            <a:r>
              <a:rPr lang="es-ES" sz="1400" b="1" dirty="0" err="1" smtClean="0">
                <a:solidFill>
                  <a:schemeClr val="bg1">
                    <a:lumMod val="75000"/>
                  </a:schemeClr>
                </a:solidFill>
              </a:rPr>
              <a:t>hrs</a:t>
            </a:r>
            <a:r>
              <a:rPr lang="es-ES" sz="1400" b="1" dirty="0" smtClean="0">
                <a:solidFill>
                  <a:schemeClr val="bg1">
                    <a:lumMod val="75000"/>
                  </a:schemeClr>
                </a:solidFill>
              </a:rPr>
              <a:t>. </a:t>
            </a:r>
          </a:p>
          <a:p>
            <a:pPr lvl="0" algn="ctr" defTabSz="457200" fontAlgn="base">
              <a:spcBef>
                <a:spcPct val="0"/>
              </a:spcBef>
              <a:spcAft>
                <a:spcPct val="0"/>
              </a:spcAft>
              <a:defRPr/>
            </a:pPr>
            <a:endParaRPr lang="es-ES" sz="1400" b="1" dirty="0">
              <a:solidFill>
                <a:schemeClr val="bg1">
                  <a:lumMod val="75000"/>
                </a:schemeClr>
              </a:solidFill>
            </a:endParaRPr>
          </a:p>
          <a:p>
            <a:pPr lvl="0" algn="ctr" defTabSz="457200" fontAlgn="base">
              <a:spcBef>
                <a:spcPct val="0"/>
              </a:spcBef>
              <a:spcAft>
                <a:spcPct val="0"/>
              </a:spcAft>
              <a:defRPr/>
            </a:pPr>
            <a:r>
              <a:rPr lang="es-ES" sz="1400" dirty="0" smtClean="0">
                <a:solidFill>
                  <a:schemeClr val="bg1">
                    <a:lumMod val="75000"/>
                  </a:schemeClr>
                </a:solidFill>
              </a:rPr>
              <a:t>Mediante plataforma </a:t>
            </a:r>
            <a:r>
              <a:rPr lang="es-ES" sz="1400" b="1" dirty="0" smtClean="0">
                <a:solidFill>
                  <a:schemeClr val="bg1">
                    <a:lumMod val="75000"/>
                  </a:schemeClr>
                </a:solidFill>
              </a:rPr>
              <a:t>www.fondosdecultura.cl</a:t>
            </a:r>
            <a:endParaRPr lang="es-ES" sz="1400" b="1" dirty="0">
              <a:solidFill>
                <a:schemeClr val="bg1">
                  <a:lumMod val="75000"/>
                </a:schemeClr>
              </a:solidFill>
            </a:endParaRPr>
          </a:p>
        </p:txBody>
      </p:sp>
      <p:cxnSp>
        <p:nvCxnSpPr>
          <p:cNvPr id="16" name="Conector angular 15"/>
          <p:cNvCxnSpPr>
            <a:stCxn id="2" idx="2"/>
            <a:endCxn id="12" idx="1"/>
          </p:cNvCxnSpPr>
          <p:nvPr/>
        </p:nvCxnSpPr>
        <p:spPr>
          <a:xfrm rot="16200000" flipH="1">
            <a:off x="256642" y="3660796"/>
            <a:ext cx="1876077" cy="299551"/>
          </a:xfrm>
          <a:prstGeom prst="bentConnector2">
            <a:avLst/>
          </a:prstGeom>
        </p:spPr>
        <p:style>
          <a:lnRef idx="2">
            <a:schemeClr val="accent1"/>
          </a:lnRef>
          <a:fillRef idx="0">
            <a:schemeClr val="accent1"/>
          </a:fillRef>
          <a:effectRef idx="1">
            <a:schemeClr val="accent1"/>
          </a:effectRef>
          <a:fontRef idx="minor">
            <a:schemeClr val="tx1"/>
          </a:fontRef>
        </p:style>
      </p:cxnSp>
      <p:sp>
        <p:nvSpPr>
          <p:cNvPr id="3" name="Rectángulo 2"/>
          <p:cNvSpPr/>
          <p:nvPr/>
        </p:nvSpPr>
        <p:spPr>
          <a:xfrm>
            <a:off x="1344456" y="2943830"/>
            <a:ext cx="7610597" cy="3416320"/>
          </a:xfrm>
          <a:prstGeom prst="rect">
            <a:avLst/>
          </a:prstGeom>
        </p:spPr>
        <p:txBody>
          <a:bodyPr wrap="square">
            <a:spAutoFit/>
          </a:bodyPr>
          <a:lstStyle/>
          <a:p>
            <a:r>
              <a:rPr lang="es-ES" sz="1200" dirty="0"/>
              <a:t>Antecedentes para los Patrocinadores</a:t>
            </a:r>
            <a:r>
              <a:rPr lang="es-ES" sz="1200" dirty="0" smtClean="0"/>
              <a:t>:</a:t>
            </a:r>
          </a:p>
          <a:p>
            <a:endParaRPr lang="es-ES" sz="1200" dirty="0"/>
          </a:p>
          <a:p>
            <a:r>
              <a:rPr lang="es-ES" sz="1200" dirty="0"/>
              <a:t>a) </a:t>
            </a:r>
            <a:r>
              <a:rPr lang="es-ES" sz="1200" b="1" dirty="0"/>
              <a:t>Para el caso de persona natural: </a:t>
            </a:r>
            <a:r>
              <a:rPr lang="es-ES" sz="1200" b="1" dirty="0">
                <a:solidFill>
                  <a:schemeClr val="tx2">
                    <a:lumMod val="60000"/>
                    <a:lumOff val="40000"/>
                  </a:schemeClr>
                </a:solidFill>
              </a:rPr>
              <a:t>Copia simple de ambas caras de la Cédula Nacional </a:t>
            </a:r>
            <a:r>
              <a:rPr lang="es-ES" sz="1200" b="1" dirty="0" smtClean="0">
                <a:solidFill>
                  <a:schemeClr val="tx2">
                    <a:lumMod val="60000"/>
                    <a:lumOff val="40000"/>
                  </a:schemeClr>
                </a:solidFill>
              </a:rPr>
              <a:t>de Identidad </a:t>
            </a:r>
            <a:r>
              <a:rPr lang="es-ES" sz="1200" b="1" dirty="0">
                <a:solidFill>
                  <a:schemeClr val="tx2">
                    <a:lumMod val="60000"/>
                    <a:lumOff val="40000"/>
                  </a:schemeClr>
                </a:solidFill>
              </a:rPr>
              <a:t>vigente del Patrocinador</a:t>
            </a:r>
            <a:r>
              <a:rPr lang="es-ES" sz="1200" dirty="0"/>
              <a:t>, otorgada por el Servicio de Registro Civil e </a:t>
            </a:r>
            <a:r>
              <a:rPr lang="es-ES" sz="1200" dirty="0" smtClean="0"/>
              <a:t>Identificación de </a:t>
            </a:r>
            <a:r>
              <a:rPr lang="es-ES" sz="1200" dirty="0"/>
              <a:t>Chile. En el caso de </a:t>
            </a:r>
            <a:r>
              <a:rPr lang="es-ES" sz="1200" dirty="0" err="1"/>
              <a:t>patrocinantes</a:t>
            </a:r>
            <a:r>
              <a:rPr lang="es-ES" sz="1200" dirty="0"/>
              <a:t> de nacionalidad chilena se podrá adjuntar copia </a:t>
            </a:r>
            <a:r>
              <a:rPr lang="es-ES" sz="1200" dirty="0" smtClean="0"/>
              <a:t>del pasaporte.</a:t>
            </a:r>
          </a:p>
          <a:p>
            <a:endParaRPr lang="es-ES" sz="1200" dirty="0"/>
          </a:p>
          <a:p>
            <a:r>
              <a:rPr lang="es-ES" sz="1200" dirty="0"/>
              <a:t>b) </a:t>
            </a:r>
            <a:r>
              <a:rPr lang="es-ES" sz="1200" b="1" dirty="0"/>
              <a:t>Para el caso de persona jurídica y de agrupaciones sin personalidad jurídica</a:t>
            </a:r>
            <a:r>
              <a:rPr lang="es-ES" sz="1200" b="1" dirty="0">
                <a:solidFill>
                  <a:schemeClr val="tx2">
                    <a:lumMod val="60000"/>
                    <a:lumOff val="40000"/>
                  </a:schemeClr>
                </a:solidFill>
              </a:rPr>
              <a:t>: Copia </a:t>
            </a:r>
            <a:r>
              <a:rPr lang="es-ES" sz="1200" b="1" dirty="0" smtClean="0">
                <a:solidFill>
                  <a:schemeClr val="tx2">
                    <a:lumMod val="60000"/>
                    <a:lumOff val="40000"/>
                  </a:schemeClr>
                </a:solidFill>
              </a:rPr>
              <a:t>simple de </a:t>
            </a:r>
            <a:r>
              <a:rPr lang="es-ES" sz="1200" b="1" dirty="0">
                <a:solidFill>
                  <a:schemeClr val="tx2">
                    <a:lumMod val="60000"/>
                    <a:lumOff val="40000"/>
                  </a:schemeClr>
                </a:solidFill>
              </a:rPr>
              <a:t>ambas caras de la Cédula Nacional de Identidad vigente del representante legal </a:t>
            </a:r>
            <a:r>
              <a:rPr lang="es-ES" sz="1200" b="1" dirty="0" smtClean="0">
                <a:solidFill>
                  <a:schemeClr val="tx2">
                    <a:lumMod val="60000"/>
                    <a:lumOff val="40000"/>
                  </a:schemeClr>
                </a:solidFill>
              </a:rPr>
              <a:t>del Patrocinado</a:t>
            </a:r>
            <a:r>
              <a:rPr lang="es-ES" sz="1200" dirty="0" smtClean="0"/>
              <a:t>r</a:t>
            </a:r>
            <a:r>
              <a:rPr lang="es-ES" sz="1200" dirty="0"/>
              <a:t>, otorgada por el Servicio de Registro Civil e Identificación de Chile. En el </a:t>
            </a:r>
            <a:r>
              <a:rPr lang="es-ES" sz="1200" dirty="0" smtClean="0"/>
              <a:t>caso que </a:t>
            </a:r>
            <a:r>
              <a:rPr lang="es-ES" sz="1200" dirty="0"/>
              <a:t>posea nacionalidad chilena se podrá adjuntar copia del </a:t>
            </a:r>
            <a:r>
              <a:rPr lang="es-ES" sz="1200" dirty="0" smtClean="0"/>
              <a:t>pasaporte</a:t>
            </a:r>
          </a:p>
          <a:p>
            <a:endParaRPr lang="es-ES" sz="1200" dirty="0"/>
          </a:p>
          <a:p>
            <a:r>
              <a:rPr lang="es-ES" sz="1200" dirty="0"/>
              <a:t>c) </a:t>
            </a:r>
            <a:r>
              <a:rPr lang="es-ES" sz="1200" b="1" dirty="0"/>
              <a:t>Para personas jurídicas y agrupaciones sin personalidad jurídica: </a:t>
            </a:r>
            <a:r>
              <a:rPr lang="es-ES" sz="1200" b="1" dirty="0">
                <a:solidFill>
                  <a:schemeClr val="tx2">
                    <a:lumMod val="60000"/>
                    <a:lumOff val="40000"/>
                  </a:schemeClr>
                </a:solidFill>
              </a:rPr>
              <a:t>Documentación </a:t>
            </a:r>
            <a:r>
              <a:rPr lang="es-ES" sz="1200" b="1" dirty="0" smtClean="0">
                <a:solidFill>
                  <a:schemeClr val="tx2">
                    <a:lumMod val="60000"/>
                    <a:lumOff val="40000"/>
                  </a:schemeClr>
                </a:solidFill>
              </a:rPr>
              <a:t>que acredite </a:t>
            </a:r>
            <a:r>
              <a:rPr lang="es-ES" sz="1200" b="1" dirty="0">
                <a:solidFill>
                  <a:schemeClr val="tx2">
                    <a:lumMod val="60000"/>
                    <a:lumOff val="40000"/>
                  </a:schemeClr>
                </a:solidFill>
              </a:rPr>
              <a:t>la representación vigente, cuando corresponda.</a:t>
            </a:r>
            <a:r>
              <a:rPr lang="es-ES" sz="1200" dirty="0"/>
              <a:t> Este documento </a:t>
            </a:r>
            <a:r>
              <a:rPr lang="es-ES" sz="1200" u="sng" dirty="0"/>
              <a:t>no podrá </a:t>
            </a:r>
            <a:r>
              <a:rPr lang="es-ES" sz="1200" u="sng" dirty="0" smtClean="0"/>
              <a:t>tener una </a:t>
            </a:r>
            <a:r>
              <a:rPr lang="es-ES" sz="1200" u="sng" dirty="0"/>
              <a:t>antigüedad superior a un año </a:t>
            </a:r>
            <a:r>
              <a:rPr lang="es-ES" sz="1200" dirty="0"/>
              <a:t>contado hacia atrás desde la fecha de presentación </a:t>
            </a:r>
            <a:r>
              <a:rPr lang="es-ES" sz="1200" dirty="0" smtClean="0"/>
              <a:t>al Ministerio.</a:t>
            </a:r>
          </a:p>
          <a:p>
            <a:endParaRPr lang="es-ES" sz="1200" dirty="0"/>
          </a:p>
          <a:p>
            <a:r>
              <a:rPr lang="es-ES" sz="1200" dirty="0"/>
              <a:t>d) </a:t>
            </a:r>
            <a:r>
              <a:rPr lang="es-ES" sz="1200" b="1" dirty="0"/>
              <a:t>Para personas jurídicas: </a:t>
            </a:r>
            <a:r>
              <a:rPr lang="es-ES" sz="1200" b="1" dirty="0">
                <a:solidFill>
                  <a:schemeClr val="tx2">
                    <a:lumMod val="60000"/>
                    <a:lumOff val="40000"/>
                  </a:schemeClr>
                </a:solidFill>
              </a:rPr>
              <a:t>Documento que acredite la existencia legal del patrocinador, </a:t>
            </a:r>
            <a:r>
              <a:rPr lang="es-ES" sz="1200" b="1" dirty="0" smtClean="0">
                <a:solidFill>
                  <a:schemeClr val="tx2">
                    <a:lumMod val="60000"/>
                    <a:lumOff val="40000"/>
                  </a:schemeClr>
                </a:solidFill>
              </a:rPr>
              <a:t>con una </a:t>
            </a:r>
            <a:r>
              <a:rPr lang="es-ES" sz="1200" b="1" dirty="0">
                <a:solidFill>
                  <a:schemeClr val="tx2">
                    <a:lumMod val="60000"/>
                    <a:lumOff val="40000"/>
                  </a:schemeClr>
                </a:solidFill>
              </a:rPr>
              <a:t>vigencia no superior a 90 (noventa) días corridos </a:t>
            </a:r>
            <a:r>
              <a:rPr lang="es-ES" sz="1200" dirty="0"/>
              <a:t>contados hacia atrás desde la </a:t>
            </a:r>
            <a:r>
              <a:rPr lang="es-ES" sz="1200" dirty="0" smtClean="0"/>
              <a:t>fecha de </a:t>
            </a:r>
            <a:r>
              <a:rPr lang="es-ES" sz="1200" dirty="0"/>
              <a:t>presentación al Ministerio. Este documento no será necesario para personas </a:t>
            </a:r>
            <a:r>
              <a:rPr lang="es-ES" sz="1200" dirty="0" smtClean="0"/>
              <a:t>jurídicas que </a:t>
            </a:r>
            <a:r>
              <a:rPr lang="es-ES" sz="1200" dirty="0"/>
              <a:t>sean servicios públicos y que estén en situación de compatibilidad para patrocinar.</a:t>
            </a:r>
            <a:endParaRPr lang="en-US" sz="1200" dirty="0"/>
          </a:p>
        </p:txBody>
      </p:sp>
    </p:spTree>
    <p:extLst>
      <p:ext uri="{BB962C8B-B14F-4D97-AF65-F5344CB8AC3E}">
        <p14:creationId xmlns:p14="http://schemas.microsoft.com/office/powerpoint/2010/main" val="569683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2" name="Rectángulo 1"/>
          <p:cNvSpPr/>
          <p:nvPr/>
        </p:nvSpPr>
        <p:spPr>
          <a:xfrm>
            <a:off x="269776" y="2079699"/>
            <a:ext cx="1709936" cy="369332"/>
          </a:xfrm>
          <a:prstGeom prst="rect">
            <a:avLst/>
          </a:prstGeom>
        </p:spPr>
        <p:txBody>
          <a:bodyPr wrap="square">
            <a:spAutoFit/>
          </a:bodyPr>
          <a:lstStyle/>
          <a:p>
            <a:pPr lvl="0" algn="ctr" defTabSz="457200" fontAlgn="base">
              <a:spcBef>
                <a:spcPct val="0"/>
              </a:spcBef>
              <a:spcAft>
                <a:spcPct val="0"/>
              </a:spcAft>
              <a:defRPr/>
            </a:pPr>
            <a:r>
              <a:rPr lang="es-ES" b="1" dirty="0" smtClean="0">
                <a:solidFill>
                  <a:schemeClr val="bg1">
                    <a:lumMod val="75000"/>
                  </a:schemeClr>
                </a:solidFill>
              </a:rPr>
              <a:t>Patrocinador/a</a:t>
            </a:r>
            <a:endParaRPr lang="es-ES" b="1" dirty="0">
              <a:solidFill>
                <a:schemeClr val="bg1">
                  <a:lumMod val="75000"/>
                </a:schemeClr>
              </a:solidFill>
            </a:endParaRPr>
          </a:p>
        </p:txBody>
      </p:sp>
      <p:sp>
        <p:nvSpPr>
          <p:cNvPr id="7" name="Rectángulo 6"/>
          <p:cNvSpPr/>
          <p:nvPr/>
        </p:nvSpPr>
        <p:spPr>
          <a:xfrm>
            <a:off x="1979712" y="2069393"/>
            <a:ext cx="4171821" cy="369332"/>
          </a:xfrm>
          <a:prstGeom prst="rect">
            <a:avLst/>
          </a:prstGeom>
          <a:solidFill>
            <a:schemeClr val="accent1">
              <a:lumMod val="75000"/>
            </a:schemeClr>
          </a:solidFill>
          <a:ln>
            <a:noFill/>
          </a:ln>
        </p:spPr>
        <p:txBody>
          <a:bodyPr wrap="square">
            <a:spAutoFit/>
          </a:bodyPr>
          <a:lstStyle/>
          <a:p>
            <a:pPr lvl="0" algn="ctr" defTabSz="457200" fontAlgn="base">
              <a:spcBef>
                <a:spcPct val="0"/>
              </a:spcBef>
              <a:spcAft>
                <a:spcPct val="0"/>
              </a:spcAft>
              <a:defRPr/>
            </a:pPr>
            <a:r>
              <a:rPr lang="es-ES" b="1" dirty="0" smtClean="0">
                <a:solidFill>
                  <a:schemeClr val="bg1"/>
                </a:solidFill>
              </a:rPr>
              <a:t>postula</a:t>
            </a:r>
            <a:endParaRPr lang="es-ES" b="1" dirty="0">
              <a:solidFill>
                <a:schemeClr val="bg1"/>
              </a:solidFill>
            </a:endParaRPr>
          </a:p>
        </p:txBody>
      </p:sp>
      <p:sp>
        <p:nvSpPr>
          <p:cNvPr id="5" name="Triángulo isósceles 4"/>
          <p:cNvSpPr/>
          <p:nvPr/>
        </p:nvSpPr>
        <p:spPr>
          <a:xfrm rot="5400000">
            <a:off x="6052444" y="1992762"/>
            <a:ext cx="741386" cy="543206"/>
          </a:xfrm>
          <a:prstGeom prst="triangle">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75000"/>
                </a:schemeClr>
              </a:solidFill>
            </a:endParaRPr>
          </a:p>
        </p:txBody>
      </p:sp>
      <p:sp>
        <p:nvSpPr>
          <p:cNvPr id="9" name="Rectángulo 8"/>
          <p:cNvSpPr/>
          <p:nvPr/>
        </p:nvSpPr>
        <p:spPr>
          <a:xfrm>
            <a:off x="6276246" y="1777005"/>
            <a:ext cx="2771462" cy="954107"/>
          </a:xfrm>
          <a:prstGeom prst="rect">
            <a:avLst/>
          </a:prstGeom>
        </p:spPr>
        <p:txBody>
          <a:bodyPr wrap="square">
            <a:spAutoFit/>
          </a:bodyPr>
          <a:lstStyle/>
          <a:p>
            <a:pPr lvl="0" algn="ctr" defTabSz="457200" fontAlgn="base">
              <a:spcBef>
                <a:spcPct val="0"/>
              </a:spcBef>
              <a:spcAft>
                <a:spcPct val="0"/>
              </a:spcAft>
              <a:defRPr/>
            </a:pPr>
            <a:r>
              <a:rPr lang="es-ES" sz="1400" b="1" dirty="0" smtClean="0">
                <a:solidFill>
                  <a:schemeClr val="bg1">
                    <a:lumMod val="75000"/>
                  </a:schemeClr>
                </a:solidFill>
              </a:rPr>
              <a:t>31 de julio de 2025, 17 </a:t>
            </a:r>
            <a:r>
              <a:rPr lang="es-ES" sz="1400" b="1" dirty="0" err="1" smtClean="0">
                <a:solidFill>
                  <a:schemeClr val="bg1">
                    <a:lumMod val="75000"/>
                  </a:schemeClr>
                </a:solidFill>
              </a:rPr>
              <a:t>hrs</a:t>
            </a:r>
            <a:r>
              <a:rPr lang="es-ES" sz="1400" b="1" dirty="0" smtClean="0">
                <a:solidFill>
                  <a:schemeClr val="bg1">
                    <a:lumMod val="75000"/>
                  </a:schemeClr>
                </a:solidFill>
              </a:rPr>
              <a:t>. </a:t>
            </a:r>
          </a:p>
          <a:p>
            <a:pPr lvl="0" algn="ctr" defTabSz="457200" fontAlgn="base">
              <a:spcBef>
                <a:spcPct val="0"/>
              </a:spcBef>
              <a:spcAft>
                <a:spcPct val="0"/>
              </a:spcAft>
              <a:defRPr/>
            </a:pPr>
            <a:endParaRPr lang="es-ES" sz="1400" b="1" dirty="0">
              <a:solidFill>
                <a:schemeClr val="bg1">
                  <a:lumMod val="75000"/>
                </a:schemeClr>
              </a:solidFill>
            </a:endParaRPr>
          </a:p>
          <a:p>
            <a:pPr lvl="0" algn="ctr" defTabSz="457200" fontAlgn="base">
              <a:spcBef>
                <a:spcPct val="0"/>
              </a:spcBef>
              <a:spcAft>
                <a:spcPct val="0"/>
              </a:spcAft>
              <a:defRPr/>
            </a:pPr>
            <a:r>
              <a:rPr lang="es-ES" sz="1400" dirty="0" smtClean="0">
                <a:solidFill>
                  <a:schemeClr val="bg1">
                    <a:lumMod val="75000"/>
                  </a:schemeClr>
                </a:solidFill>
              </a:rPr>
              <a:t>Mediante plataforma </a:t>
            </a:r>
            <a:r>
              <a:rPr lang="es-ES" sz="1400" b="1" dirty="0" smtClean="0">
                <a:solidFill>
                  <a:schemeClr val="bg1">
                    <a:lumMod val="75000"/>
                  </a:schemeClr>
                </a:solidFill>
              </a:rPr>
              <a:t>www.fondosdecultura.cl</a:t>
            </a:r>
            <a:endParaRPr lang="es-ES" sz="1400" b="1" dirty="0">
              <a:solidFill>
                <a:schemeClr val="bg1">
                  <a:lumMod val="75000"/>
                </a:schemeClr>
              </a:solidFill>
            </a:endParaRPr>
          </a:p>
        </p:txBody>
      </p:sp>
      <p:sp>
        <p:nvSpPr>
          <p:cNvPr id="4" name="CuadroTexto 3"/>
          <p:cNvSpPr txBox="1"/>
          <p:nvPr/>
        </p:nvSpPr>
        <p:spPr>
          <a:xfrm>
            <a:off x="452183" y="2614446"/>
            <a:ext cx="8496944" cy="3785652"/>
          </a:xfrm>
          <a:prstGeom prst="rect">
            <a:avLst/>
          </a:prstGeom>
          <a:noFill/>
        </p:spPr>
        <p:txBody>
          <a:bodyPr wrap="square" rtlCol="0">
            <a:spAutoFit/>
          </a:bodyPr>
          <a:lstStyle/>
          <a:p>
            <a:pPr marL="285750" indent="-285750">
              <a:buFont typeface="Arial" panose="020B0604020202020204" pitchFamily="34" charset="0"/>
              <a:buChar char="•"/>
            </a:pPr>
            <a:r>
              <a:rPr lang="es-ES" sz="1200" dirty="0" smtClean="0"/>
              <a:t>Patrocinador/a NO puede ser la misma persona que la candidateada.</a:t>
            </a:r>
          </a:p>
          <a:p>
            <a:endParaRPr lang="es-ES" sz="1200" dirty="0" smtClean="0"/>
          </a:p>
          <a:p>
            <a:pPr marL="285750" indent="-285750">
              <a:buFont typeface="Arial" panose="020B0604020202020204" pitchFamily="34" charset="0"/>
              <a:buChar char="•"/>
            </a:pPr>
            <a:r>
              <a:rPr lang="es-ES" sz="1200" dirty="0" smtClean="0"/>
              <a:t>La postulación debe ser mediante el </a:t>
            </a:r>
            <a:r>
              <a:rPr lang="es-ES" sz="1200" u="sng" dirty="0" smtClean="0"/>
              <a:t>perfil cultura del patrocinador/a.</a:t>
            </a:r>
          </a:p>
          <a:p>
            <a:endParaRPr lang="es-ES" sz="1200" u="sng" dirty="0" smtClean="0"/>
          </a:p>
          <a:p>
            <a:pPr marL="285750" indent="-285750">
              <a:buFont typeface="Arial" panose="020B0604020202020204" pitchFamily="34" charset="0"/>
              <a:buChar char="•"/>
            </a:pPr>
            <a:r>
              <a:rPr lang="es-ES" sz="1200" dirty="0" smtClean="0"/>
              <a:t>Candidato/a debe estar de acuerdo.</a:t>
            </a:r>
          </a:p>
          <a:p>
            <a:endParaRPr lang="es-ES" sz="1200" dirty="0" smtClean="0"/>
          </a:p>
          <a:p>
            <a:pPr marL="285750" indent="-285750">
              <a:buFont typeface="Arial" panose="020B0604020202020204" pitchFamily="34" charset="0"/>
              <a:buChar char="•"/>
            </a:pPr>
            <a:r>
              <a:rPr lang="es-ES" sz="1200" dirty="0" smtClean="0"/>
              <a:t>Si se postula y, luego, se considera que ha habido un error en la postulación, la manera de subsanarlo es creando una nueva postulación. Será válida la última postulación emitida dentro del plazo.</a:t>
            </a:r>
          </a:p>
          <a:p>
            <a:endParaRPr lang="es-ES" sz="1200" dirty="0" smtClean="0"/>
          </a:p>
          <a:p>
            <a:pPr marL="285750" indent="-285750">
              <a:buFont typeface="Arial" panose="020B0604020202020204" pitchFamily="34" charset="0"/>
              <a:buChar char="•"/>
            </a:pPr>
            <a:r>
              <a:rPr lang="es-ES" sz="1200" dirty="0" smtClean="0"/>
              <a:t>No pueden ser patrocinadores ni candidatos/as aquellas personas que se encuentren en alguna situación de incompatibilidad, de acuerdo a lo que se señala en las bases.</a:t>
            </a:r>
          </a:p>
          <a:p>
            <a:endParaRPr lang="es-ES" sz="1200" dirty="0" smtClean="0"/>
          </a:p>
          <a:p>
            <a:pPr marL="285750" indent="-285750">
              <a:buFont typeface="Arial" panose="020B0604020202020204" pitchFamily="34" charset="0"/>
              <a:buChar char="•"/>
            </a:pPr>
            <a:r>
              <a:rPr lang="es-ES" sz="1200" dirty="0" smtClean="0"/>
              <a:t>Cada patrocinador/a puede postular a un único candidato/a por premio.</a:t>
            </a:r>
          </a:p>
          <a:p>
            <a:endParaRPr lang="es-ES" sz="1200" dirty="0" smtClean="0"/>
          </a:p>
          <a:p>
            <a:pPr marL="285750" indent="-285750">
              <a:buFont typeface="Arial" panose="020B0604020202020204" pitchFamily="34" charset="0"/>
              <a:buChar char="•"/>
            </a:pPr>
            <a:r>
              <a:rPr lang="es-ES" sz="1200" dirty="0" smtClean="0"/>
              <a:t>El patrocinador/a no es evaluado/a, por lo que no incide en la evaluación del candidato/a. Sí puede incidir en la calificación de ‘fuera de bases’, si es que se incumple con ella.</a:t>
            </a:r>
          </a:p>
          <a:p>
            <a:endParaRPr lang="es-ES" sz="1200" dirty="0" smtClean="0"/>
          </a:p>
          <a:p>
            <a:pPr marL="285750" indent="-285750">
              <a:buFont typeface="Arial" panose="020B0604020202020204" pitchFamily="34" charset="0"/>
              <a:buChar char="•"/>
            </a:pPr>
            <a:r>
              <a:rPr lang="es-ES" sz="1200" dirty="0" smtClean="0"/>
              <a:t>La naturaleza de los premios es para reconocimientos en vida.</a:t>
            </a:r>
          </a:p>
          <a:p>
            <a:pPr marL="285750" indent="-285750">
              <a:buFont typeface="Arial" panose="020B0604020202020204" pitchFamily="34" charset="0"/>
              <a:buChar char="•"/>
            </a:pPr>
            <a:endParaRPr lang="es-ES" sz="1200" dirty="0"/>
          </a:p>
          <a:p>
            <a:pPr marL="285750" indent="-285750">
              <a:buFont typeface="Arial" panose="020B0604020202020204" pitchFamily="34" charset="0"/>
              <a:buChar char="•"/>
            </a:pPr>
            <a:r>
              <a:rPr lang="es-ES" sz="1200" dirty="0" smtClean="0"/>
              <a:t>Patrocinador/a no obtiene beneficio. Corresponde a una iniciativa ad honorem.</a:t>
            </a:r>
            <a:endParaRPr lang="en-US" sz="1200" dirty="0"/>
          </a:p>
        </p:txBody>
      </p:sp>
    </p:spTree>
    <p:extLst>
      <p:ext uri="{BB962C8B-B14F-4D97-AF65-F5344CB8AC3E}">
        <p14:creationId xmlns:p14="http://schemas.microsoft.com/office/powerpoint/2010/main" val="204040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3" name="Rectángulo 2"/>
          <p:cNvSpPr/>
          <p:nvPr/>
        </p:nvSpPr>
        <p:spPr>
          <a:xfrm>
            <a:off x="177121" y="1783909"/>
            <a:ext cx="8777931" cy="4154984"/>
          </a:xfrm>
          <a:prstGeom prst="rect">
            <a:avLst/>
          </a:prstGeom>
        </p:spPr>
        <p:txBody>
          <a:bodyPr wrap="square">
            <a:spAutoFit/>
          </a:bodyPr>
          <a:lstStyle/>
          <a:p>
            <a:endParaRPr lang="es-ES" sz="1200" dirty="0" smtClean="0"/>
          </a:p>
          <a:p>
            <a:pPr algn="ctr"/>
            <a:r>
              <a:rPr lang="es-ES" sz="1200" b="1" dirty="0" smtClean="0"/>
              <a:t>INCOMPATIBILIDADES PARA POSTULAR</a:t>
            </a:r>
          </a:p>
          <a:p>
            <a:endParaRPr lang="es-ES" sz="1200" dirty="0"/>
          </a:p>
          <a:p>
            <a:r>
              <a:rPr lang="es-ES" sz="1200" b="1" dirty="0" smtClean="0">
                <a:solidFill>
                  <a:schemeClr val="tx2">
                    <a:lumMod val="60000"/>
                    <a:lumOff val="40000"/>
                  </a:schemeClr>
                </a:solidFill>
              </a:rPr>
              <a:t>No </a:t>
            </a:r>
            <a:r>
              <a:rPr lang="es-ES" sz="1200" b="1" dirty="0">
                <a:solidFill>
                  <a:schemeClr val="tx2">
                    <a:lumMod val="60000"/>
                    <a:lumOff val="40000"/>
                  </a:schemeClr>
                </a:solidFill>
              </a:rPr>
              <a:t>podrán ser Patrocinadores ni ser Candidatos </a:t>
            </a:r>
            <a:r>
              <a:rPr lang="es-ES" sz="1200" dirty="0"/>
              <a:t>al presente Premio las personas que estén en alguna de las siguientes situaciones: </a:t>
            </a:r>
            <a:endParaRPr lang="es-ES" sz="1200" dirty="0" smtClean="0"/>
          </a:p>
          <a:p>
            <a:endParaRPr lang="es-ES" sz="1200" dirty="0"/>
          </a:p>
          <a:p>
            <a:pPr marL="228600" indent="-228600">
              <a:buAutoNum type="alphaLcPeriod"/>
            </a:pPr>
            <a:r>
              <a:rPr lang="es-ES" sz="1200" b="1" dirty="0" smtClean="0">
                <a:solidFill>
                  <a:schemeClr val="tx2">
                    <a:lumMod val="60000"/>
                    <a:lumOff val="40000"/>
                  </a:schemeClr>
                </a:solidFill>
              </a:rPr>
              <a:t>Las </a:t>
            </a:r>
            <a:r>
              <a:rPr lang="es-ES" sz="1200" b="1" dirty="0">
                <a:solidFill>
                  <a:schemeClr val="tx2">
                    <a:lumMod val="60000"/>
                    <a:lumOff val="40000"/>
                  </a:schemeClr>
                </a:solidFill>
              </a:rPr>
              <a:t>autoridades del Ministerio, así como los trabajadores del Ministerio </a:t>
            </a:r>
            <a:r>
              <a:rPr lang="es-ES" sz="1200" dirty="0"/>
              <a:t>(contratados bajo el régimen de planta, contrata y Código del Trabajo). De la misma forma son incompatibles para postular los trabajadores del Ministerio contratados bajo el régimen de honorarios, siempre y cuando sus contratos a honorarios prohíban su participación en convocatorias públicas. </a:t>
            </a:r>
            <a:endParaRPr lang="es-ES" sz="1200" dirty="0" smtClean="0"/>
          </a:p>
          <a:p>
            <a:endParaRPr lang="es-ES" sz="1200" dirty="0"/>
          </a:p>
          <a:p>
            <a:pPr marL="228600" indent="-228600">
              <a:buAutoNum type="alphaLcPeriod"/>
            </a:pPr>
            <a:r>
              <a:rPr lang="es-ES" sz="1200" b="1" dirty="0" smtClean="0">
                <a:solidFill>
                  <a:schemeClr val="tx2">
                    <a:lumMod val="60000"/>
                    <a:lumOff val="40000"/>
                  </a:schemeClr>
                </a:solidFill>
              </a:rPr>
              <a:t>Personas </a:t>
            </a:r>
            <a:r>
              <a:rPr lang="es-ES" sz="1200" b="1" dirty="0">
                <a:solidFill>
                  <a:schemeClr val="tx2">
                    <a:lumMod val="60000"/>
                    <a:lumOff val="40000"/>
                  </a:schemeClr>
                </a:solidFill>
              </a:rPr>
              <a:t>que cumplan labor de miembros del Jurado de este Premio. </a:t>
            </a:r>
            <a:endParaRPr lang="es-ES" sz="1200" b="1" dirty="0" smtClean="0">
              <a:solidFill>
                <a:schemeClr val="tx2">
                  <a:lumMod val="60000"/>
                  <a:lumOff val="40000"/>
                </a:schemeClr>
              </a:solidFill>
            </a:endParaRPr>
          </a:p>
          <a:p>
            <a:pPr marL="228600" indent="-228600">
              <a:buAutoNum type="alphaLcPeriod"/>
            </a:pPr>
            <a:endParaRPr lang="es-ES" sz="1200" dirty="0"/>
          </a:p>
          <a:p>
            <a:pPr marL="228600" indent="-228600">
              <a:buAutoNum type="alphaLcPeriod"/>
            </a:pPr>
            <a:r>
              <a:rPr lang="es-ES" sz="1200" b="1" dirty="0" smtClean="0">
                <a:solidFill>
                  <a:schemeClr val="tx2">
                    <a:lumMod val="60000"/>
                    <a:lumOff val="40000"/>
                  </a:schemeClr>
                </a:solidFill>
              </a:rPr>
              <a:t>Personas </a:t>
            </a:r>
            <a:r>
              <a:rPr lang="es-ES" sz="1200" b="1" dirty="0">
                <a:solidFill>
                  <a:schemeClr val="tx2">
                    <a:lumMod val="60000"/>
                    <a:lumOff val="40000"/>
                  </a:schemeClr>
                </a:solidFill>
              </a:rPr>
              <a:t>jurídicas con fines de lucro en que tengan participación social (constituyente, socio o accionista) las personas referidas en las letras anteriores.</a:t>
            </a:r>
            <a:r>
              <a:rPr lang="es-ES" sz="1200" dirty="0"/>
              <a:t> Al momento de postular, debe individualizarse al constituyente, socios o accionistas de la persona jurídica que postula; </a:t>
            </a:r>
            <a:endParaRPr lang="es-ES" sz="1200" dirty="0" smtClean="0"/>
          </a:p>
          <a:p>
            <a:pPr marL="228600" indent="-228600">
              <a:buAutoNum type="alphaLcPeriod"/>
            </a:pPr>
            <a:endParaRPr lang="es-ES" sz="1200" dirty="0"/>
          </a:p>
          <a:p>
            <a:pPr marL="228600" indent="-228600">
              <a:buAutoNum type="alphaLcPeriod"/>
            </a:pPr>
            <a:r>
              <a:rPr lang="es-ES" sz="1200" b="1" dirty="0" smtClean="0">
                <a:solidFill>
                  <a:schemeClr val="tx2">
                    <a:lumMod val="60000"/>
                    <a:lumOff val="40000"/>
                  </a:schemeClr>
                </a:solidFill>
              </a:rPr>
              <a:t>Asociaciones </a:t>
            </a:r>
            <a:r>
              <a:rPr lang="es-ES" sz="1200" b="1" dirty="0">
                <a:solidFill>
                  <a:schemeClr val="tx2">
                    <a:lumMod val="60000"/>
                    <a:lumOff val="40000"/>
                  </a:schemeClr>
                </a:solidFill>
              </a:rPr>
              <a:t>sin personalidad jurídica, siempre que tengan participación alguna de las personas referidas en las letras a) y b). </a:t>
            </a:r>
            <a:r>
              <a:rPr lang="es-ES" sz="1200" dirty="0"/>
              <a:t>Al momento de postular, debe individualizarse a los miembros de la agrupación; </a:t>
            </a:r>
            <a:endParaRPr lang="es-ES" sz="1200" dirty="0" smtClean="0"/>
          </a:p>
          <a:p>
            <a:pPr marL="228600" indent="-228600">
              <a:buAutoNum type="alphaLcPeriod"/>
            </a:pPr>
            <a:endParaRPr lang="es-ES" sz="1200" dirty="0"/>
          </a:p>
          <a:p>
            <a:pPr marL="228600" indent="-228600">
              <a:buAutoNum type="alphaLcPeriod"/>
            </a:pPr>
            <a:r>
              <a:rPr lang="es-ES" sz="1200" b="1" dirty="0" smtClean="0">
                <a:solidFill>
                  <a:schemeClr val="tx2">
                    <a:lumMod val="60000"/>
                    <a:lumOff val="40000"/>
                  </a:schemeClr>
                </a:solidFill>
              </a:rPr>
              <a:t>Los </a:t>
            </a:r>
            <a:r>
              <a:rPr lang="es-ES" sz="1200" b="1" dirty="0">
                <a:solidFill>
                  <a:schemeClr val="tx2">
                    <a:lumMod val="60000"/>
                    <a:lumOff val="40000"/>
                  </a:schemeClr>
                </a:solidFill>
              </a:rPr>
              <a:t>Ministerios, Órganos y Servicios Públicos (incluyendo la Contraloría General de la República, el Banco Central, las Fuerzas Armadas y las Fuerzas de Orden y Seguridad Pública, los Gobiernos Regionales y las Empresas Públicas creadas por Ley). </a:t>
            </a:r>
            <a:r>
              <a:rPr lang="es-ES" sz="1200" dirty="0"/>
              <a:t>Se exceptúan de esta restricción las Municipalidades, los servicios locales de educación pública y Establecimientos de Educación Superior Estatales.</a:t>
            </a:r>
            <a:endParaRPr lang="en-US" sz="1200" dirty="0"/>
          </a:p>
        </p:txBody>
      </p:sp>
    </p:spTree>
    <p:extLst>
      <p:ext uri="{BB962C8B-B14F-4D97-AF65-F5344CB8AC3E}">
        <p14:creationId xmlns:p14="http://schemas.microsoft.com/office/powerpoint/2010/main" val="540314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18" name="Rectángulo 17"/>
          <p:cNvSpPr/>
          <p:nvPr/>
        </p:nvSpPr>
        <p:spPr>
          <a:xfrm>
            <a:off x="2081811" y="3933056"/>
            <a:ext cx="4968552" cy="400110"/>
          </a:xfrm>
          <a:prstGeom prst="rect">
            <a:avLst/>
          </a:prstGeom>
        </p:spPr>
        <p:txBody>
          <a:bodyPr wrap="square">
            <a:spAutoFit/>
          </a:bodyPr>
          <a:lstStyle/>
          <a:p>
            <a:pPr lvl="0" algn="ctr" defTabSz="457200">
              <a:defRPr/>
            </a:pPr>
            <a:r>
              <a:rPr lang="es-ES" sz="2000" dirty="0" smtClean="0">
                <a:solidFill>
                  <a:schemeClr val="dk1"/>
                </a:solidFill>
              </a:rPr>
              <a:t>CANDIDATURA</a:t>
            </a:r>
            <a:endParaRPr lang="es-ES" sz="2000" dirty="0">
              <a:solidFill>
                <a:schemeClr val="dk1"/>
              </a:solidFill>
            </a:endParaRPr>
          </a:p>
        </p:txBody>
      </p:sp>
    </p:spTree>
    <p:extLst>
      <p:ext uri="{BB962C8B-B14F-4D97-AF65-F5344CB8AC3E}">
        <p14:creationId xmlns:p14="http://schemas.microsoft.com/office/powerpoint/2010/main" val="2537832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3">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CARMEN </a:t>
            </a:r>
            <a:r>
              <a:rPr lang="es-ES" sz="1400" b="1" dirty="0" smtClean="0">
                <a:solidFill>
                  <a:prstClr val="white"/>
                </a:solidFill>
              </a:rPr>
              <a:t>WAUGH</a:t>
            </a:r>
            <a:endParaRPr lang="es-ES" sz="1400" b="1" dirty="0">
              <a:solidFill>
                <a:prstClr val="white"/>
              </a:solidFill>
            </a:endParaRPr>
          </a:p>
        </p:txBody>
      </p:sp>
      <p:sp>
        <p:nvSpPr>
          <p:cNvPr id="8" name="Rectángulo 7"/>
          <p:cNvSpPr/>
          <p:nvPr/>
        </p:nvSpPr>
        <p:spPr>
          <a:xfrm>
            <a:off x="177121" y="2780928"/>
            <a:ext cx="8777932" cy="2585323"/>
          </a:xfrm>
          <a:prstGeom prst="rect">
            <a:avLst/>
          </a:prstGeom>
        </p:spPr>
        <p:txBody>
          <a:bodyPr wrap="square">
            <a:spAutoFit/>
          </a:bodyPr>
          <a:lstStyle/>
          <a:p>
            <a:pPr algn="ctr"/>
            <a:r>
              <a:rPr lang="es-ES" sz="2000" b="1" dirty="0" smtClean="0"/>
              <a:t>CANDIDATO/A</a:t>
            </a:r>
          </a:p>
          <a:p>
            <a:pPr algn="ctr"/>
            <a:endParaRPr lang="es-ES" sz="1600" b="1" dirty="0" smtClean="0"/>
          </a:p>
          <a:p>
            <a:pPr marL="285750" indent="-285750">
              <a:buFont typeface="Arial" panose="020B0604020202020204" pitchFamily="34" charset="0"/>
              <a:buChar char="•"/>
            </a:pPr>
            <a:r>
              <a:rPr lang="es-ES" sz="1400" b="1" dirty="0" smtClean="0">
                <a:solidFill>
                  <a:schemeClr val="accent1"/>
                </a:solidFill>
              </a:rPr>
              <a:t>Personas </a:t>
            </a:r>
            <a:r>
              <a:rPr lang="es-ES" sz="1400" b="1" dirty="0">
                <a:solidFill>
                  <a:schemeClr val="accent1"/>
                </a:solidFill>
              </a:rPr>
              <a:t>naturales </a:t>
            </a:r>
            <a:r>
              <a:rPr lang="es-ES" sz="1400" dirty="0"/>
              <a:t>de nacionalidad chilena o extranjeros con cédula de identidad </a:t>
            </a:r>
            <a:r>
              <a:rPr lang="es-ES" sz="1400" dirty="0" smtClean="0"/>
              <a:t>otorgada por </a:t>
            </a:r>
            <a:r>
              <a:rPr lang="es-ES" sz="1400" dirty="0"/>
              <a:t>el Servicio de Registro Civil e Identificación de Chile, que sean </a:t>
            </a:r>
            <a:r>
              <a:rPr lang="es-ES" sz="1400" b="1" dirty="0" smtClean="0">
                <a:solidFill>
                  <a:schemeClr val="accent1"/>
                </a:solidFill>
              </a:rPr>
              <a:t>mayores </a:t>
            </a:r>
            <a:r>
              <a:rPr lang="es-ES" sz="1400" b="1" dirty="0">
                <a:solidFill>
                  <a:schemeClr val="accent1"/>
                </a:solidFill>
              </a:rPr>
              <a:t>de 18 años </a:t>
            </a:r>
            <a:r>
              <a:rPr lang="es-ES" sz="1400" dirty="0" smtClean="0"/>
              <a:t>o </a:t>
            </a:r>
          </a:p>
          <a:p>
            <a:pPr marL="285750" indent="-285750">
              <a:buFont typeface="Arial" panose="020B0604020202020204" pitchFamily="34" charset="0"/>
              <a:buChar char="•"/>
            </a:pPr>
            <a:endParaRPr lang="es-ES" sz="1400" dirty="0" smtClean="0"/>
          </a:p>
          <a:p>
            <a:pPr marL="285750" indent="-285750">
              <a:buFont typeface="Arial" panose="020B0604020202020204" pitchFamily="34" charset="0"/>
              <a:buChar char="•"/>
            </a:pPr>
            <a:r>
              <a:rPr lang="es-ES" sz="1400" b="1" dirty="0">
                <a:solidFill>
                  <a:schemeClr val="accent1"/>
                </a:solidFill>
              </a:rPr>
              <a:t>P</a:t>
            </a:r>
            <a:r>
              <a:rPr lang="es-ES" sz="1400" b="1" dirty="0" smtClean="0">
                <a:solidFill>
                  <a:schemeClr val="accent1"/>
                </a:solidFill>
              </a:rPr>
              <a:t>ersonas </a:t>
            </a:r>
            <a:r>
              <a:rPr lang="es-ES" sz="1400" b="1" dirty="0">
                <a:solidFill>
                  <a:schemeClr val="accent1"/>
                </a:solidFill>
              </a:rPr>
              <a:t>jurídicas </a:t>
            </a:r>
            <a:r>
              <a:rPr lang="es-ES" sz="1400" dirty="0"/>
              <a:t>chilenas de derecho público o privado, con o sin fines de lucro, </a:t>
            </a:r>
            <a:endParaRPr lang="es-ES" sz="1400" dirty="0" smtClean="0"/>
          </a:p>
          <a:p>
            <a:endParaRPr lang="es-ES" sz="1400" dirty="0" smtClean="0"/>
          </a:p>
          <a:p>
            <a:pPr marL="285750" indent="-285750">
              <a:buFont typeface="Arial" panose="020B0604020202020204" pitchFamily="34" charset="0"/>
              <a:buChar char="•"/>
            </a:pPr>
            <a:r>
              <a:rPr lang="es-ES" sz="1400" dirty="0" smtClean="0"/>
              <a:t>que tengan una </a:t>
            </a:r>
            <a:r>
              <a:rPr lang="es-ES" sz="1400" b="1" dirty="0">
                <a:solidFill>
                  <a:schemeClr val="accent1"/>
                </a:solidFill>
              </a:rPr>
              <a:t>trayectoria destacada y sostenida – de 10 años a lo menos – </a:t>
            </a:r>
            <a:endParaRPr lang="es-ES" sz="1400" b="1" dirty="0" smtClean="0">
              <a:solidFill>
                <a:schemeClr val="accent1"/>
              </a:solidFill>
            </a:endParaRPr>
          </a:p>
          <a:p>
            <a:pPr marL="285750" indent="-285750">
              <a:buFont typeface="Arial" panose="020B0604020202020204" pitchFamily="34" charset="0"/>
              <a:buChar char="•"/>
            </a:pPr>
            <a:endParaRPr lang="es-ES" sz="1400" b="1" dirty="0" smtClean="0">
              <a:solidFill>
                <a:schemeClr val="accent1"/>
              </a:solidFill>
            </a:endParaRPr>
          </a:p>
          <a:p>
            <a:pPr marL="285750" indent="-285750">
              <a:buFont typeface="Arial" panose="020B0604020202020204" pitchFamily="34" charset="0"/>
              <a:buChar char="•"/>
            </a:pPr>
            <a:r>
              <a:rPr lang="es-ES" sz="1400" dirty="0" smtClean="0"/>
              <a:t>y </a:t>
            </a:r>
            <a:r>
              <a:rPr lang="es-ES" sz="1400" dirty="0"/>
              <a:t>que haya efectuado </a:t>
            </a:r>
            <a:r>
              <a:rPr lang="es-ES" sz="1400" dirty="0" smtClean="0"/>
              <a:t>una </a:t>
            </a:r>
            <a:r>
              <a:rPr lang="es-ES" sz="1400" b="1" dirty="0" smtClean="0">
                <a:solidFill>
                  <a:schemeClr val="accent1"/>
                </a:solidFill>
              </a:rPr>
              <a:t>contribución </a:t>
            </a:r>
            <a:r>
              <a:rPr lang="es-ES" sz="1400" b="1" dirty="0">
                <a:solidFill>
                  <a:schemeClr val="accent1"/>
                </a:solidFill>
              </a:rPr>
              <a:t>significativa en gestión, el </a:t>
            </a:r>
            <a:r>
              <a:rPr lang="es-ES" sz="1400" b="1" dirty="0" err="1">
                <a:solidFill>
                  <a:schemeClr val="accent1"/>
                </a:solidFill>
              </a:rPr>
              <a:t>galerismo</a:t>
            </a:r>
            <a:r>
              <a:rPr lang="es-ES" sz="1400" b="1" dirty="0">
                <a:solidFill>
                  <a:schemeClr val="accent1"/>
                </a:solidFill>
              </a:rPr>
              <a:t>, la curaduría, la investigación, la </a:t>
            </a:r>
            <a:r>
              <a:rPr lang="es-ES" sz="1400" b="1" dirty="0" smtClean="0">
                <a:solidFill>
                  <a:schemeClr val="accent1"/>
                </a:solidFill>
              </a:rPr>
              <a:t>formación y/o </a:t>
            </a:r>
            <a:r>
              <a:rPr lang="es-ES" sz="1400" b="1" dirty="0">
                <a:solidFill>
                  <a:schemeClr val="accent1"/>
                </a:solidFill>
              </a:rPr>
              <a:t>difusión nacional e internacional del campo de las artes visuales en Chile.</a:t>
            </a:r>
            <a:endParaRPr lang="es-ES" sz="1400" b="1" dirty="0" smtClean="0">
              <a:solidFill>
                <a:schemeClr val="accent1"/>
              </a:solidFill>
            </a:endParaRPr>
          </a:p>
        </p:txBody>
      </p:sp>
    </p:spTree>
    <p:extLst>
      <p:ext uri="{BB962C8B-B14F-4D97-AF65-F5344CB8AC3E}">
        <p14:creationId xmlns:p14="http://schemas.microsoft.com/office/powerpoint/2010/main" val="635958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5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6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7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32675</TotalTime>
  <Words>4244</Words>
  <Application>Microsoft Office PowerPoint</Application>
  <PresentationFormat>Presentación en pantalla (4:3)</PresentationFormat>
  <Paragraphs>307</Paragraphs>
  <Slides>23</Slides>
  <Notes>20</Notes>
  <HiddenSlides>0</HiddenSlides>
  <MMClips>0</MMClips>
  <ScaleCrop>false</ScaleCrop>
  <HeadingPairs>
    <vt:vector size="6" baseType="variant">
      <vt:variant>
        <vt:lpstr>Fuentes usadas</vt:lpstr>
      </vt:variant>
      <vt:variant>
        <vt:i4>4</vt:i4>
      </vt:variant>
      <vt:variant>
        <vt:lpstr>Tema</vt:lpstr>
      </vt:variant>
      <vt:variant>
        <vt:i4>8</vt:i4>
      </vt:variant>
      <vt:variant>
        <vt:lpstr>Títulos de diapositiva</vt:lpstr>
      </vt:variant>
      <vt:variant>
        <vt:i4>23</vt:i4>
      </vt:variant>
    </vt:vector>
  </HeadingPairs>
  <TitlesOfParts>
    <vt:vector size="35" baseType="lpstr">
      <vt:lpstr>Arial</vt:lpstr>
      <vt:lpstr>Calibri</vt:lpstr>
      <vt:lpstr>Open Sans</vt:lpstr>
      <vt:lpstr>Verdana</vt:lpstr>
      <vt:lpstr>PRESENTACION CNCA</vt:lpstr>
      <vt:lpstr>1_PRESENTACION CNCA</vt:lpstr>
      <vt:lpstr>2_PRESENTACION CNCA</vt:lpstr>
      <vt:lpstr>3_PRESENTACION CNCA</vt:lpstr>
      <vt:lpstr>4_PRESENTACION CNCA</vt:lpstr>
      <vt:lpstr>5_PRESENTACION CNCA</vt:lpstr>
      <vt:lpstr>6_PRESENTACION CNCA</vt:lpstr>
      <vt:lpstr>7_PRESENTACION CNCA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Isadora Leighton Bou</dc:creator>
  <cp:lastModifiedBy>Rafael Joaquín Prieto Veliz</cp:lastModifiedBy>
  <cp:revision>1643</cp:revision>
  <cp:lastPrinted>2024-01-25T13:54:37Z</cp:lastPrinted>
  <dcterms:created xsi:type="dcterms:W3CDTF">2018-02-16T16:28:29Z</dcterms:created>
  <dcterms:modified xsi:type="dcterms:W3CDTF">2025-07-02T18:49:44Z</dcterms:modified>
</cp:coreProperties>
</file>