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Helvetica Neue"/>
      <p:regular r:id="rId40"/>
      <p:bold r:id="rId41"/>
      <p:italic r:id="rId42"/>
      <p:boldItalic r:id="rId43"/>
    </p:embeddedFont>
    <p:embeddedFont>
      <p:font typeface="Helvetica Neue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8" roundtripDataSignature="AMtx7mhZ2rDPKKQ9SDwPOWID4f4Q3I0s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099F0C-1FE3-4EF5-A87A-FB9CA94CF9C1}">
  <a:tblStyle styleId="{88099F0C-1FE3-4EF5-A87A-FB9CA94CF9C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0403604-39E4-4A9D-A1D9-FB1D49C005A1}"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4.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6.xml"/><Relationship Id="rId44" Type="http://schemas.openxmlformats.org/officeDocument/2006/relationships/font" Target="fonts/HelveticaNeueLight-regular.fntdata"/><Relationship Id="rId21" Type="http://schemas.openxmlformats.org/officeDocument/2006/relationships/slide" Target="slides/slide15.xml"/><Relationship Id="rId43" Type="http://schemas.openxmlformats.org/officeDocument/2006/relationships/font" Target="fonts/HelveticaNeue-boldItalic.fntdata"/><Relationship Id="rId24" Type="http://schemas.openxmlformats.org/officeDocument/2006/relationships/slide" Target="slides/slide18.xml"/><Relationship Id="rId46" Type="http://schemas.openxmlformats.org/officeDocument/2006/relationships/font" Target="fonts/HelveticaNeueLight-italic.fntdata"/><Relationship Id="rId23" Type="http://schemas.openxmlformats.org/officeDocument/2006/relationships/slide" Target="slides/slide17.xml"/><Relationship Id="rId45" Type="http://schemas.openxmlformats.org/officeDocument/2006/relationships/font" Target="fonts/HelveticaNeue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HelveticaNeueLight-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5a64f306b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375a64f306b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5a64f306b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375a64f306b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5a64f306b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375a64f306b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5a64f306b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375a64f306b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5a64f306b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375a64f306b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5a64f306b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75a64f306b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5a64f306b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75a64f306b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5a64f306b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75a64f306b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75a64f306b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75a64f306b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75a64f306b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75a64f306b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5a64f306b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75a64f306b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5a64f306b_0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375a64f306b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75a64f306b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375a64f306b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75a64f306b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75a64f306b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5a64f306b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75a64f306b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5a64f306b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75a64f306b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5a64f306b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75a64f306b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5a64f306b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375a64f306b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75a64f306b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75a64f306b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5a64f306b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75a64f306b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5a64f306b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75a64f306b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5a64f306b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375a64f306b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75b108e9e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75b108e9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75a64f306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375a64f30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75a64f306b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75a64f306b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75a64f306b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75a64f306b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75a64f306b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75a64f306b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75a64f306b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375a64f306b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5" name="Google Shape;4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 name="Google Shape;1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 name="Google Shape;28;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2" name="Google Shape;3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6" name="Google Shape;36;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8" name="Google Shape;3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1" name="Google Shape;4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fondosdecultura.gob.c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486936" y="2093380"/>
            <a:ext cx="8025162" cy="56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Capacitación 14° </a:t>
            </a:r>
            <a:r>
              <a:rPr b="1" i="0" lang="es" sz="2200" u="none" cap="none" strike="noStrike">
                <a:solidFill>
                  <a:schemeClr val="dk2"/>
                </a:solidFill>
                <a:latin typeface="Helvetica Neue"/>
                <a:ea typeface="Helvetica Neue"/>
                <a:cs typeface="Helvetica Neue"/>
                <a:sym typeface="Helvetica Neue"/>
              </a:rPr>
              <a:t>Concurso Público de Ensayos sobre Artes Visuales </a:t>
            </a:r>
            <a:endParaRPr b="1" i="0" sz="2200" u="none" cap="none" strike="noStrike">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rPr b="1" i="0" lang="es" sz="2200" u="none" cap="none" strike="noStrike">
                <a:solidFill>
                  <a:schemeClr val="dk2"/>
                </a:solidFill>
                <a:latin typeface="Helvetica Neue"/>
                <a:ea typeface="Helvetica Neue"/>
                <a:cs typeface="Helvetica Neue"/>
                <a:sym typeface="Helvetica Neue"/>
              </a:rPr>
              <a:t> </a:t>
            </a:r>
            <a:endParaRPr b="1" i="0" sz="2200" u="none" cap="none" strike="noStrike">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t/>
            </a:r>
            <a:endParaRPr b="1" sz="2200">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t/>
            </a:r>
            <a:endParaRPr b="1" sz="2200">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Agosto </a:t>
            </a:r>
            <a:r>
              <a:rPr b="1" i="0" lang="es" sz="2200" u="none" cap="none" strike="noStrike">
                <a:solidFill>
                  <a:schemeClr val="dk2"/>
                </a:solidFill>
                <a:latin typeface="Helvetica Neue"/>
                <a:ea typeface="Helvetica Neue"/>
                <a:cs typeface="Helvetica Neue"/>
                <a:sym typeface="Helvetica Neue"/>
              </a:rPr>
              <a:t>2025</a:t>
            </a:r>
            <a:endParaRPr b="1" i="0" sz="2200" u="none" cap="none" strike="noStrike">
              <a:solidFill>
                <a:schemeClr val="dk2"/>
              </a:solidFill>
              <a:latin typeface="Helvetica Neue"/>
              <a:ea typeface="Helvetica Neue"/>
              <a:cs typeface="Helvetica Neue"/>
              <a:sym typeface="Helvetica Neue"/>
            </a:endParaRPr>
          </a:p>
        </p:txBody>
      </p:sp>
      <p:pic>
        <p:nvPicPr>
          <p:cNvPr id="51" name="Google Shape;51;p1"/>
          <p:cNvPicPr preferRelativeResize="0"/>
          <p:nvPr/>
        </p:nvPicPr>
        <p:blipFill rotWithShape="1">
          <a:blip r:embed="rId3">
            <a:alphaModFix/>
          </a:blip>
          <a:srcRect b="0" l="0" r="0" t="0"/>
          <a:stretch/>
        </p:blipFill>
        <p:spPr>
          <a:xfrm>
            <a:off x="486936" y="820661"/>
            <a:ext cx="781050" cy="704850"/>
          </a:xfrm>
          <a:prstGeom prst="rect">
            <a:avLst/>
          </a:prstGeom>
          <a:noFill/>
          <a:ln>
            <a:noFill/>
          </a:ln>
        </p:spPr>
      </p:pic>
      <p:pic>
        <p:nvPicPr>
          <p:cNvPr descr="Macintosh HD:Users:benjaminbarrera:Desktop:logo-cerrillos.png" id="52" name="Google Shape;52;p1"/>
          <p:cNvPicPr preferRelativeResize="0"/>
          <p:nvPr/>
        </p:nvPicPr>
        <p:blipFill rotWithShape="1">
          <a:blip r:embed="rId4">
            <a:alphaModFix/>
          </a:blip>
          <a:srcRect b="0" l="0" r="0" t="0"/>
          <a:stretch/>
        </p:blipFill>
        <p:spPr>
          <a:xfrm>
            <a:off x="1327459" y="849236"/>
            <a:ext cx="1295400" cy="67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75a64f306b_0_55"/>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mínimos de postulación (Anexo 2)</a:t>
            </a:r>
            <a:endParaRPr b="1" i="0" sz="2200" u="none" cap="none" strike="noStrike">
              <a:solidFill>
                <a:schemeClr val="dk2"/>
              </a:solidFill>
              <a:latin typeface="Helvetica Neue"/>
              <a:ea typeface="Helvetica Neue"/>
              <a:cs typeface="Helvetica Neue"/>
              <a:sym typeface="Helvetica Neue"/>
            </a:endParaRPr>
          </a:p>
        </p:txBody>
      </p:sp>
      <p:sp>
        <p:nvSpPr>
          <p:cNvPr id="112" name="Google Shape;112;g375a64f306b_0_55"/>
          <p:cNvSpPr txBox="1"/>
          <p:nvPr/>
        </p:nvSpPr>
        <p:spPr>
          <a:xfrm>
            <a:off x="524975" y="1500225"/>
            <a:ext cx="8124900" cy="2625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s" sz="1700">
                <a:solidFill>
                  <a:schemeClr val="dk1"/>
                </a:solidFill>
                <a:latin typeface="Verdana"/>
                <a:ea typeface="Verdana"/>
                <a:cs typeface="Verdana"/>
                <a:sym typeface="Verdana"/>
              </a:rPr>
              <a:t>Antecedentes necesarios para la postulación como autor/a y coautor/a del ensayo</a:t>
            </a:r>
            <a:endParaRPr b="1" sz="1700">
              <a:solidFill>
                <a:schemeClr val="dk1"/>
              </a:solidFill>
              <a:latin typeface="Verdana"/>
              <a:ea typeface="Verdana"/>
              <a:cs typeface="Verdana"/>
              <a:sym typeface="Verdana"/>
            </a:endParaRPr>
          </a:p>
          <a:p>
            <a:pPr indent="0" lvl="0" marL="0" rtl="0" algn="just">
              <a:spcBef>
                <a:spcPts val="0"/>
              </a:spcBef>
              <a:spcAft>
                <a:spcPts val="0"/>
              </a:spcAft>
              <a:buClr>
                <a:schemeClr val="dk1"/>
              </a:buClr>
              <a:buSzPts val="1100"/>
              <a:buFont typeface="Arial"/>
              <a:buNone/>
            </a:pPr>
            <a:r>
              <a:t/>
            </a:r>
            <a:endParaRPr b="1" sz="1700">
              <a:solidFill>
                <a:schemeClr val="dk1"/>
              </a:solidFill>
              <a:latin typeface="Verdana"/>
              <a:ea typeface="Verdana"/>
              <a:cs typeface="Verdana"/>
              <a:sym typeface="Verdana"/>
            </a:endParaRPr>
          </a:p>
          <a:p>
            <a:pPr indent="0" lvl="0" marL="0" rtl="0" algn="just">
              <a:spcBef>
                <a:spcPts val="0"/>
              </a:spcBef>
              <a:spcAft>
                <a:spcPts val="0"/>
              </a:spcAft>
              <a:buClr>
                <a:schemeClr val="dk1"/>
              </a:buClr>
              <a:buSzPts val="1100"/>
              <a:buFont typeface="Arial"/>
              <a:buNone/>
            </a:pPr>
            <a:r>
              <a:rPr lang="es" sz="1700">
                <a:solidFill>
                  <a:schemeClr val="dk1"/>
                </a:solidFill>
                <a:latin typeface="Verdana"/>
                <a:ea typeface="Verdana"/>
                <a:cs typeface="Verdana"/>
                <a:sym typeface="Verdana"/>
              </a:rPr>
              <a:t>Estos documentos resguardan aspectos mínimos de cada una de las postulaciones, por lo que se deberán presentar únicamente en esta etapa.</a:t>
            </a:r>
            <a:endParaRPr sz="1700">
              <a:solidFill>
                <a:schemeClr val="dk1"/>
              </a:solidFill>
              <a:latin typeface="Verdana"/>
              <a:ea typeface="Verdana"/>
              <a:cs typeface="Verdana"/>
              <a:sym typeface="Verdana"/>
            </a:endParaRPr>
          </a:p>
          <a:p>
            <a:pPr indent="0" lvl="0" marL="0" rtl="0" algn="just">
              <a:spcBef>
                <a:spcPts val="0"/>
              </a:spcBef>
              <a:spcAft>
                <a:spcPts val="0"/>
              </a:spcAft>
              <a:buClr>
                <a:schemeClr val="dk1"/>
              </a:buClr>
              <a:buSzPts val="1100"/>
              <a:buFont typeface="Arial"/>
              <a:buNone/>
            </a:pPr>
            <a:r>
              <a:rPr lang="es" sz="1700">
                <a:solidFill>
                  <a:schemeClr val="dk1"/>
                </a:solidFill>
                <a:latin typeface="Verdana"/>
                <a:ea typeface="Verdana"/>
                <a:cs typeface="Verdana"/>
                <a:sym typeface="Verdana"/>
              </a:rPr>
              <a:t>Son de </a:t>
            </a:r>
            <a:r>
              <a:rPr b="1" lang="es" sz="1700">
                <a:solidFill>
                  <a:schemeClr val="dk1"/>
                </a:solidFill>
                <a:latin typeface="Verdana"/>
                <a:ea typeface="Verdana"/>
                <a:cs typeface="Verdana"/>
                <a:sym typeface="Verdana"/>
              </a:rPr>
              <a:t>carácter taxativo, </a:t>
            </a:r>
            <a:r>
              <a:rPr lang="es" sz="1700">
                <a:solidFill>
                  <a:schemeClr val="dk1"/>
                </a:solidFill>
                <a:latin typeface="Verdana"/>
                <a:ea typeface="Verdana"/>
                <a:cs typeface="Verdana"/>
                <a:sym typeface="Verdana"/>
              </a:rPr>
              <a:t>por lo que en caso de faltar cualquiera de ellos, </a:t>
            </a:r>
            <a:r>
              <a:rPr b="1" lang="es" sz="1700">
                <a:solidFill>
                  <a:schemeClr val="dk1"/>
                </a:solidFill>
                <a:latin typeface="Verdana"/>
                <a:ea typeface="Verdana"/>
                <a:cs typeface="Verdana"/>
                <a:sym typeface="Verdana"/>
              </a:rPr>
              <a:t>la postulación será declarada inadmisible. </a:t>
            </a:r>
            <a:endParaRPr b="1" sz="18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75a64f306b_0_61"/>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de postulación (Anexo 2)</a:t>
            </a:r>
            <a:endParaRPr b="1" i="0" sz="2200" u="none" cap="none" strike="noStrike">
              <a:solidFill>
                <a:schemeClr val="dk2"/>
              </a:solidFill>
              <a:latin typeface="Helvetica Neue"/>
              <a:ea typeface="Helvetica Neue"/>
              <a:cs typeface="Helvetica Neue"/>
              <a:sym typeface="Helvetica Neue"/>
            </a:endParaRPr>
          </a:p>
        </p:txBody>
      </p:sp>
      <p:graphicFrame>
        <p:nvGraphicFramePr>
          <p:cNvPr id="118" name="Google Shape;118;g375a64f306b_0_61"/>
          <p:cNvGraphicFramePr/>
          <p:nvPr/>
        </p:nvGraphicFramePr>
        <p:xfrm>
          <a:off x="814600" y="918150"/>
          <a:ext cx="3000000" cy="3000000"/>
        </p:xfrm>
        <a:graphic>
          <a:graphicData uri="http://schemas.openxmlformats.org/drawingml/2006/table">
            <a:tbl>
              <a:tblPr>
                <a:noFill/>
                <a:tableStyleId>{88099F0C-1FE3-4EF5-A87A-FB9CA94CF9C1}</a:tableStyleId>
              </a:tblPr>
              <a:tblGrid>
                <a:gridCol w="7532800"/>
              </a:tblGrid>
              <a:tr h="570475">
                <a:tc>
                  <a:txBody>
                    <a:bodyPr/>
                    <a:lstStyle/>
                    <a:p>
                      <a:pPr indent="0" lvl="0" marL="0" rtl="0" algn="l">
                        <a:spcBef>
                          <a:spcPts val="0"/>
                        </a:spcBef>
                        <a:spcAft>
                          <a:spcPts val="0"/>
                        </a:spcAft>
                        <a:buNone/>
                      </a:pPr>
                      <a:r>
                        <a:rPr b="1" lang="es"/>
                        <a:t>Autorización de uso de obra (si corresponde)</a:t>
                      </a:r>
                      <a:endParaRPr b="1"/>
                    </a:p>
                  </a:txBody>
                  <a:tcPr marT="91425" marB="91425" marR="91425" marL="91425"/>
                </a:tc>
              </a:tr>
              <a:tr h="2892900">
                <a:tc>
                  <a:txBody>
                    <a:bodyPr/>
                    <a:lstStyle/>
                    <a:p>
                      <a:pPr indent="0" lvl="0" marL="0" rtl="0" algn="l">
                        <a:spcBef>
                          <a:spcPts val="0"/>
                        </a:spcBef>
                        <a:spcAft>
                          <a:spcPts val="0"/>
                        </a:spcAft>
                        <a:buNone/>
                      </a:pPr>
                      <a:r>
                        <a:rPr lang="es"/>
                        <a:t>Si en la postulación se considera el uso de obras protegidas por el derecho de autor y/u objetos protegidos por derechos conexos, se debe contar con una autorización expresa del titular de los derechos de autor o conexos. Para tal efecto, se debe adjuntar un documento que, a lo menos, indique (i) el nombre completo de quien la otorga y de quien la recibe, (ii) la facultad expresa y específica de utilizar la obra en el proyecto postulado, con la descripción del resto de utilizaciones permitidas, (iii) el plazo de duración de la autorización, (iv) el territorio, (v) la remuneración y forma de pago o si se trata de una autorización gratuita y (vi) el número mínimo o máximo de espectáculos o ejemplares para los cuales se autoriza. Todas las menciones deberán al menos comprender y coincidir con los términos, características y condiciones de la postulación presentada.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s"/>
                        <a:t>Por otro lado, si el ensayo comprende el uso imágenes, debes adjuntar la “Autorización Uso de Obra Amplia” otorgada por quien sea titular de la misma.</a:t>
                      </a:r>
                      <a:endParaRPr b="1"/>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5a64f306b_0_69"/>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de postulación (Anexo 2)</a:t>
            </a:r>
            <a:endParaRPr b="1" i="0" sz="2200" u="none" cap="none" strike="noStrike">
              <a:solidFill>
                <a:schemeClr val="dk2"/>
              </a:solidFill>
              <a:latin typeface="Helvetica Neue"/>
              <a:ea typeface="Helvetica Neue"/>
              <a:cs typeface="Helvetica Neue"/>
              <a:sym typeface="Helvetica Neue"/>
            </a:endParaRPr>
          </a:p>
        </p:txBody>
      </p:sp>
      <p:pic>
        <p:nvPicPr>
          <p:cNvPr id="124" name="Google Shape;124;g375a64f306b_0_69" title="Captura de pantalla 2025-08-03 a la(s) 9.35.27 p.m..png"/>
          <p:cNvPicPr preferRelativeResize="0"/>
          <p:nvPr/>
        </p:nvPicPr>
        <p:blipFill rotWithShape="1">
          <a:blip r:embed="rId3">
            <a:alphaModFix/>
          </a:blip>
          <a:srcRect b="13716" l="35163" r="37691" t="31350"/>
          <a:stretch/>
        </p:blipFill>
        <p:spPr>
          <a:xfrm>
            <a:off x="5928275" y="1155950"/>
            <a:ext cx="2825748" cy="3719194"/>
          </a:xfrm>
          <a:prstGeom prst="rect">
            <a:avLst/>
          </a:prstGeom>
          <a:noFill/>
          <a:ln cap="flat" cmpd="sng" w="9525">
            <a:solidFill>
              <a:schemeClr val="dk2"/>
            </a:solidFill>
            <a:prstDash val="solid"/>
            <a:round/>
            <a:headEnd len="sm" w="sm" type="none"/>
            <a:tailEnd len="sm" w="sm" type="none"/>
          </a:ln>
        </p:spPr>
      </p:pic>
      <p:pic>
        <p:nvPicPr>
          <p:cNvPr id="125" name="Google Shape;125;g375a64f306b_0_69" title="Captura de pantalla 2025-08-03 a la(s) 9.43.50 p.m..png"/>
          <p:cNvPicPr preferRelativeResize="0"/>
          <p:nvPr/>
        </p:nvPicPr>
        <p:blipFill>
          <a:blip r:embed="rId4">
            <a:alphaModFix/>
          </a:blip>
          <a:stretch>
            <a:fillRect/>
          </a:stretch>
        </p:blipFill>
        <p:spPr>
          <a:xfrm>
            <a:off x="2623400" y="1146510"/>
            <a:ext cx="2825750" cy="3738089"/>
          </a:xfrm>
          <a:prstGeom prst="rect">
            <a:avLst/>
          </a:prstGeom>
          <a:noFill/>
          <a:ln cap="flat" cmpd="sng" w="9525">
            <a:solidFill>
              <a:schemeClr val="dk2"/>
            </a:solidFill>
            <a:prstDash val="solid"/>
            <a:round/>
            <a:headEnd len="sm" w="sm" type="none"/>
            <a:tailEnd len="sm" w="sm" type="none"/>
          </a:ln>
        </p:spPr>
      </p:pic>
      <p:sp>
        <p:nvSpPr>
          <p:cNvPr id="126" name="Google Shape;126;g375a64f306b_0_69"/>
          <p:cNvSpPr txBox="1"/>
          <p:nvPr/>
        </p:nvSpPr>
        <p:spPr>
          <a:xfrm>
            <a:off x="424200" y="2213850"/>
            <a:ext cx="1484700" cy="7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a:solidFill>
                  <a:schemeClr val="dk1"/>
                </a:solidFill>
              </a:rPr>
              <a:t>Autorización de uso de obra</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75a64f306b_0_80"/>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de postulación (Anexo 2)</a:t>
            </a:r>
            <a:endParaRPr b="1" i="0" sz="2200" u="none" cap="none" strike="noStrike">
              <a:solidFill>
                <a:schemeClr val="dk2"/>
              </a:solidFill>
              <a:latin typeface="Helvetica Neue"/>
              <a:ea typeface="Helvetica Neue"/>
              <a:cs typeface="Helvetica Neue"/>
              <a:sym typeface="Helvetica Neue"/>
            </a:endParaRPr>
          </a:p>
        </p:txBody>
      </p:sp>
      <p:sp>
        <p:nvSpPr>
          <p:cNvPr id="132" name="Google Shape;132;g375a64f306b_0_80"/>
          <p:cNvSpPr txBox="1"/>
          <p:nvPr/>
        </p:nvSpPr>
        <p:spPr>
          <a:xfrm>
            <a:off x="424200" y="2213850"/>
            <a:ext cx="1484700" cy="7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chemeClr val="dk1"/>
                </a:solidFill>
              </a:rPr>
              <a:t>Autorización de uso de obra amplia (im</a:t>
            </a:r>
            <a:r>
              <a:rPr b="1" lang="es">
                <a:solidFill>
                  <a:schemeClr val="dk1"/>
                </a:solidFill>
              </a:rPr>
              <a:t>ágenes)</a:t>
            </a:r>
            <a:endParaRPr sz="1800">
              <a:solidFill>
                <a:schemeClr val="dk2"/>
              </a:solidFill>
            </a:endParaRPr>
          </a:p>
        </p:txBody>
      </p:sp>
      <p:pic>
        <p:nvPicPr>
          <p:cNvPr id="133" name="Google Shape;133;g375a64f306b_0_80" title="Captura de pantalla 2025-08-03 a la(s) 9.46.23 p.m..png"/>
          <p:cNvPicPr preferRelativeResize="0"/>
          <p:nvPr/>
        </p:nvPicPr>
        <p:blipFill>
          <a:blip r:embed="rId3">
            <a:alphaModFix/>
          </a:blip>
          <a:stretch>
            <a:fillRect/>
          </a:stretch>
        </p:blipFill>
        <p:spPr>
          <a:xfrm>
            <a:off x="2255913" y="942075"/>
            <a:ext cx="3119163" cy="4049026"/>
          </a:xfrm>
          <a:prstGeom prst="rect">
            <a:avLst/>
          </a:prstGeom>
          <a:noFill/>
          <a:ln cap="flat" cmpd="sng" w="9525">
            <a:solidFill>
              <a:schemeClr val="dk2"/>
            </a:solidFill>
            <a:prstDash val="solid"/>
            <a:round/>
            <a:headEnd len="sm" w="sm" type="none"/>
            <a:tailEnd len="sm" w="sm" type="none"/>
          </a:ln>
        </p:spPr>
      </p:pic>
      <p:pic>
        <p:nvPicPr>
          <p:cNvPr id="134" name="Google Shape;134;g375a64f306b_0_80" title="Captura de pantalla 2025-08-03 a la(s) 9.46.49 p.m..png"/>
          <p:cNvPicPr preferRelativeResize="0"/>
          <p:nvPr/>
        </p:nvPicPr>
        <p:blipFill>
          <a:blip r:embed="rId4">
            <a:alphaModFix/>
          </a:blip>
          <a:stretch>
            <a:fillRect/>
          </a:stretch>
        </p:blipFill>
        <p:spPr>
          <a:xfrm>
            <a:off x="5722088" y="942075"/>
            <a:ext cx="3092194" cy="40490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75a64f306b_0_96"/>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de postulación (Anexo 2)</a:t>
            </a:r>
            <a:endParaRPr b="1" i="0" sz="2200" u="none" cap="none" strike="noStrike">
              <a:solidFill>
                <a:schemeClr val="dk2"/>
              </a:solidFill>
              <a:latin typeface="Helvetica Neue"/>
              <a:ea typeface="Helvetica Neue"/>
              <a:cs typeface="Helvetica Neue"/>
              <a:sym typeface="Helvetica Neue"/>
            </a:endParaRPr>
          </a:p>
        </p:txBody>
      </p:sp>
      <p:graphicFrame>
        <p:nvGraphicFramePr>
          <p:cNvPr id="140" name="Google Shape;140;g375a64f306b_0_96"/>
          <p:cNvGraphicFramePr/>
          <p:nvPr/>
        </p:nvGraphicFramePr>
        <p:xfrm>
          <a:off x="814600" y="918150"/>
          <a:ext cx="3000000" cy="3000000"/>
        </p:xfrm>
        <a:graphic>
          <a:graphicData uri="http://schemas.openxmlformats.org/drawingml/2006/table">
            <a:tbl>
              <a:tblPr>
                <a:noFill/>
                <a:tableStyleId>{88099F0C-1FE3-4EF5-A87A-FB9CA94CF9C1}</a:tableStyleId>
              </a:tblPr>
              <a:tblGrid>
                <a:gridCol w="7532800"/>
              </a:tblGrid>
              <a:tr h="570475">
                <a:tc>
                  <a:txBody>
                    <a:bodyPr/>
                    <a:lstStyle/>
                    <a:p>
                      <a:pPr indent="0" lvl="0" marL="0" rtl="0" algn="l">
                        <a:spcBef>
                          <a:spcPts val="0"/>
                        </a:spcBef>
                        <a:spcAft>
                          <a:spcPts val="0"/>
                        </a:spcAft>
                        <a:buNone/>
                      </a:pPr>
                      <a:r>
                        <a:rPr b="1" lang="es"/>
                        <a:t>Carta de compromiso de los coautores (si se postula como coautor del ensayo)</a:t>
                      </a:r>
                      <a:endParaRPr b="1"/>
                    </a:p>
                  </a:txBody>
                  <a:tcPr marT="91425" marB="91425" marR="91425" marL="91425"/>
                </a:tc>
              </a:tr>
              <a:tr h="2010825">
                <a:tc>
                  <a:txBody>
                    <a:bodyPr/>
                    <a:lstStyle/>
                    <a:p>
                      <a:pPr indent="0" lvl="0" marL="0" rtl="0" algn="l">
                        <a:spcBef>
                          <a:spcPts val="0"/>
                        </a:spcBef>
                        <a:spcAft>
                          <a:spcPts val="0"/>
                        </a:spcAft>
                        <a:buNone/>
                      </a:pPr>
                      <a:r>
                        <a:rPr lang="es"/>
                        <a:t>Se deberá acompañar una carta de compromiso firmada por cada uno de los coautores donde manifiesten la aceptación y participación en la postulación, además del compromiso desde el momento de la postulación, de entregar la autorización de uso o licencia señalada en las bases</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75a64f306b_0_89"/>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de postulación (Anexo 2)</a:t>
            </a:r>
            <a:endParaRPr b="1" i="0" sz="2200" u="none" cap="none" strike="noStrike">
              <a:solidFill>
                <a:schemeClr val="dk2"/>
              </a:solidFill>
              <a:latin typeface="Helvetica Neue"/>
              <a:ea typeface="Helvetica Neue"/>
              <a:cs typeface="Helvetica Neue"/>
              <a:sym typeface="Helvetica Neue"/>
            </a:endParaRPr>
          </a:p>
        </p:txBody>
      </p:sp>
      <p:sp>
        <p:nvSpPr>
          <p:cNvPr id="146" name="Google Shape;146;g375a64f306b_0_89"/>
          <p:cNvSpPr txBox="1"/>
          <p:nvPr/>
        </p:nvSpPr>
        <p:spPr>
          <a:xfrm>
            <a:off x="1007500" y="1679550"/>
            <a:ext cx="2386200" cy="17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chemeClr val="dk1"/>
                </a:solidFill>
              </a:rPr>
              <a:t>Carta de compromiso de los coautores </a:t>
            </a:r>
            <a:endParaRPr b="1">
              <a:solidFill>
                <a:schemeClr val="dk1"/>
              </a:solidFill>
            </a:endParaRPr>
          </a:p>
          <a:p>
            <a:pPr indent="0" lvl="0" marL="0" rtl="0" algn="ctr">
              <a:spcBef>
                <a:spcPts val="0"/>
              </a:spcBef>
              <a:spcAft>
                <a:spcPts val="0"/>
              </a:spcAft>
              <a:buNone/>
            </a:pPr>
            <a:r>
              <a:rPr b="1" lang="es">
                <a:solidFill>
                  <a:schemeClr val="dk1"/>
                </a:solidFill>
              </a:rPr>
              <a:t>(si se postula como coautor del ensayo)</a:t>
            </a:r>
            <a:endParaRPr sz="1800">
              <a:solidFill>
                <a:schemeClr val="dk2"/>
              </a:solidFill>
            </a:endParaRPr>
          </a:p>
        </p:txBody>
      </p:sp>
      <p:pic>
        <p:nvPicPr>
          <p:cNvPr id="147" name="Google Shape;147;g375a64f306b_0_89" title="Captura de pantalla 2025-08-03 a la(s) 9.50.48 p.m..png"/>
          <p:cNvPicPr preferRelativeResize="0"/>
          <p:nvPr/>
        </p:nvPicPr>
        <p:blipFill>
          <a:blip r:embed="rId3">
            <a:alphaModFix/>
          </a:blip>
          <a:stretch>
            <a:fillRect/>
          </a:stretch>
        </p:blipFill>
        <p:spPr>
          <a:xfrm>
            <a:off x="4468675" y="889038"/>
            <a:ext cx="3115543" cy="40490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75a64f306b_0_105"/>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Documentos necesario para la evaluaci</a:t>
            </a:r>
            <a:r>
              <a:rPr b="1" lang="es" sz="2200">
                <a:solidFill>
                  <a:schemeClr val="dk2"/>
                </a:solidFill>
                <a:latin typeface="Helvetica Neue"/>
                <a:ea typeface="Helvetica Neue"/>
                <a:cs typeface="Helvetica Neue"/>
                <a:sym typeface="Helvetica Neue"/>
              </a:rPr>
              <a:t>ón</a:t>
            </a:r>
            <a:r>
              <a:rPr b="1" lang="es" sz="2200">
                <a:solidFill>
                  <a:schemeClr val="dk2"/>
                </a:solidFill>
                <a:latin typeface="Helvetica Neue"/>
                <a:ea typeface="Helvetica Neue"/>
                <a:cs typeface="Helvetica Neue"/>
                <a:sym typeface="Helvetica Neue"/>
              </a:rPr>
              <a:t> </a:t>
            </a:r>
            <a:endParaRPr b="1" i="0" sz="2200" u="none" cap="none" strike="noStrike">
              <a:solidFill>
                <a:schemeClr val="dk2"/>
              </a:solidFill>
              <a:latin typeface="Helvetica Neue"/>
              <a:ea typeface="Helvetica Neue"/>
              <a:cs typeface="Helvetica Neue"/>
              <a:sym typeface="Helvetica Neue"/>
            </a:endParaRPr>
          </a:p>
        </p:txBody>
      </p:sp>
      <p:sp>
        <p:nvSpPr>
          <p:cNvPr id="153" name="Google Shape;153;g375a64f306b_0_105"/>
          <p:cNvSpPr txBox="1"/>
          <p:nvPr/>
        </p:nvSpPr>
        <p:spPr>
          <a:xfrm>
            <a:off x="524975" y="1086625"/>
            <a:ext cx="8124900" cy="2625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700">
                <a:solidFill>
                  <a:schemeClr val="dk1"/>
                </a:solidFill>
                <a:latin typeface="Verdana"/>
                <a:ea typeface="Verdana"/>
                <a:cs typeface="Verdana"/>
                <a:sym typeface="Verdana"/>
              </a:rPr>
              <a:t>Estos documentos son indispensables para debida evaluación, por lo que deberán ser presentados únicamente en la etapa de postulación. Si no se presentan afectará la evaluación de la postulación. </a:t>
            </a:r>
            <a:endParaRPr sz="1700">
              <a:solidFill>
                <a:schemeClr val="dk1"/>
              </a:solidFill>
              <a:latin typeface="Verdana"/>
              <a:ea typeface="Verdana"/>
              <a:cs typeface="Verdana"/>
              <a:sym typeface="Verdana"/>
            </a:endParaRPr>
          </a:p>
          <a:p>
            <a:pPr indent="0" lvl="0" marL="0" rtl="0" algn="just">
              <a:spcBef>
                <a:spcPts val="0"/>
              </a:spcBef>
              <a:spcAft>
                <a:spcPts val="0"/>
              </a:spcAft>
              <a:buClr>
                <a:schemeClr val="dk1"/>
              </a:buClr>
              <a:buSzPts val="1100"/>
              <a:buFont typeface="Arial"/>
              <a:buNone/>
            </a:pPr>
            <a:r>
              <a:t/>
            </a:r>
            <a:endParaRPr b="1" sz="1700">
              <a:solidFill>
                <a:schemeClr val="dk1"/>
              </a:solidFill>
              <a:latin typeface="Verdana"/>
              <a:ea typeface="Verdana"/>
              <a:cs typeface="Verdana"/>
              <a:sym typeface="Verdana"/>
            </a:endParaRPr>
          </a:p>
          <a:p>
            <a:pPr indent="0" lvl="0" marL="0" rtl="0" algn="just">
              <a:spcBef>
                <a:spcPts val="0"/>
              </a:spcBef>
              <a:spcAft>
                <a:spcPts val="0"/>
              </a:spcAft>
              <a:buClr>
                <a:schemeClr val="dk1"/>
              </a:buClr>
              <a:buSzPts val="1100"/>
              <a:buFont typeface="Arial"/>
              <a:buNone/>
            </a:pPr>
            <a:r>
              <a:t/>
            </a:r>
            <a:endParaRPr b="1" sz="1700">
              <a:solidFill>
                <a:schemeClr val="dk1"/>
              </a:solidFill>
              <a:latin typeface="Verdana"/>
              <a:ea typeface="Verdana"/>
              <a:cs typeface="Verdana"/>
              <a:sym typeface="Verdana"/>
            </a:endParaRPr>
          </a:p>
          <a:p>
            <a:pPr indent="0" lvl="0" marL="0" rtl="0" algn="ctr">
              <a:spcBef>
                <a:spcPts val="0"/>
              </a:spcBef>
              <a:spcAft>
                <a:spcPts val="0"/>
              </a:spcAft>
              <a:buClr>
                <a:schemeClr val="dk1"/>
              </a:buClr>
              <a:buSzPts val="1100"/>
              <a:buFont typeface="Arial"/>
              <a:buNone/>
            </a:pPr>
            <a:r>
              <a:rPr b="1" lang="es" sz="1700">
                <a:solidFill>
                  <a:schemeClr val="dk1"/>
                </a:solidFill>
                <a:latin typeface="Verdana"/>
                <a:ea typeface="Verdana"/>
                <a:cs typeface="Verdana"/>
                <a:sym typeface="Verdana"/>
              </a:rPr>
              <a:t>Ensayo</a:t>
            </a:r>
            <a:endParaRPr b="1" sz="17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75a64f306b_0_111"/>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Características que debe cumplir el Ensayo</a:t>
            </a:r>
            <a:endParaRPr b="1" i="0" sz="2200" u="none" cap="none" strike="noStrike">
              <a:solidFill>
                <a:schemeClr val="dk2"/>
              </a:solidFill>
              <a:latin typeface="Helvetica Neue"/>
              <a:ea typeface="Helvetica Neue"/>
              <a:cs typeface="Helvetica Neue"/>
              <a:sym typeface="Helvetica Neue"/>
            </a:endParaRPr>
          </a:p>
        </p:txBody>
      </p:sp>
      <p:sp>
        <p:nvSpPr>
          <p:cNvPr id="159" name="Google Shape;159;g375a64f306b_0_111"/>
          <p:cNvSpPr txBox="1"/>
          <p:nvPr/>
        </p:nvSpPr>
        <p:spPr>
          <a:xfrm>
            <a:off x="509550" y="1213900"/>
            <a:ext cx="8124900" cy="3272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Verdana"/>
              <a:buAutoNum type="arabicPeriod"/>
            </a:pPr>
            <a:r>
              <a:rPr lang="es" sz="1200">
                <a:solidFill>
                  <a:schemeClr val="dk1"/>
                </a:solidFill>
                <a:latin typeface="Verdana"/>
                <a:ea typeface="Verdana"/>
                <a:cs typeface="Verdana"/>
                <a:sym typeface="Verdana"/>
              </a:rPr>
              <a:t>Deberá corresponder a la temática “Espacios de acción: galerías, colecciones e institucionalidad (1960-2024). Segunda versión”, de acuerdo con lo indicado en el objetivo de la convocatoria.</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l">
              <a:spcBef>
                <a:spcPts val="0"/>
              </a:spcBef>
              <a:spcAft>
                <a:spcPts val="0"/>
              </a:spcAft>
              <a:buClr>
                <a:schemeClr val="dk1"/>
              </a:buClr>
              <a:buSzPts val="1200"/>
              <a:buFont typeface="Verdana"/>
              <a:buAutoNum type="arabicPeriod"/>
            </a:pPr>
            <a:r>
              <a:rPr lang="es" sz="1200">
                <a:solidFill>
                  <a:schemeClr val="dk1"/>
                </a:solidFill>
                <a:latin typeface="Verdana"/>
                <a:ea typeface="Verdana"/>
                <a:cs typeface="Verdana"/>
                <a:sym typeface="Verdana"/>
              </a:rPr>
              <a:t>Deberá emplear como referencia fondos y documentos de archivos, públicos y/o privados, centros de documentación o acervos nacionales a lo largo del país, pudiendo ser también de los fondos y colecciones resguardados por el CEDOC-CNAC. Los fondos y documentos de archivo deben aparecer claramente identificados en el listado de fuentes consultadas.</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l">
              <a:spcBef>
                <a:spcPts val="0"/>
              </a:spcBef>
              <a:spcAft>
                <a:spcPts val="0"/>
              </a:spcAft>
              <a:buClr>
                <a:schemeClr val="dk1"/>
              </a:buClr>
              <a:buSzPts val="1200"/>
              <a:buFont typeface="Verdana"/>
              <a:buAutoNum type="arabicPeriod"/>
            </a:pPr>
            <a:r>
              <a:rPr lang="es" sz="1200">
                <a:solidFill>
                  <a:schemeClr val="dk1"/>
                </a:solidFill>
                <a:latin typeface="Verdana"/>
                <a:ea typeface="Verdana"/>
                <a:cs typeface="Verdana"/>
                <a:sym typeface="Verdana"/>
              </a:rPr>
              <a:t>El ensayo deberá contemplar una extensión mínima de 6.000 palabras y una extensión máxima de 9.000 palabras, incluyendo resumen, notas al pie de página y bibliografía. Asimismo, se hace presente que el resumen deberá contemplar una extensión máxima de 200 palabras, y deberá ser incluido en la primera página debajo del título. Las notas al pie de página que constituyan referencias bibliográficas y la bibliografía deberán cumplir con el formato Chicago, mencionando de manera clara y explícita la procedencia de las fuentes primarias citadas y utilizadas.</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t/>
            </a:r>
            <a:endParaRPr b="1" sz="12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75a64f306b_0_117"/>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Características que debe cumplir el Ensayo</a:t>
            </a:r>
            <a:endParaRPr b="1" i="0" sz="2200" u="none" cap="none" strike="noStrike">
              <a:solidFill>
                <a:schemeClr val="dk2"/>
              </a:solidFill>
              <a:latin typeface="Helvetica Neue"/>
              <a:ea typeface="Helvetica Neue"/>
              <a:cs typeface="Helvetica Neue"/>
              <a:sym typeface="Helvetica Neue"/>
            </a:endParaRPr>
          </a:p>
        </p:txBody>
      </p:sp>
      <p:sp>
        <p:nvSpPr>
          <p:cNvPr id="165" name="Google Shape;165;g375a64f306b_0_117"/>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chemeClr val="dk1"/>
                </a:solidFill>
                <a:latin typeface="Verdana"/>
                <a:ea typeface="Verdana"/>
                <a:cs typeface="Verdana"/>
                <a:sym typeface="Verdana"/>
              </a:rPr>
              <a:t>4. </a:t>
            </a:r>
            <a:r>
              <a:rPr lang="es" sz="1200">
                <a:solidFill>
                  <a:schemeClr val="dk1"/>
                </a:solidFill>
                <a:latin typeface="Verdana"/>
                <a:ea typeface="Verdana"/>
                <a:cs typeface="Verdana"/>
                <a:sym typeface="Verdana"/>
              </a:rPr>
              <a:t>Podrá contemplar un máximo de 7 (siete) imágenes. Se hace presente que las imágenes deberán indicar título, nombre del autor y año, en caso de tratarse de obras de arte, así como reseñas identificadoras en caso de tratarse de otras imágenes. </a:t>
            </a:r>
            <a:endParaRPr sz="1200">
              <a:solidFill>
                <a:schemeClr val="dk1"/>
              </a:solidFill>
              <a:latin typeface="Verdana"/>
              <a:ea typeface="Verdana"/>
              <a:cs typeface="Verdana"/>
              <a:sym typeface="Verdana"/>
            </a:endParaRPr>
          </a:p>
          <a:p>
            <a:pPr indent="0" lvl="0" marL="0" rtl="0" algn="l">
              <a:spcBef>
                <a:spcPts val="0"/>
              </a:spcBef>
              <a:spcAft>
                <a:spcPts val="0"/>
              </a:spcAft>
              <a:buNone/>
            </a:pPr>
            <a:r>
              <a:t/>
            </a:r>
            <a:endParaRPr sz="1200">
              <a:solidFill>
                <a:schemeClr val="dk1"/>
              </a:solidFill>
              <a:latin typeface="Verdana"/>
              <a:ea typeface="Verdana"/>
              <a:cs typeface="Verdana"/>
              <a:sym typeface="Verdana"/>
            </a:endParaRPr>
          </a:p>
          <a:p>
            <a:pPr indent="0" lvl="0" marL="0" rtl="0" algn="l">
              <a:spcBef>
                <a:spcPts val="0"/>
              </a:spcBef>
              <a:spcAft>
                <a:spcPts val="0"/>
              </a:spcAft>
              <a:buNone/>
            </a:pPr>
            <a:r>
              <a:rPr lang="es" sz="1200">
                <a:solidFill>
                  <a:schemeClr val="dk1"/>
                </a:solidFill>
                <a:latin typeface="Verdana"/>
                <a:ea typeface="Verdana"/>
                <a:cs typeface="Verdana"/>
                <a:sym typeface="Verdana"/>
              </a:rPr>
              <a:t>Asimismo, se debe consignar la fuente o autor de las imágenes. </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rPr lang="es" sz="1200">
                <a:solidFill>
                  <a:schemeClr val="dk1"/>
                </a:solidFill>
                <a:latin typeface="Verdana"/>
                <a:ea typeface="Verdana"/>
                <a:cs typeface="Verdana"/>
                <a:sym typeface="Verdana"/>
              </a:rPr>
              <a:t>● Se debe utilizar hoja tamaño carta, fuente Arial 12, interlineado 1,5 y contar con numeración en cada página. </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rPr lang="es" sz="1200">
                <a:solidFill>
                  <a:schemeClr val="dk1"/>
                </a:solidFill>
                <a:latin typeface="Verdana"/>
                <a:ea typeface="Verdana"/>
                <a:cs typeface="Verdana"/>
                <a:sym typeface="Verdana"/>
              </a:rPr>
              <a:t>● En la portada se debe indicar lo siguiente: </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rPr lang="es" sz="1200">
                <a:solidFill>
                  <a:schemeClr val="dk1"/>
                </a:solidFill>
                <a:latin typeface="Verdana"/>
                <a:ea typeface="Verdana"/>
                <a:cs typeface="Verdana"/>
                <a:sym typeface="Verdana"/>
              </a:rPr>
              <a:t>a) 14° Concurso Público de Ensayos sobre Artes Visuales Espacios de acción: galerías, colecciones e institucionalidad (1960-2024). Segunda versión</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rPr lang="es" sz="1200">
                <a:solidFill>
                  <a:schemeClr val="dk1"/>
                </a:solidFill>
                <a:latin typeface="Verdana"/>
                <a:ea typeface="Verdana"/>
                <a:cs typeface="Verdana"/>
                <a:sym typeface="Verdana"/>
              </a:rPr>
              <a:t>b) Título del Ensayo</a:t>
            </a:r>
            <a:endParaRPr sz="1200">
              <a:solidFill>
                <a:schemeClr val="dk1"/>
              </a:solidFill>
              <a:latin typeface="Verdana"/>
              <a:ea typeface="Verdana"/>
              <a:cs typeface="Verdana"/>
              <a:sym typeface="Verdana"/>
            </a:endParaRPr>
          </a:p>
          <a:p>
            <a:pPr indent="0" lvl="0" marL="457200" rtl="0" algn="l">
              <a:spcBef>
                <a:spcPts val="0"/>
              </a:spcBef>
              <a:spcAft>
                <a:spcPts val="0"/>
              </a:spcAft>
              <a:buNone/>
            </a:pPr>
            <a:r>
              <a:rPr lang="es" sz="1200">
                <a:solidFill>
                  <a:schemeClr val="dk1"/>
                </a:solidFill>
                <a:latin typeface="Verdana"/>
                <a:ea typeface="Verdana"/>
                <a:cs typeface="Verdana"/>
                <a:sym typeface="Verdana"/>
              </a:rPr>
              <a:t>c) Nombre del autor y coautores, en caso que existan.</a:t>
            </a:r>
            <a:endParaRPr sz="120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75a64f306b_0_123"/>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Forma de postular</a:t>
            </a:r>
            <a:endParaRPr b="1" i="0" sz="2200" u="none" cap="none" strike="noStrike">
              <a:solidFill>
                <a:schemeClr val="dk2"/>
              </a:solidFill>
              <a:latin typeface="Helvetica Neue"/>
              <a:ea typeface="Helvetica Neue"/>
              <a:cs typeface="Helvetica Neue"/>
              <a:sym typeface="Helvetica Neue"/>
            </a:endParaRPr>
          </a:p>
        </p:txBody>
      </p:sp>
      <p:sp>
        <p:nvSpPr>
          <p:cNvPr id="171" name="Google Shape;171;g375a64f306b_0_123"/>
          <p:cNvSpPr txBox="1"/>
          <p:nvPr/>
        </p:nvSpPr>
        <p:spPr>
          <a:xfrm>
            <a:off x="360575" y="789675"/>
            <a:ext cx="3817800" cy="41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700">
                <a:solidFill>
                  <a:schemeClr val="dk1"/>
                </a:solidFill>
                <a:latin typeface="Verdana"/>
                <a:ea typeface="Verdana"/>
                <a:cs typeface="Verdana"/>
                <a:sym typeface="Verdana"/>
              </a:rPr>
              <a:t>Se deberá adjuntar al FUP los documentos señalados en el Anexo N° 2 de las presentes bases, denominado “Documentos de postulación”, que se encuentra publicado en el sitio web www.fondosdecultura.gob.cl</a:t>
            </a:r>
            <a:endParaRPr sz="1700">
              <a:solidFill>
                <a:schemeClr val="dk1"/>
              </a:solidFill>
              <a:latin typeface="Verdana"/>
              <a:ea typeface="Verdana"/>
              <a:cs typeface="Verdana"/>
              <a:sym typeface="Verdana"/>
            </a:endParaRPr>
          </a:p>
        </p:txBody>
      </p:sp>
      <p:pic>
        <p:nvPicPr>
          <p:cNvPr id="172" name="Google Shape;172;g375a64f306b_0_123" title="Captura de pantalla 2025-08-03 a la(s) 10.01.52 p.m..png"/>
          <p:cNvPicPr preferRelativeResize="0"/>
          <p:nvPr/>
        </p:nvPicPr>
        <p:blipFill>
          <a:blip r:embed="rId3">
            <a:alphaModFix/>
          </a:blip>
          <a:stretch>
            <a:fillRect/>
          </a:stretch>
        </p:blipFill>
        <p:spPr>
          <a:xfrm>
            <a:off x="4178375" y="1355675"/>
            <a:ext cx="4660828" cy="20140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nvSpPr>
        <p:spPr>
          <a:xfrm>
            <a:off x="316925" y="905700"/>
            <a:ext cx="3634200" cy="4161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Desde el primer concurso de ensayos, el año 2010, que uno de sus objetivos ha sido fomentar la investigación sobre las artes visuales chilenas a partir de sus fuentes primarias.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La iniciativa surgió del </a:t>
            </a:r>
            <a:r>
              <a:rPr b="1" i="0" lang="es" sz="1100" u="none" cap="none" strike="noStrike">
                <a:solidFill>
                  <a:schemeClr val="dk1"/>
                </a:solidFill>
                <a:latin typeface="Helvetica Neue"/>
                <a:ea typeface="Helvetica Neue"/>
                <a:cs typeface="Helvetica Neue"/>
                <a:sym typeface="Helvetica Neue"/>
              </a:rPr>
              <a:t>Centro de Documentación de las Artes Visuales (CEDOC) en el CCPLM</a:t>
            </a:r>
            <a:r>
              <a:rPr b="0" i="0" lang="es" sz="1100" u="none" cap="none" strike="noStrike">
                <a:solidFill>
                  <a:schemeClr val="dk1"/>
                </a:solidFill>
                <a:latin typeface="Helvetica Neue Light"/>
                <a:ea typeface="Helvetica Neue Light"/>
                <a:cs typeface="Helvetica Neue Light"/>
                <a:sym typeface="Helvetica Neue Light"/>
              </a:rPr>
              <a:t> con la intención de activar y promover el uso de sus colecciones entre investigadores, historiadores, estudiantes y artistas. Con el fin de dar promoción y poner en valor los documentos, archivos y publicaciones que conforman su acervo.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Por todo lo anterior, es que CEDOC se ha empeñado en sostener el concurso durante 15 años. A la fecha suma </a:t>
            </a:r>
            <a:r>
              <a:rPr lang="es" sz="1100">
                <a:solidFill>
                  <a:schemeClr val="dk1"/>
                </a:solidFill>
                <a:latin typeface="Helvetica Neue Light"/>
                <a:ea typeface="Helvetica Neue Light"/>
                <a:cs typeface="Helvetica Neue Light"/>
                <a:sym typeface="Helvetica Neue Light"/>
              </a:rPr>
              <a:t>catorce</a:t>
            </a:r>
            <a:r>
              <a:rPr b="0" i="0" lang="es" sz="1100" u="none" cap="none" strike="noStrike">
                <a:solidFill>
                  <a:schemeClr val="dk1"/>
                </a:solidFill>
                <a:latin typeface="Helvetica Neue Light"/>
                <a:ea typeface="Helvetica Neue Light"/>
                <a:cs typeface="Helvetica Neue Light"/>
                <a:sym typeface="Helvetica Neue Light"/>
              </a:rPr>
              <a:t> versiones que se han traducido en la publicación de doce libros y de 51 ensayos de autores/as nacionales, a la que se suma su decimotercera versión pendiente de publicar. Contribuyendo así, a la producción y circulación del conocimiento histórico sobre las artes visuales chilenas contemporáneas.</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2"/>
          <p:cNvSpPr txBox="1"/>
          <p:nvPr/>
        </p:nvSpPr>
        <p:spPr>
          <a:xfrm>
            <a:off x="4208325" y="888450"/>
            <a:ext cx="4734300" cy="4161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s" sz="1200" u="none" cap="none" strike="noStrike">
                <a:solidFill>
                  <a:schemeClr val="dk1"/>
                </a:solidFill>
                <a:latin typeface="Calibri"/>
                <a:ea typeface="Calibri"/>
                <a:cs typeface="Calibri"/>
                <a:sym typeface="Calibri"/>
              </a:rPr>
              <a:t>A su vez e</a:t>
            </a:r>
            <a:r>
              <a:rPr b="0" i="0" lang="es" sz="1100" u="none" cap="none" strike="noStrike">
                <a:solidFill>
                  <a:schemeClr val="dk1"/>
                </a:solidFill>
                <a:latin typeface="Helvetica Neue Light"/>
                <a:ea typeface="Helvetica Neue Light"/>
                <a:cs typeface="Helvetica Neue Light"/>
                <a:sym typeface="Helvetica Neue Light"/>
              </a:rPr>
              <a:t>l concurso responde a una de las necesidades del sector, establecidas en la </a:t>
            </a:r>
            <a:r>
              <a:rPr b="1" i="0" lang="es" sz="1100" u="none" cap="none" strike="noStrike">
                <a:solidFill>
                  <a:schemeClr val="dk1"/>
                </a:solidFill>
                <a:latin typeface="Helvetica Neue"/>
                <a:ea typeface="Helvetica Neue"/>
                <a:cs typeface="Helvetica Neue"/>
                <a:sym typeface="Helvetica Neue"/>
              </a:rPr>
              <a:t>Política Nacional de las Artes de la Visualidad 2017-2022</a:t>
            </a:r>
            <a:r>
              <a:rPr b="0" i="0" lang="es" sz="1100" u="none" cap="none" strike="noStrike">
                <a:solidFill>
                  <a:schemeClr val="dk1"/>
                </a:solidFill>
                <a:latin typeface="Helvetica Neue Light"/>
                <a:ea typeface="Helvetica Neue Light"/>
                <a:cs typeface="Helvetica Neue Light"/>
                <a:sym typeface="Helvetica Neue Light"/>
              </a:rPr>
              <a:t>, colaborando en el cumplimiento de sus objetivos y en la ejecución de las medidas adoptadas:</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b="1" i="0" lang="es" sz="1100" u="none" cap="none" strike="noStrike">
                <a:solidFill>
                  <a:schemeClr val="dk1"/>
                </a:solidFill>
                <a:latin typeface="Helvetica Neue"/>
                <a:ea typeface="Helvetica Neue"/>
                <a:cs typeface="Helvetica Neue"/>
                <a:sym typeface="Helvetica Neue"/>
              </a:rPr>
              <a:t>Ámbito Fomento al Arte y la Cultura </a:t>
            </a:r>
            <a:endParaRPr b="1" i="0" sz="1100" u="none" cap="none" strike="noStrike">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Objetivo: Fomentar la investigación de las artes de la visualidad vinculadas a las prácticas culturales de los territorios</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Medidas: Incentivar el conocimiento y pensamiento crítico de las prácticas artísticas y culturales / Fomentar mecanismos para la circulación de investigaciones y publicaciones de carácter crítico, científico y de creación en distintos ámbitos del campo / Fortalecer las instancias de investigación y extensión a través de la articulación de canales entre el mundo académico y las escenas locales. (Política Nacional de las artes de la visualidad 2017-2022, p. 85)</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b="1" i="0" lang="es" sz="1100" u="none" cap="none" strike="noStrike">
                <a:solidFill>
                  <a:schemeClr val="dk1"/>
                </a:solidFill>
                <a:latin typeface="Helvetica Neue"/>
                <a:ea typeface="Helvetica Neue"/>
                <a:cs typeface="Helvetica Neue"/>
                <a:sym typeface="Helvetica Neue"/>
              </a:rPr>
              <a:t>Ámbito Patrimonio Cultural</a:t>
            </a:r>
            <a:endParaRPr b="1" i="0" sz="1100" u="none" cap="none" strike="noStrike">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Objetivo: Contribuir al fomento, resguardo y reconocimiento de las colecciones y archivos, vinculados a las artes de la visualidad en todo el país</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b="0" i="0" lang="es" sz="1100" u="none" cap="none" strike="noStrike">
                <a:solidFill>
                  <a:schemeClr val="dk1"/>
                </a:solidFill>
                <a:latin typeface="Helvetica Neue Light"/>
                <a:ea typeface="Helvetica Neue Light"/>
                <a:cs typeface="Helvetica Neue Light"/>
                <a:sym typeface="Helvetica Neue Light"/>
              </a:rPr>
              <a:t>Medidas: Promover la investigación de las colecciones, archivos y documentos, que permita su conocimiento, difusión y acceso público. (Política Nacional de las artes de la visualidad 2017-2022, p. 90)</a:t>
            </a:r>
            <a:endParaRPr b="0" i="0" sz="1100" u="none" cap="none" strike="noStrike">
              <a:solidFill>
                <a:schemeClr val="dk2"/>
              </a:solidFill>
              <a:latin typeface="Helvetica Neue Light"/>
              <a:ea typeface="Helvetica Neue Light"/>
              <a:cs typeface="Helvetica Neue Light"/>
              <a:sym typeface="Helvetica Neue Light"/>
            </a:endParaRPr>
          </a:p>
        </p:txBody>
      </p:sp>
      <p:sp>
        <p:nvSpPr>
          <p:cNvPr id="59" name="Google Shape;59;p2"/>
          <p:cNvSpPr txBox="1"/>
          <p:nvPr/>
        </p:nvSpPr>
        <p:spPr>
          <a:xfrm>
            <a:off x="728546" y="219975"/>
            <a:ext cx="8085600" cy="56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14° </a:t>
            </a:r>
            <a:r>
              <a:rPr b="1" i="0" lang="es" sz="2200" u="none" cap="none" strike="noStrike">
                <a:solidFill>
                  <a:schemeClr val="dk2"/>
                </a:solidFill>
                <a:latin typeface="Helvetica Neue"/>
                <a:ea typeface="Helvetica Neue"/>
                <a:cs typeface="Helvetica Neue"/>
                <a:sym typeface="Helvetica Neue"/>
              </a:rPr>
              <a:t>Concurso de Ensayos sobre Artes Visuales</a:t>
            </a:r>
            <a:endParaRPr b="1" i="0" sz="2200" u="none" cap="none" strike="noStrike">
              <a:solidFill>
                <a:schemeClr val="dk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75a64f306b_0_130"/>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Examen</a:t>
            </a:r>
            <a:r>
              <a:rPr b="1" lang="es" sz="2200">
                <a:solidFill>
                  <a:schemeClr val="dk2"/>
                </a:solidFill>
                <a:latin typeface="Helvetica Neue"/>
                <a:ea typeface="Helvetica Neue"/>
                <a:cs typeface="Helvetica Neue"/>
                <a:sym typeface="Helvetica Neue"/>
              </a:rPr>
              <a:t> de Admisibilidad</a:t>
            </a:r>
            <a:endParaRPr b="1" i="0" sz="2200" u="none" cap="none" strike="noStrike">
              <a:solidFill>
                <a:schemeClr val="dk2"/>
              </a:solidFill>
              <a:latin typeface="Helvetica Neue"/>
              <a:ea typeface="Helvetica Neue"/>
              <a:cs typeface="Helvetica Neue"/>
              <a:sym typeface="Helvetica Neue"/>
            </a:endParaRPr>
          </a:p>
        </p:txBody>
      </p:sp>
      <p:sp>
        <p:nvSpPr>
          <p:cNvPr id="178" name="Google Shape;178;g375a64f306b_0_130"/>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chemeClr val="dk1"/>
                </a:solidFill>
                <a:latin typeface="Verdana"/>
                <a:ea typeface="Verdana"/>
                <a:cs typeface="Verdana"/>
                <a:sym typeface="Verdana"/>
              </a:rPr>
              <a:t>Una vez recibido el FUP, las postulaciones son revisadas con respecto al cumplimiento de los requisitos de admisibilidad que se detallan a continuación:</a:t>
            </a:r>
            <a:endParaRPr sz="1200">
              <a:solidFill>
                <a:schemeClr val="dk1"/>
              </a:solidFill>
              <a:latin typeface="Verdana"/>
              <a:ea typeface="Verdana"/>
              <a:cs typeface="Verdana"/>
              <a:sym typeface="Verdana"/>
            </a:endParaRPr>
          </a:p>
          <a:p>
            <a:pPr indent="0" lvl="0" marL="0" rtl="0" algn="l">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Clr>
                <a:schemeClr val="dk1"/>
              </a:buClr>
              <a:buSzPts val="1100"/>
              <a:buFont typeface="Arial"/>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La convocatoria elegida debe ser pertinente con la postulación.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Cumplir con las restricciones del capítulo I de las presentes bases.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Cumplir con el tipo de persona que puede postular.</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Postulante (autor o coautor), no esté(n) afectas/os a alguna situación de incompatibilidad.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Postulante (autor o coautor) no se encuentre en el registro nacional de deudores de pensiones de alimentos creado por la ley N° 21.389. Cumplir con el máximo de una postulación en la presente convocatoria.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Si quien postula se excede de dicho número, para determinar la admisibilidad se considerará solo la última postulación presentada (de acuerdo al día y hora de su presentación), siendo inadmisibles las restantes.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Se haya acompañado o llenado completamente el FUP.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Adjuntar, en caso de corresponder, los antecedentes individualizados como “documentos de postulación”, indicados en el Anexo N° 2 de las presentes bases. </a:t>
            </a:r>
            <a:endParaRPr sz="10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000">
              <a:solidFill>
                <a:schemeClr val="dk1"/>
              </a:solidFill>
              <a:latin typeface="Verdana"/>
              <a:ea typeface="Verdana"/>
              <a:cs typeface="Verdana"/>
              <a:sym typeface="Verdana"/>
            </a:endParaRPr>
          </a:p>
          <a:p>
            <a:pPr indent="-292100" lvl="0" marL="457200" rtl="0" algn="just">
              <a:spcBef>
                <a:spcPts val="0"/>
              </a:spcBef>
              <a:spcAft>
                <a:spcPts val="0"/>
              </a:spcAft>
              <a:buClr>
                <a:schemeClr val="dk1"/>
              </a:buClr>
              <a:buSzPts val="1000"/>
              <a:buFont typeface="Verdana"/>
              <a:buChar char="●"/>
            </a:pPr>
            <a:r>
              <a:rPr lang="es" sz="1000">
                <a:solidFill>
                  <a:schemeClr val="dk1"/>
                </a:solidFill>
                <a:latin typeface="Verdana"/>
                <a:ea typeface="Verdana"/>
                <a:cs typeface="Verdana"/>
                <a:sym typeface="Verdana"/>
              </a:rPr>
              <a:t>Postulación enviada dentro de plazo.</a:t>
            </a:r>
            <a:endParaRPr sz="1000">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75a64f306b_0_138"/>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Evaluación y Selección</a:t>
            </a:r>
            <a:endParaRPr b="1" i="0" sz="2200" u="none" cap="none" strike="noStrike">
              <a:solidFill>
                <a:schemeClr val="dk2"/>
              </a:solidFill>
              <a:latin typeface="Helvetica Neue"/>
              <a:ea typeface="Helvetica Neue"/>
              <a:cs typeface="Helvetica Neue"/>
              <a:sym typeface="Helvetica Neue"/>
            </a:endParaRPr>
          </a:p>
        </p:txBody>
      </p:sp>
      <p:sp>
        <p:nvSpPr>
          <p:cNvPr id="184" name="Google Shape;184;g375a64f306b_0_138"/>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Las postulaciones admisibles serán puestas a disposición de las instancias de evaluación y selección, sin embargo, esto no impide que la postulación pueda posteriormente quedar fuera de convocatoria en caso de detectarse o sobrevenir una causal de las establecidas en las bases.</a:t>
            </a:r>
            <a:endParaRPr sz="12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El proceso de evaluación será llevado a cabo por un Jurado conformado por 3 (tres) profesionales de destacada trayectoria en los campos de las artes visuales, estética, historia del arte, sociología o humanidades y designados por la Jefatura del Departamento de Fomento de la Cultura y las Artes. </a:t>
            </a:r>
            <a:endParaRPr sz="12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El proceso de selección será llevado a cabo por la misma instancia de la etapa de evaluación. En las sesiones de evaluación y selección se requerirá un quórum de mayoría absoluta de los miembros del Jurado para sesionar. </a:t>
            </a:r>
            <a:endParaRPr sz="12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El quórum para adoptar acuerdos será de mayoría absoluta de los que participen en la respectiva sesión. </a:t>
            </a:r>
            <a:endParaRPr sz="1200">
              <a:solidFill>
                <a:schemeClr val="dk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75a64f306b_0_146"/>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Evaluación y Selección</a:t>
            </a:r>
            <a:endParaRPr b="1" i="0" sz="2200" u="none" cap="none" strike="noStrike">
              <a:solidFill>
                <a:schemeClr val="dk2"/>
              </a:solidFill>
              <a:latin typeface="Helvetica Neue"/>
              <a:ea typeface="Helvetica Neue"/>
              <a:cs typeface="Helvetica Neue"/>
              <a:sym typeface="Helvetica Neue"/>
            </a:endParaRPr>
          </a:p>
        </p:txBody>
      </p:sp>
      <p:sp>
        <p:nvSpPr>
          <p:cNvPr id="190" name="Google Shape;190;g375a64f306b_0_146"/>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En caso de empate en las decisiones del Jurado, resolverá su presidente, quien será elegido por votación simple de los demás miembros al comienzo de la primera sesión. </a:t>
            </a:r>
            <a:endParaRPr sz="12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En la etapa de evaluación, las decisiones del Jurado deberán contener los fundamentos de dicho proceso, los que quedarán consignados en la FUE respectiva. </a:t>
            </a:r>
            <a:endParaRPr sz="12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En la etapa de selección, las decisiones del Jurado deberán contener los fundamentos de la selección y no selección. Al finalizar esta etapa, se levantará un acta que incluirá la individualización de las postulaciones seleccionadas y no seleccionadas. Ésta tendrá validez con la sola firma de su presidente. </a:t>
            </a:r>
            <a:endParaRPr sz="1200">
              <a:solidFill>
                <a:schemeClr val="dk1"/>
              </a:solidFill>
              <a:latin typeface="Verdana"/>
              <a:ea typeface="Verdana"/>
              <a:cs typeface="Verdana"/>
              <a:sym typeface="Verdana"/>
            </a:endParaRPr>
          </a:p>
          <a:p>
            <a:pPr indent="0" lvl="0" marL="457200" rtl="0" algn="just">
              <a:spcBef>
                <a:spcPts val="0"/>
              </a:spcBef>
              <a:spcAft>
                <a:spcPts val="0"/>
              </a:spcAft>
              <a:buNone/>
            </a:pPr>
            <a:r>
              <a:t/>
            </a:r>
            <a:endParaRPr sz="1200">
              <a:solidFill>
                <a:schemeClr val="dk1"/>
              </a:solidFill>
              <a:latin typeface="Verdana"/>
              <a:ea typeface="Verdana"/>
              <a:cs typeface="Verdana"/>
              <a:sym typeface="Verdana"/>
            </a:endParaRPr>
          </a:p>
          <a:p>
            <a:pPr indent="-304800" lvl="0" marL="457200" rtl="0" algn="just">
              <a:spcBef>
                <a:spcPts val="0"/>
              </a:spcBef>
              <a:spcAft>
                <a:spcPts val="0"/>
              </a:spcAft>
              <a:buClr>
                <a:schemeClr val="dk1"/>
              </a:buClr>
              <a:buSzPts val="1200"/>
              <a:buFont typeface="Verdana"/>
              <a:buChar char="●"/>
            </a:pPr>
            <a:r>
              <a:rPr lang="es" sz="1200">
                <a:solidFill>
                  <a:schemeClr val="dk1"/>
                </a:solidFill>
                <a:latin typeface="Verdana"/>
                <a:ea typeface="Verdana"/>
                <a:cs typeface="Verdana"/>
                <a:sym typeface="Verdana"/>
              </a:rPr>
              <a:t>En el acta o las actas que se levanten durante el proceso concursal deberá dejarse constancia de la nómina de los funcionarios públicos y del personal contratado sobre la base de honorarios que intervinieren en éste.</a:t>
            </a:r>
            <a:endParaRPr sz="1200">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75a64f306b_0_151"/>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Procedimiento de Evaluación</a:t>
            </a:r>
            <a:endParaRPr b="1" i="0" sz="2200" u="none" cap="none" strike="noStrike">
              <a:solidFill>
                <a:schemeClr val="dk2"/>
              </a:solidFill>
              <a:latin typeface="Helvetica Neue"/>
              <a:ea typeface="Helvetica Neue"/>
              <a:cs typeface="Helvetica Neue"/>
              <a:sym typeface="Helvetica Neue"/>
            </a:endParaRPr>
          </a:p>
        </p:txBody>
      </p:sp>
      <p:sp>
        <p:nvSpPr>
          <p:cNvPr id="196" name="Google Shape;196;g375a64f306b_0_151"/>
          <p:cNvSpPr txBox="1"/>
          <p:nvPr/>
        </p:nvSpPr>
        <p:spPr>
          <a:xfrm>
            <a:off x="403000" y="789675"/>
            <a:ext cx="2757600" cy="411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200">
                <a:solidFill>
                  <a:schemeClr val="dk1"/>
                </a:solidFill>
                <a:latin typeface="Verdana"/>
                <a:ea typeface="Verdana"/>
                <a:cs typeface="Verdana"/>
                <a:sym typeface="Verdana"/>
              </a:rPr>
              <a:t>El Jurado se reunirá como instancia colectiva para llevar a cabo una revisión técnica y cualitativa de todas las postulaciones previamente analizadas en la primera etapa, con el fin de consensuar y asignar el puntaje correspondiente a cada criterio de evaluación, según la tabla correspondiente, para las distintas postulaciones.</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200">
                <a:solidFill>
                  <a:schemeClr val="dk1"/>
                </a:solidFill>
                <a:latin typeface="Verdana"/>
                <a:ea typeface="Verdana"/>
                <a:cs typeface="Verdana"/>
                <a:sym typeface="Verdana"/>
              </a:rPr>
              <a:t>La evaluación será realizada en función de una escala de puntajes, cuyos criterios y ponderación se exponen a continuación: </a:t>
            </a:r>
            <a:endParaRPr sz="1200">
              <a:solidFill>
                <a:schemeClr val="dk1"/>
              </a:solidFill>
              <a:latin typeface="Verdana"/>
              <a:ea typeface="Verdana"/>
              <a:cs typeface="Verdana"/>
              <a:sym typeface="Verdana"/>
            </a:endParaRPr>
          </a:p>
        </p:txBody>
      </p:sp>
      <p:graphicFrame>
        <p:nvGraphicFramePr>
          <p:cNvPr id="197" name="Google Shape;197;g375a64f306b_0_151"/>
          <p:cNvGraphicFramePr/>
          <p:nvPr/>
        </p:nvGraphicFramePr>
        <p:xfrm>
          <a:off x="3705675" y="1126213"/>
          <a:ext cx="3000000" cy="3000000"/>
        </p:xfrm>
        <a:graphic>
          <a:graphicData uri="http://schemas.openxmlformats.org/drawingml/2006/table">
            <a:tbl>
              <a:tblPr bandRow="1">
                <a:noFill/>
                <a:tableStyleId>{E0403604-39E4-4A9D-A1D9-FB1D49C005A1}</a:tableStyleId>
              </a:tblPr>
              <a:tblGrid>
                <a:gridCol w="1227675"/>
                <a:gridCol w="3880925"/>
              </a:tblGrid>
              <a:tr h="624900">
                <a:tc>
                  <a:txBody>
                    <a:bodyPr/>
                    <a:lstStyle/>
                    <a:p>
                      <a:pPr indent="0" lvl="0" marL="0" marR="32385" rtl="0" algn="ctr">
                        <a:spcBef>
                          <a:spcPts val="0"/>
                        </a:spcBef>
                        <a:spcAft>
                          <a:spcPts val="0"/>
                        </a:spcAft>
                        <a:buNone/>
                      </a:pPr>
                      <a:r>
                        <a:rPr lang="es" sz="1000">
                          <a:latin typeface="Verdana"/>
                          <a:ea typeface="Verdana"/>
                          <a:cs typeface="Verdana"/>
                          <a:sym typeface="Verdana"/>
                        </a:rPr>
                        <a:t>1 (un) punto</a:t>
                      </a:r>
                      <a:endParaRPr sz="1000">
                        <a:latin typeface="Verdana"/>
                        <a:ea typeface="Verdana"/>
                        <a:cs typeface="Verdana"/>
                        <a:sym typeface="Verdana"/>
                      </a:endParaRPr>
                    </a:p>
                  </a:txBody>
                  <a:tcPr marT="0" marB="0" marR="68575" marL="68575" anchor="ctr"/>
                </a:tc>
                <a:tc>
                  <a:txBody>
                    <a:bodyPr/>
                    <a:lstStyle/>
                    <a:p>
                      <a:pPr indent="0" lvl="0" marL="0" marR="32385" rtl="0" algn="just">
                        <a:spcBef>
                          <a:spcPts val="0"/>
                        </a:spcBef>
                        <a:spcAft>
                          <a:spcPts val="0"/>
                        </a:spcAft>
                        <a:buNone/>
                      </a:pPr>
                      <a:r>
                        <a:rPr lang="es" sz="1000">
                          <a:latin typeface="Verdana"/>
                          <a:ea typeface="Verdana"/>
                          <a:cs typeface="Verdana"/>
                          <a:sym typeface="Verdana"/>
                        </a:rPr>
                        <a:t>No cumple/aborda adecuadamente los aspectos del criterio o hay graves deficiencias inherentes.</a:t>
                      </a:r>
                      <a:endParaRPr sz="1000">
                        <a:latin typeface="Verdana"/>
                        <a:ea typeface="Verdana"/>
                        <a:cs typeface="Verdana"/>
                        <a:sym typeface="Verdana"/>
                      </a:endParaRPr>
                    </a:p>
                  </a:txBody>
                  <a:tcPr marT="0" marB="0" marR="68575" marL="68575" anchor="ctr"/>
                </a:tc>
              </a:tr>
              <a:tr h="624900">
                <a:tc>
                  <a:txBody>
                    <a:bodyPr/>
                    <a:lstStyle/>
                    <a:p>
                      <a:pPr indent="0" lvl="0" marL="0" marR="32385" rtl="0" algn="ctr">
                        <a:spcBef>
                          <a:spcPts val="0"/>
                        </a:spcBef>
                        <a:spcAft>
                          <a:spcPts val="0"/>
                        </a:spcAft>
                        <a:buNone/>
                      </a:pPr>
                      <a:r>
                        <a:rPr lang="es" sz="1000">
                          <a:latin typeface="Verdana"/>
                          <a:ea typeface="Verdana"/>
                          <a:cs typeface="Verdana"/>
                          <a:sym typeface="Verdana"/>
                        </a:rPr>
                        <a:t>2 (dos) puntos</a:t>
                      </a:r>
                      <a:endParaRPr sz="1000">
                        <a:latin typeface="Verdana"/>
                        <a:ea typeface="Verdana"/>
                        <a:cs typeface="Verdana"/>
                        <a:sym typeface="Verdana"/>
                      </a:endParaRPr>
                    </a:p>
                  </a:txBody>
                  <a:tcPr marT="0" marB="0" marR="68575" marL="68575" anchor="ctr"/>
                </a:tc>
                <a:tc>
                  <a:txBody>
                    <a:bodyPr/>
                    <a:lstStyle/>
                    <a:p>
                      <a:pPr indent="0" lvl="0" marL="0" marR="32385" rtl="0" algn="just">
                        <a:spcBef>
                          <a:spcPts val="0"/>
                        </a:spcBef>
                        <a:spcAft>
                          <a:spcPts val="0"/>
                        </a:spcAft>
                        <a:buNone/>
                      </a:pPr>
                      <a:r>
                        <a:rPr lang="es" sz="1000">
                          <a:latin typeface="Verdana"/>
                          <a:ea typeface="Verdana"/>
                          <a:cs typeface="Verdana"/>
                          <a:sym typeface="Verdana"/>
                        </a:rPr>
                        <a:t>Cumple/aborda en términos generales los aspectos del criterio, pero existen importantes deficiencias.</a:t>
                      </a:r>
                      <a:endParaRPr sz="1000">
                        <a:latin typeface="Verdana"/>
                        <a:ea typeface="Verdana"/>
                        <a:cs typeface="Verdana"/>
                        <a:sym typeface="Verdana"/>
                      </a:endParaRPr>
                    </a:p>
                  </a:txBody>
                  <a:tcPr marT="0" marB="0" marR="68575" marL="68575" anchor="ctr"/>
                </a:tc>
              </a:tr>
              <a:tr h="624900">
                <a:tc>
                  <a:txBody>
                    <a:bodyPr/>
                    <a:lstStyle/>
                    <a:p>
                      <a:pPr indent="0" lvl="0" marL="0" marR="32385" rtl="0" algn="ctr">
                        <a:spcBef>
                          <a:spcPts val="0"/>
                        </a:spcBef>
                        <a:spcAft>
                          <a:spcPts val="0"/>
                        </a:spcAft>
                        <a:buNone/>
                      </a:pPr>
                      <a:r>
                        <a:rPr lang="es" sz="1000">
                          <a:latin typeface="Verdana"/>
                          <a:ea typeface="Verdana"/>
                          <a:cs typeface="Verdana"/>
                          <a:sym typeface="Verdana"/>
                        </a:rPr>
                        <a:t>3 (tres) puntos</a:t>
                      </a:r>
                      <a:endParaRPr sz="1000">
                        <a:latin typeface="Verdana"/>
                        <a:ea typeface="Verdana"/>
                        <a:cs typeface="Verdana"/>
                        <a:sym typeface="Verdana"/>
                      </a:endParaRPr>
                    </a:p>
                  </a:txBody>
                  <a:tcPr marT="0" marB="0" marR="68575" marL="68575" anchor="ctr"/>
                </a:tc>
                <a:tc>
                  <a:txBody>
                    <a:bodyPr/>
                    <a:lstStyle/>
                    <a:p>
                      <a:pPr indent="0" lvl="0" marL="0" marR="32385" rtl="0" algn="just">
                        <a:spcBef>
                          <a:spcPts val="0"/>
                        </a:spcBef>
                        <a:spcAft>
                          <a:spcPts val="0"/>
                        </a:spcAft>
                        <a:buNone/>
                      </a:pPr>
                      <a:r>
                        <a:rPr lang="es" sz="1000">
                          <a:latin typeface="Verdana"/>
                          <a:ea typeface="Verdana"/>
                          <a:cs typeface="Verdana"/>
                          <a:sym typeface="Verdana"/>
                        </a:rPr>
                        <a:t>Cumple/aborda los aspectos del criterio de buena manera, aunque se requieren algunas mejoras.</a:t>
                      </a:r>
                      <a:endParaRPr sz="1000">
                        <a:latin typeface="Verdana"/>
                        <a:ea typeface="Verdana"/>
                        <a:cs typeface="Verdana"/>
                        <a:sym typeface="Verdana"/>
                      </a:endParaRPr>
                    </a:p>
                  </a:txBody>
                  <a:tcPr marT="0" marB="0" marR="68575" marL="68575" anchor="ctr"/>
                </a:tc>
              </a:tr>
              <a:tr h="624900">
                <a:tc>
                  <a:txBody>
                    <a:bodyPr/>
                    <a:lstStyle/>
                    <a:p>
                      <a:pPr indent="0" lvl="0" marL="0" marR="32385" rtl="0" algn="ctr">
                        <a:spcBef>
                          <a:spcPts val="0"/>
                        </a:spcBef>
                        <a:spcAft>
                          <a:spcPts val="0"/>
                        </a:spcAft>
                        <a:buNone/>
                      </a:pPr>
                      <a:r>
                        <a:rPr lang="es" sz="1000">
                          <a:latin typeface="Verdana"/>
                          <a:ea typeface="Verdana"/>
                          <a:cs typeface="Verdana"/>
                          <a:sym typeface="Verdana"/>
                        </a:rPr>
                        <a:t>4 (cuatro) puntos</a:t>
                      </a:r>
                      <a:endParaRPr sz="1000">
                        <a:latin typeface="Verdana"/>
                        <a:ea typeface="Verdana"/>
                        <a:cs typeface="Verdana"/>
                        <a:sym typeface="Verdana"/>
                      </a:endParaRPr>
                    </a:p>
                  </a:txBody>
                  <a:tcPr marT="0" marB="0" marR="68575" marL="68575" anchor="ctr"/>
                </a:tc>
                <a:tc>
                  <a:txBody>
                    <a:bodyPr/>
                    <a:lstStyle/>
                    <a:p>
                      <a:pPr indent="0" lvl="0" marL="0" marR="32385" rtl="0" algn="just">
                        <a:spcBef>
                          <a:spcPts val="0"/>
                        </a:spcBef>
                        <a:spcAft>
                          <a:spcPts val="0"/>
                        </a:spcAft>
                        <a:buNone/>
                      </a:pPr>
                      <a:r>
                        <a:rPr lang="es" sz="1000">
                          <a:latin typeface="Verdana"/>
                          <a:ea typeface="Verdana"/>
                          <a:cs typeface="Verdana"/>
                          <a:sym typeface="Verdana"/>
                        </a:rPr>
                        <a:t>Cumple/aborda los aspectos del criterio de muy buena manera, se sugieren mejoras, pero no son imprescindibles.</a:t>
                      </a:r>
                      <a:endParaRPr sz="1000">
                        <a:latin typeface="Verdana"/>
                        <a:ea typeface="Verdana"/>
                        <a:cs typeface="Verdana"/>
                        <a:sym typeface="Verdana"/>
                      </a:endParaRPr>
                    </a:p>
                  </a:txBody>
                  <a:tcPr marT="0" marB="0" marR="68575" marL="68575" anchor="ctr"/>
                </a:tc>
              </a:tr>
              <a:tr h="937325">
                <a:tc>
                  <a:txBody>
                    <a:bodyPr/>
                    <a:lstStyle/>
                    <a:p>
                      <a:pPr indent="0" lvl="0" marL="0" marR="32385" rtl="0" algn="ctr">
                        <a:spcBef>
                          <a:spcPts val="0"/>
                        </a:spcBef>
                        <a:spcAft>
                          <a:spcPts val="0"/>
                        </a:spcAft>
                        <a:buNone/>
                      </a:pPr>
                      <a:r>
                        <a:rPr lang="es" sz="1000">
                          <a:latin typeface="Verdana"/>
                          <a:ea typeface="Verdana"/>
                          <a:cs typeface="Verdana"/>
                          <a:sym typeface="Verdana"/>
                        </a:rPr>
                        <a:t>5 (cinco) puntos</a:t>
                      </a:r>
                      <a:endParaRPr sz="1000">
                        <a:latin typeface="Verdana"/>
                        <a:ea typeface="Verdana"/>
                        <a:cs typeface="Verdana"/>
                        <a:sym typeface="Verdana"/>
                      </a:endParaRPr>
                    </a:p>
                  </a:txBody>
                  <a:tcPr marT="0" marB="0" marR="68575" marL="68575" anchor="ctr"/>
                </a:tc>
                <a:tc>
                  <a:txBody>
                    <a:bodyPr/>
                    <a:lstStyle/>
                    <a:p>
                      <a:pPr indent="0" lvl="0" marL="0" marR="32385" rtl="0" algn="just">
                        <a:spcBef>
                          <a:spcPts val="0"/>
                        </a:spcBef>
                        <a:spcAft>
                          <a:spcPts val="0"/>
                        </a:spcAft>
                        <a:buNone/>
                      </a:pPr>
                      <a:r>
                        <a:rPr lang="es" sz="1000">
                          <a:latin typeface="Verdana"/>
                          <a:ea typeface="Verdana"/>
                          <a:cs typeface="Verdana"/>
                          <a:sym typeface="Verdana"/>
                        </a:rPr>
                        <a:t>Cumple/aborda de manera sobresaliente todos los aspectos relevantes del criterio en cuestión. Cualquier debilidad es muy menor.</a:t>
                      </a:r>
                      <a:endParaRPr sz="1000">
                        <a:latin typeface="Verdana"/>
                        <a:ea typeface="Verdana"/>
                        <a:cs typeface="Verdana"/>
                        <a:sym typeface="Verdana"/>
                      </a:endParaRPr>
                    </a:p>
                  </a:txBody>
                  <a:tcPr marT="0" marB="0" marR="68575" marL="68575"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75a64f306b_0_173"/>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Procedimiento de Evaluación</a:t>
            </a:r>
            <a:endParaRPr b="1" i="0" sz="2200" u="none" cap="none" strike="noStrike">
              <a:solidFill>
                <a:schemeClr val="dk2"/>
              </a:solidFill>
              <a:latin typeface="Helvetica Neue"/>
              <a:ea typeface="Helvetica Neue"/>
              <a:cs typeface="Helvetica Neue"/>
              <a:sym typeface="Helvetica Neue"/>
            </a:endParaRPr>
          </a:p>
        </p:txBody>
      </p:sp>
      <p:sp>
        <p:nvSpPr>
          <p:cNvPr id="203" name="Google Shape;203;g375a64f306b_0_173"/>
          <p:cNvSpPr txBox="1"/>
          <p:nvPr/>
        </p:nvSpPr>
        <p:spPr>
          <a:xfrm>
            <a:off x="403000" y="789675"/>
            <a:ext cx="8038800" cy="63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200">
                <a:solidFill>
                  <a:schemeClr val="dk1"/>
                </a:solidFill>
                <a:latin typeface="Verdana"/>
                <a:ea typeface="Verdana"/>
                <a:cs typeface="Verdana"/>
                <a:sym typeface="Verdana"/>
              </a:rPr>
              <a:t>La ponderación del puntaje obtenido en cada criterio se aplicará según la tabla correspondiente:</a:t>
            </a:r>
            <a:endParaRPr sz="1200">
              <a:solidFill>
                <a:schemeClr val="dk1"/>
              </a:solidFill>
              <a:latin typeface="Verdana"/>
              <a:ea typeface="Verdana"/>
              <a:cs typeface="Verdana"/>
              <a:sym typeface="Verdana"/>
            </a:endParaRPr>
          </a:p>
        </p:txBody>
      </p:sp>
      <p:graphicFrame>
        <p:nvGraphicFramePr>
          <p:cNvPr id="204" name="Google Shape;204;g375a64f306b_0_173"/>
          <p:cNvGraphicFramePr/>
          <p:nvPr/>
        </p:nvGraphicFramePr>
        <p:xfrm>
          <a:off x="675975" y="1599100"/>
          <a:ext cx="3000000" cy="3000000"/>
        </p:xfrm>
        <a:graphic>
          <a:graphicData uri="http://schemas.openxmlformats.org/drawingml/2006/table">
            <a:tbl>
              <a:tblPr bandRow="1">
                <a:noFill/>
                <a:tableStyleId>{E0403604-39E4-4A9D-A1D9-FB1D49C005A1}</a:tableStyleId>
              </a:tblPr>
              <a:tblGrid>
                <a:gridCol w="2272150"/>
                <a:gridCol w="1401450"/>
                <a:gridCol w="4201725"/>
              </a:tblGrid>
              <a:tr h="184975">
                <a:tc>
                  <a:txBody>
                    <a:bodyPr/>
                    <a:lstStyle/>
                    <a:p>
                      <a:pPr indent="0" lvl="0" marL="0" rtl="0" algn="ctr">
                        <a:spcBef>
                          <a:spcPts val="0"/>
                        </a:spcBef>
                        <a:spcAft>
                          <a:spcPts val="0"/>
                        </a:spcAft>
                        <a:buNone/>
                      </a:pPr>
                      <a:r>
                        <a:rPr b="1" lang="es" sz="800">
                          <a:latin typeface="Verdana"/>
                          <a:ea typeface="Verdana"/>
                          <a:cs typeface="Verdana"/>
                          <a:sym typeface="Verdana"/>
                        </a:rPr>
                        <a:t>CRITERIOS</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b="1" lang="es" sz="800">
                          <a:latin typeface="Verdana"/>
                          <a:ea typeface="Verdana"/>
                          <a:cs typeface="Verdana"/>
                          <a:sym typeface="Verdana"/>
                        </a:rPr>
                        <a:t>PONDERACIÓN</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b="1" lang="es" sz="800">
                          <a:latin typeface="Verdana"/>
                          <a:ea typeface="Verdana"/>
                          <a:cs typeface="Verdana"/>
                          <a:sym typeface="Verdana"/>
                        </a:rPr>
                        <a:t>DESCRIPCIÓN</a:t>
                      </a:r>
                      <a:endParaRPr b="1" sz="800">
                        <a:latin typeface="Verdana"/>
                        <a:ea typeface="Verdana"/>
                        <a:cs typeface="Verdana"/>
                        <a:sym typeface="Verdana"/>
                      </a:endParaRPr>
                    </a:p>
                  </a:txBody>
                  <a:tcPr marT="0" marB="0" marR="68575" marL="68575" anchor="ctr"/>
                </a:tc>
              </a:tr>
              <a:tr h="2349225">
                <a:tc>
                  <a:txBody>
                    <a:bodyPr/>
                    <a:lstStyle/>
                    <a:p>
                      <a:pPr indent="0" lvl="0" marL="0" rtl="0" algn="ctr">
                        <a:spcBef>
                          <a:spcPts val="0"/>
                        </a:spcBef>
                        <a:spcAft>
                          <a:spcPts val="0"/>
                        </a:spcAft>
                        <a:buNone/>
                      </a:pPr>
                      <a:r>
                        <a:rPr b="1" lang="es" sz="800">
                          <a:latin typeface="Verdana"/>
                          <a:ea typeface="Verdana"/>
                          <a:cs typeface="Verdana"/>
                          <a:sym typeface="Verdana"/>
                        </a:rPr>
                        <a:t>Correspondencia y aporte a la Temática “Espacios de acción: galerías, colecciones e institucionalidad (1960-2024) segunda versión”.</a:t>
                      </a:r>
                      <a:endParaRPr b="1" sz="800">
                        <a:latin typeface="Verdana"/>
                        <a:ea typeface="Verdana"/>
                        <a:cs typeface="Verdana"/>
                        <a:sym typeface="Verdana"/>
                      </a:endParaRPr>
                    </a:p>
                    <a:p>
                      <a:pPr indent="0" lvl="0" marL="0" rtl="0" algn="ctr">
                        <a:spcBef>
                          <a:spcPts val="0"/>
                        </a:spcBef>
                        <a:spcAft>
                          <a:spcPts val="0"/>
                        </a:spcAft>
                        <a:buNone/>
                      </a:pPr>
                      <a:r>
                        <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lang="es" sz="800">
                          <a:latin typeface="Verdana"/>
                          <a:ea typeface="Verdana"/>
                          <a:cs typeface="Verdana"/>
                          <a:sym typeface="Verdana"/>
                        </a:rPr>
                        <a:t>30%</a:t>
                      </a:r>
                      <a:endParaRPr sz="800">
                        <a:latin typeface="Verdana"/>
                        <a:ea typeface="Verdana"/>
                        <a:cs typeface="Verdana"/>
                        <a:sym typeface="Verdana"/>
                      </a:endParaRPr>
                    </a:p>
                  </a:txBody>
                  <a:tcPr marT="0" marB="0" marR="68575" marL="68575" anchor="ctr"/>
                </a:tc>
                <a:tc>
                  <a:txBody>
                    <a:bodyPr/>
                    <a:lstStyle/>
                    <a:p>
                      <a:pPr indent="0" lvl="0" marL="0" rtl="0" algn="just">
                        <a:spcBef>
                          <a:spcPts val="0"/>
                        </a:spcBef>
                        <a:spcAft>
                          <a:spcPts val="0"/>
                        </a:spcAft>
                        <a:buNone/>
                      </a:pPr>
                      <a:r>
                        <a:rPr lang="es" sz="800">
                          <a:latin typeface="Verdana"/>
                          <a:ea typeface="Verdana"/>
                          <a:cs typeface="Verdana"/>
                          <a:sym typeface="Verdana"/>
                        </a:rPr>
                        <a:t>Evalúa la correspondencia del ensayo con la temática “Espacios de acción: galerías, colecciones e institucionalidad (1960-2024) segunda versión” con la finalidad de indagar en aquellos espacios y encuentros que han propiciado la formación, producción y circulación del arte en Chile, abordando galerías de arte, museos, centros binacionales, colecciones públicas y privadas, escuelas, bienales, la articulación de talleres independientes; así como también encuentros que potenciaron reflexiones diversas, fortaleciendo y promoviendo un circuito descentralizado de las artes de la visualidad en distintos puntos del territorio nacional, tanto independientes como institucionales.</a:t>
                      </a:r>
                      <a:endParaRPr sz="800">
                        <a:latin typeface="Verdana"/>
                        <a:ea typeface="Verdana"/>
                        <a:cs typeface="Verdana"/>
                        <a:sym typeface="Verdana"/>
                      </a:endParaRPr>
                    </a:p>
                  </a:txBody>
                  <a:tcPr marT="0" marB="0" marR="68575" marL="6857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75a64f306b_0_161"/>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Procedimiento de Evaluación</a:t>
            </a:r>
            <a:endParaRPr b="1" i="0" sz="2200" u="none" cap="none" strike="noStrike">
              <a:solidFill>
                <a:schemeClr val="dk2"/>
              </a:solidFill>
              <a:latin typeface="Helvetica Neue"/>
              <a:ea typeface="Helvetica Neue"/>
              <a:cs typeface="Helvetica Neue"/>
              <a:sym typeface="Helvetica Neue"/>
            </a:endParaRPr>
          </a:p>
        </p:txBody>
      </p:sp>
      <p:sp>
        <p:nvSpPr>
          <p:cNvPr id="210" name="Google Shape;210;g375a64f306b_0_161"/>
          <p:cNvSpPr txBox="1"/>
          <p:nvPr/>
        </p:nvSpPr>
        <p:spPr>
          <a:xfrm>
            <a:off x="403000" y="789675"/>
            <a:ext cx="8038800" cy="63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200">
                <a:solidFill>
                  <a:schemeClr val="dk1"/>
                </a:solidFill>
                <a:latin typeface="Verdana"/>
                <a:ea typeface="Verdana"/>
                <a:cs typeface="Verdana"/>
                <a:sym typeface="Verdana"/>
              </a:rPr>
              <a:t>La ponderación del puntaje obtenido en cada criterio se aplicará según la tabla correspondiente:</a:t>
            </a:r>
            <a:endParaRPr sz="1200">
              <a:solidFill>
                <a:schemeClr val="dk1"/>
              </a:solidFill>
              <a:latin typeface="Verdana"/>
              <a:ea typeface="Verdana"/>
              <a:cs typeface="Verdana"/>
              <a:sym typeface="Verdana"/>
            </a:endParaRPr>
          </a:p>
        </p:txBody>
      </p:sp>
      <p:graphicFrame>
        <p:nvGraphicFramePr>
          <p:cNvPr id="211" name="Google Shape;211;g375a64f306b_0_161"/>
          <p:cNvGraphicFramePr/>
          <p:nvPr/>
        </p:nvGraphicFramePr>
        <p:xfrm>
          <a:off x="1233538" y="1519550"/>
          <a:ext cx="3000000" cy="3000000"/>
        </p:xfrm>
        <a:graphic>
          <a:graphicData uri="http://schemas.openxmlformats.org/drawingml/2006/table">
            <a:tbl>
              <a:tblPr bandRow="1">
                <a:noFill/>
                <a:tableStyleId>{E0403604-39E4-4A9D-A1D9-FB1D49C005A1}</a:tableStyleId>
              </a:tblPr>
              <a:tblGrid>
                <a:gridCol w="1926400"/>
                <a:gridCol w="1188175"/>
                <a:gridCol w="3562350"/>
              </a:tblGrid>
              <a:tr h="191300">
                <a:tc>
                  <a:txBody>
                    <a:bodyPr/>
                    <a:lstStyle/>
                    <a:p>
                      <a:pPr indent="0" lvl="0" marL="0" rtl="0" algn="ctr">
                        <a:spcBef>
                          <a:spcPts val="0"/>
                        </a:spcBef>
                        <a:spcAft>
                          <a:spcPts val="0"/>
                        </a:spcAft>
                        <a:buNone/>
                      </a:pPr>
                      <a:r>
                        <a:rPr b="1" lang="es" sz="800">
                          <a:latin typeface="Verdana"/>
                          <a:ea typeface="Verdana"/>
                          <a:cs typeface="Verdana"/>
                          <a:sym typeface="Verdana"/>
                        </a:rPr>
                        <a:t>CRITERIOS</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b="1" lang="es" sz="800">
                          <a:latin typeface="Verdana"/>
                          <a:ea typeface="Verdana"/>
                          <a:cs typeface="Verdana"/>
                          <a:sym typeface="Verdana"/>
                        </a:rPr>
                        <a:t>PONDERACIÓN</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b="1" lang="es" sz="800">
                          <a:latin typeface="Verdana"/>
                          <a:ea typeface="Verdana"/>
                          <a:cs typeface="Verdana"/>
                          <a:sym typeface="Verdana"/>
                        </a:rPr>
                        <a:t>DESCRIPCIÓN</a:t>
                      </a:r>
                      <a:endParaRPr b="1" sz="800">
                        <a:latin typeface="Verdana"/>
                        <a:ea typeface="Verdana"/>
                        <a:cs typeface="Verdana"/>
                        <a:sym typeface="Verdana"/>
                      </a:endParaRPr>
                    </a:p>
                  </a:txBody>
                  <a:tcPr marT="0" marB="0" marR="68575" marL="68575" anchor="ctr"/>
                </a:tc>
              </a:tr>
              <a:tr h="956550">
                <a:tc>
                  <a:txBody>
                    <a:bodyPr/>
                    <a:lstStyle/>
                    <a:p>
                      <a:pPr indent="0" lvl="0" marL="0" rtl="0" algn="ctr">
                        <a:spcBef>
                          <a:spcPts val="0"/>
                        </a:spcBef>
                        <a:spcAft>
                          <a:spcPts val="0"/>
                        </a:spcAft>
                        <a:buNone/>
                      </a:pPr>
                      <a:r>
                        <a:rPr b="1" lang="es" sz="800">
                          <a:latin typeface="Verdana"/>
                          <a:ea typeface="Verdana"/>
                          <a:cs typeface="Verdana"/>
                          <a:sym typeface="Verdana"/>
                        </a:rPr>
                        <a:t>Aporte al estudio y difusión de las artes visuales en Chile</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lang="es" sz="800">
                          <a:latin typeface="Verdana"/>
                          <a:ea typeface="Verdana"/>
                          <a:cs typeface="Verdana"/>
                          <a:sym typeface="Verdana"/>
                        </a:rPr>
                        <a:t>20%</a:t>
                      </a:r>
                      <a:endParaRPr sz="800">
                        <a:latin typeface="Verdana"/>
                        <a:ea typeface="Verdana"/>
                        <a:cs typeface="Verdana"/>
                        <a:sym typeface="Verdana"/>
                      </a:endParaRPr>
                    </a:p>
                  </a:txBody>
                  <a:tcPr marT="0" marB="0" marR="68575" marL="68575" anchor="ctr"/>
                </a:tc>
                <a:tc>
                  <a:txBody>
                    <a:bodyPr/>
                    <a:lstStyle/>
                    <a:p>
                      <a:pPr indent="0" lvl="0" marL="0" rtl="0" algn="just">
                        <a:spcBef>
                          <a:spcPts val="0"/>
                        </a:spcBef>
                        <a:spcAft>
                          <a:spcPts val="0"/>
                        </a:spcAft>
                        <a:buNone/>
                      </a:pPr>
                      <a:r>
                        <a:rPr lang="es" sz="800">
                          <a:latin typeface="Verdana"/>
                          <a:ea typeface="Verdana"/>
                          <a:cs typeface="Verdana"/>
                          <a:sym typeface="Verdana"/>
                        </a:rPr>
                        <a:t>Evalúa la exploración y análisis de espacios de arte, colecciones, encuentros, artistas, obras, problemas o temáticas escasamente investigadas por la literatura especializada en las artes visuales contemporáneas en Chile.</a:t>
                      </a:r>
                      <a:endParaRPr sz="800">
                        <a:latin typeface="Verdana"/>
                        <a:ea typeface="Verdana"/>
                        <a:cs typeface="Verdana"/>
                        <a:sym typeface="Verdana"/>
                      </a:endParaRPr>
                    </a:p>
                  </a:txBody>
                  <a:tcPr marT="0" marB="0" marR="68575" marL="68575" anchor="ctr"/>
                </a:tc>
              </a:tr>
              <a:tr h="956550">
                <a:tc>
                  <a:txBody>
                    <a:bodyPr/>
                    <a:lstStyle/>
                    <a:p>
                      <a:pPr indent="0" lvl="0" marL="0" rtl="0" algn="ctr">
                        <a:spcBef>
                          <a:spcPts val="0"/>
                        </a:spcBef>
                        <a:spcAft>
                          <a:spcPts val="0"/>
                        </a:spcAft>
                        <a:buNone/>
                      </a:pPr>
                      <a:r>
                        <a:rPr b="1" lang="es" sz="800">
                          <a:latin typeface="Verdana"/>
                          <a:ea typeface="Verdana"/>
                          <a:cs typeface="Verdana"/>
                          <a:sym typeface="Verdana"/>
                        </a:rPr>
                        <a:t>Originalidad</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lang="es" sz="800">
                          <a:latin typeface="Verdana"/>
                          <a:ea typeface="Verdana"/>
                          <a:cs typeface="Verdana"/>
                          <a:sym typeface="Verdana"/>
                        </a:rPr>
                        <a:t>20%</a:t>
                      </a:r>
                      <a:endParaRPr sz="800">
                        <a:latin typeface="Verdana"/>
                        <a:ea typeface="Verdana"/>
                        <a:cs typeface="Verdana"/>
                        <a:sym typeface="Verdana"/>
                      </a:endParaRPr>
                    </a:p>
                  </a:txBody>
                  <a:tcPr marT="0" marB="0" marR="68575" marL="68575" anchor="ctr"/>
                </a:tc>
                <a:tc>
                  <a:txBody>
                    <a:bodyPr/>
                    <a:lstStyle/>
                    <a:p>
                      <a:pPr indent="0" lvl="0" marL="0" rtl="0" algn="just">
                        <a:spcBef>
                          <a:spcPts val="0"/>
                        </a:spcBef>
                        <a:spcAft>
                          <a:spcPts val="0"/>
                        </a:spcAft>
                        <a:buNone/>
                      </a:pPr>
                      <a:r>
                        <a:rPr lang="es" sz="800">
                          <a:latin typeface="Verdana"/>
                          <a:ea typeface="Verdana"/>
                          <a:cs typeface="Verdana"/>
                          <a:sym typeface="Verdana"/>
                        </a:rPr>
                        <a:t>Evalúa la propuesta de una mirada propia y compleja para entender el fenómeno de las artes visuales. Así, se valorará que el ensayo proponga hipótesis o conclusiones diferentes o que excedan las existentes sobre el tema abordado.</a:t>
                      </a:r>
                      <a:endParaRPr sz="800">
                        <a:latin typeface="Verdana"/>
                        <a:ea typeface="Verdana"/>
                        <a:cs typeface="Verdana"/>
                        <a:sym typeface="Verdana"/>
                      </a:endParaRPr>
                    </a:p>
                  </a:txBody>
                  <a:tcPr marT="0" marB="0" marR="68575" marL="68575"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75a64f306b_0_181"/>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Procedimiento de Evaluación</a:t>
            </a:r>
            <a:endParaRPr b="1" i="0" sz="2200" u="none" cap="none" strike="noStrike">
              <a:solidFill>
                <a:schemeClr val="dk2"/>
              </a:solidFill>
              <a:latin typeface="Helvetica Neue"/>
              <a:ea typeface="Helvetica Neue"/>
              <a:cs typeface="Helvetica Neue"/>
              <a:sym typeface="Helvetica Neue"/>
            </a:endParaRPr>
          </a:p>
        </p:txBody>
      </p:sp>
      <p:sp>
        <p:nvSpPr>
          <p:cNvPr id="217" name="Google Shape;217;g375a64f306b_0_181"/>
          <p:cNvSpPr txBox="1"/>
          <p:nvPr/>
        </p:nvSpPr>
        <p:spPr>
          <a:xfrm>
            <a:off x="403000" y="789675"/>
            <a:ext cx="8038800" cy="63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200">
                <a:solidFill>
                  <a:schemeClr val="dk1"/>
                </a:solidFill>
                <a:latin typeface="Verdana"/>
                <a:ea typeface="Verdana"/>
                <a:cs typeface="Verdana"/>
                <a:sym typeface="Verdana"/>
              </a:rPr>
              <a:t>La ponderación del puntaje obtenido en cada criterio se aplicará según la tabla correspondiente:</a:t>
            </a:r>
            <a:endParaRPr sz="1200">
              <a:solidFill>
                <a:schemeClr val="dk1"/>
              </a:solidFill>
              <a:latin typeface="Verdana"/>
              <a:ea typeface="Verdana"/>
              <a:cs typeface="Verdana"/>
              <a:sym typeface="Verdana"/>
            </a:endParaRPr>
          </a:p>
        </p:txBody>
      </p:sp>
      <p:graphicFrame>
        <p:nvGraphicFramePr>
          <p:cNvPr id="218" name="Google Shape;218;g375a64f306b_0_181"/>
          <p:cNvGraphicFramePr/>
          <p:nvPr/>
        </p:nvGraphicFramePr>
        <p:xfrm>
          <a:off x="1350775" y="1634150"/>
          <a:ext cx="3000000" cy="3000000"/>
        </p:xfrm>
        <a:graphic>
          <a:graphicData uri="http://schemas.openxmlformats.org/drawingml/2006/table">
            <a:tbl>
              <a:tblPr bandRow="1">
                <a:noFill/>
                <a:tableStyleId>{E0403604-39E4-4A9D-A1D9-FB1D49C005A1}</a:tableStyleId>
              </a:tblPr>
              <a:tblGrid>
                <a:gridCol w="1920250"/>
                <a:gridCol w="1184400"/>
                <a:gridCol w="3551000"/>
              </a:tblGrid>
              <a:tr h="196300">
                <a:tc>
                  <a:txBody>
                    <a:bodyPr/>
                    <a:lstStyle/>
                    <a:p>
                      <a:pPr indent="0" lvl="0" marL="0" rtl="0" algn="ctr">
                        <a:spcBef>
                          <a:spcPts val="0"/>
                        </a:spcBef>
                        <a:spcAft>
                          <a:spcPts val="0"/>
                        </a:spcAft>
                        <a:buNone/>
                      </a:pPr>
                      <a:r>
                        <a:rPr b="1" lang="es" sz="800">
                          <a:latin typeface="Verdana"/>
                          <a:ea typeface="Verdana"/>
                          <a:cs typeface="Verdana"/>
                          <a:sym typeface="Verdana"/>
                        </a:rPr>
                        <a:t>CRITERIOS</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b="1" lang="es" sz="800">
                          <a:latin typeface="Verdana"/>
                          <a:ea typeface="Verdana"/>
                          <a:cs typeface="Verdana"/>
                          <a:sym typeface="Verdana"/>
                        </a:rPr>
                        <a:t>PONDERACIÓN</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b="1" lang="es" sz="800">
                          <a:latin typeface="Verdana"/>
                          <a:ea typeface="Verdana"/>
                          <a:cs typeface="Verdana"/>
                          <a:sym typeface="Verdana"/>
                        </a:rPr>
                        <a:t>DESCRIPCIÓN</a:t>
                      </a:r>
                      <a:endParaRPr b="1" sz="800">
                        <a:latin typeface="Verdana"/>
                        <a:ea typeface="Verdana"/>
                        <a:cs typeface="Verdana"/>
                        <a:sym typeface="Verdana"/>
                      </a:endParaRPr>
                    </a:p>
                  </a:txBody>
                  <a:tcPr marT="0" marB="0" marR="68575" marL="68575" anchor="ctr"/>
                </a:tc>
              </a:tr>
              <a:tr h="1177775">
                <a:tc>
                  <a:txBody>
                    <a:bodyPr/>
                    <a:lstStyle/>
                    <a:p>
                      <a:pPr indent="0" lvl="0" marL="0" rtl="0" algn="ctr">
                        <a:spcBef>
                          <a:spcPts val="0"/>
                        </a:spcBef>
                        <a:spcAft>
                          <a:spcPts val="0"/>
                        </a:spcAft>
                        <a:buNone/>
                      </a:pPr>
                      <a:r>
                        <a:rPr b="1" lang="es" sz="800">
                          <a:latin typeface="Verdana"/>
                          <a:ea typeface="Verdana"/>
                          <a:cs typeface="Verdana"/>
                          <a:sym typeface="Verdana"/>
                        </a:rPr>
                        <a:t>Empleo de documentos, archivos y fuentes documentales</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lang="es" sz="800">
                          <a:latin typeface="Verdana"/>
                          <a:ea typeface="Verdana"/>
                          <a:cs typeface="Verdana"/>
                          <a:sym typeface="Verdana"/>
                        </a:rPr>
                        <a:t>25%</a:t>
                      </a:r>
                      <a:endParaRPr sz="800">
                        <a:latin typeface="Verdana"/>
                        <a:ea typeface="Verdana"/>
                        <a:cs typeface="Verdana"/>
                        <a:sym typeface="Verdana"/>
                      </a:endParaRPr>
                    </a:p>
                  </a:txBody>
                  <a:tcPr marT="0" marB="0" marR="68575" marL="68575" anchor="ctr"/>
                </a:tc>
                <a:tc>
                  <a:txBody>
                    <a:bodyPr/>
                    <a:lstStyle/>
                    <a:p>
                      <a:pPr indent="0" lvl="0" marL="0" rtl="0" algn="just">
                        <a:spcBef>
                          <a:spcPts val="0"/>
                        </a:spcBef>
                        <a:spcAft>
                          <a:spcPts val="0"/>
                        </a:spcAft>
                        <a:buNone/>
                      </a:pPr>
                      <a:r>
                        <a:rPr lang="es" sz="800">
                          <a:latin typeface="Verdana"/>
                          <a:ea typeface="Verdana"/>
                          <a:cs typeface="Verdana"/>
                          <a:sym typeface="Verdana"/>
                        </a:rPr>
                        <a:t>Evalúa la utilización de fuentes, el análisis y reflexión sobre fondos y documentos de archivos, públicos y/o privados, centros de documentación o acervos nacionales a lo largo del país, pudiendo ser también de los fondos y colecciones resguardados por el CEDOC/CNAC.</a:t>
                      </a:r>
                      <a:endParaRPr sz="800">
                        <a:latin typeface="Verdana"/>
                        <a:ea typeface="Verdana"/>
                        <a:cs typeface="Verdana"/>
                        <a:sym typeface="Verdana"/>
                      </a:endParaRPr>
                    </a:p>
                  </a:txBody>
                  <a:tcPr marT="0" marB="0" marR="68575" marL="68575" anchor="ctr"/>
                </a:tc>
              </a:tr>
              <a:tr h="981475">
                <a:tc>
                  <a:txBody>
                    <a:bodyPr/>
                    <a:lstStyle/>
                    <a:p>
                      <a:pPr indent="0" lvl="0" marL="0" rtl="0" algn="ctr">
                        <a:spcBef>
                          <a:spcPts val="0"/>
                        </a:spcBef>
                        <a:spcAft>
                          <a:spcPts val="0"/>
                        </a:spcAft>
                        <a:buNone/>
                      </a:pPr>
                      <a:r>
                        <a:rPr b="1" lang="es" sz="800">
                          <a:latin typeface="Verdana"/>
                          <a:ea typeface="Verdana"/>
                          <a:cs typeface="Verdana"/>
                          <a:sym typeface="Verdana"/>
                        </a:rPr>
                        <a:t>Estructura y formato del ensayo</a:t>
                      </a:r>
                      <a:endParaRPr b="1" sz="800">
                        <a:latin typeface="Verdana"/>
                        <a:ea typeface="Verdana"/>
                        <a:cs typeface="Verdana"/>
                        <a:sym typeface="Verdana"/>
                      </a:endParaRPr>
                    </a:p>
                  </a:txBody>
                  <a:tcPr marT="0" marB="0" marR="68575" marL="68575" anchor="ctr"/>
                </a:tc>
                <a:tc>
                  <a:txBody>
                    <a:bodyPr/>
                    <a:lstStyle/>
                    <a:p>
                      <a:pPr indent="0" lvl="0" marL="0" rtl="0" algn="ctr">
                        <a:spcBef>
                          <a:spcPts val="0"/>
                        </a:spcBef>
                        <a:spcAft>
                          <a:spcPts val="0"/>
                        </a:spcAft>
                        <a:buNone/>
                      </a:pPr>
                      <a:r>
                        <a:rPr lang="es" sz="800">
                          <a:latin typeface="Verdana"/>
                          <a:ea typeface="Verdana"/>
                          <a:cs typeface="Verdana"/>
                          <a:sym typeface="Verdana"/>
                        </a:rPr>
                        <a:t>5%</a:t>
                      </a:r>
                      <a:endParaRPr sz="800">
                        <a:latin typeface="Verdana"/>
                        <a:ea typeface="Verdana"/>
                        <a:cs typeface="Verdana"/>
                        <a:sym typeface="Verdana"/>
                      </a:endParaRPr>
                    </a:p>
                  </a:txBody>
                  <a:tcPr marT="0" marB="0" marR="68575" marL="68575" anchor="ctr"/>
                </a:tc>
                <a:tc>
                  <a:txBody>
                    <a:bodyPr/>
                    <a:lstStyle/>
                    <a:p>
                      <a:pPr indent="0" lvl="0" marL="0" rtl="0" algn="just">
                        <a:spcBef>
                          <a:spcPts val="0"/>
                        </a:spcBef>
                        <a:spcAft>
                          <a:spcPts val="0"/>
                        </a:spcAft>
                        <a:buNone/>
                      </a:pPr>
                      <a:r>
                        <a:rPr lang="es" sz="800">
                          <a:latin typeface="Verdana"/>
                          <a:ea typeface="Verdana"/>
                          <a:cs typeface="Verdana"/>
                          <a:sym typeface="Verdana"/>
                        </a:rPr>
                        <a:t>El ensayo incluye todos los elementos solicitados (temática, extensión mínima de 6000 palabras) y presenta las ideas de manera coherente, bien redactada y se pueden seguir con un adecuado nivel de comprensión de su contenido.</a:t>
                      </a:r>
                      <a:endParaRPr sz="800">
                        <a:latin typeface="Verdana"/>
                        <a:ea typeface="Verdana"/>
                        <a:cs typeface="Verdana"/>
                        <a:sym typeface="Verdana"/>
                      </a:endParaRPr>
                    </a:p>
                  </a:txBody>
                  <a:tcPr marT="0" marB="0" marR="68575" marL="68575"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5a64f306b_0_189"/>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700">
                <a:solidFill>
                  <a:schemeClr val="dk1"/>
                </a:solidFill>
                <a:latin typeface="Verdana"/>
                <a:ea typeface="Verdana"/>
                <a:cs typeface="Verdana"/>
                <a:sym typeface="Verdana"/>
              </a:rPr>
              <a:t>El puntaje final de evaluación de la postulación corresponderá a la suma ponderada de las calificaciones obtenidas para cada criterio. Serán elegibles todas aquellas postulaciones que obtengan un puntaje igual o superior a 3 puntos. Estos pasarán a la etapa de selección, lo que no implica que estén en calidad de postulaciones seleccionadas. Las decisiones que se adopten estarán debidamente fundamentadas en la FUE, proporcionando a los responsables de las postulaciones, argumentos justificados que faciliten la comprensión de éstas.</a:t>
            </a:r>
            <a:endParaRPr sz="1700">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75a64f306b_0_196"/>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Procedimiento de </a:t>
            </a:r>
            <a:r>
              <a:rPr b="1" lang="es" sz="2200">
                <a:solidFill>
                  <a:schemeClr val="dk2"/>
                </a:solidFill>
                <a:latin typeface="Helvetica Neue"/>
                <a:ea typeface="Helvetica Neue"/>
                <a:cs typeface="Helvetica Neue"/>
                <a:sym typeface="Helvetica Neue"/>
              </a:rPr>
              <a:t>Selección</a:t>
            </a:r>
            <a:endParaRPr b="1" i="0" sz="2200" u="none" cap="none" strike="noStrike">
              <a:solidFill>
                <a:schemeClr val="dk2"/>
              </a:solidFill>
              <a:latin typeface="Helvetica Neue"/>
              <a:ea typeface="Helvetica Neue"/>
              <a:cs typeface="Helvetica Neue"/>
              <a:sym typeface="Helvetica Neue"/>
            </a:endParaRPr>
          </a:p>
        </p:txBody>
      </p:sp>
      <p:sp>
        <p:nvSpPr>
          <p:cNvPr id="229" name="Google Shape;229;g375a64f306b_0_196"/>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rPr lang="es" sz="1500">
                <a:solidFill>
                  <a:schemeClr val="dk1"/>
                </a:solidFill>
                <a:latin typeface="Verdana"/>
                <a:ea typeface="Verdana"/>
                <a:cs typeface="Verdana"/>
                <a:sym typeface="Verdana"/>
              </a:rPr>
              <a:t>Este proceso consiste en la definición de los ensayos seleccionados por parte del Jurado a partir de la lista de postulaciones elegibles en función los criterios de selección respectivos.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b="1" sz="1500">
              <a:solidFill>
                <a:schemeClr val="dk1"/>
              </a:solidFill>
              <a:latin typeface="Verdana"/>
              <a:ea typeface="Verdana"/>
              <a:cs typeface="Verdana"/>
              <a:sym typeface="Verdana"/>
            </a:endParaRPr>
          </a:p>
          <a:p>
            <a:pPr indent="0" lvl="0" marL="0" rtl="0" algn="just">
              <a:spcBef>
                <a:spcPts val="0"/>
              </a:spcBef>
              <a:spcAft>
                <a:spcPts val="0"/>
              </a:spcAft>
              <a:buNone/>
            </a:pPr>
            <a:r>
              <a:rPr b="1" lang="es" sz="1500">
                <a:solidFill>
                  <a:schemeClr val="dk1"/>
                </a:solidFill>
                <a:latin typeface="Verdana"/>
                <a:ea typeface="Verdana"/>
                <a:cs typeface="Verdana"/>
                <a:sym typeface="Verdana"/>
              </a:rPr>
              <a:t>Aspectos relevantes a considerar en la selección: </a:t>
            </a:r>
            <a:endParaRPr b="1"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rPr lang="es" sz="1500">
                <a:solidFill>
                  <a:schemeClr val="dk1"/>
                </a:solidFill>
                <a:latin typeface="Verdana"/>
                <a:ea typeface="Verdana"/>
                <a:cs typeface="Verdana"/>
                <a:sym typeface="Verdana"/>
              </a:rPr>
              <a:t>La selección o no de una postulación, el puntaje otorgado y el fundamento de cada uno de los criterios de evaluación es facultad exclusiva del Jurado, sobre la base de los antecedentes que fueron incluidos en la postulación. </a:t>
            </a:r>
            <a:endParaRPr sz="1500">
              <a:solidFill>
                <a:schemeClr val="dk1"/>
              </a:solidFill>
              <a:latin typeface="Verdana"/>
              <a:ea typeface="Verdana"/>
              <a:cs typeface="Verdana"/>
              <a:sym typeface="Verdana"/>
            </a:endParaRPr>
          </a:p>
          <a:p>
            <a:pPr indent="0" lvl="0" marL="0" rtl="0" algn="just">
              <a:spcBef>
                <a:spcPts val="0"/>
              </a:spcBef>
              <a:spcAft>
                <a:spcPts val="0"/>
              </a:spcAft>
              <a:buNone/>
            </a:pPr>
            <a:r>
              <a:t/>
            </a:r>
            <a:endParaRPr b="1" sz="1200">
              <a:solidFill>
                <a:schemeClr val="dk1"/>
              </a:solidFill>
              <a:latin typeface="Verdana"/>
              <a:ea typeface="Verdana"/>
              <a:cs typeface="Verdana"/>
              <a:sym typeface="Verdana"/>
            </a:endParaRPr>
          </a:p>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75a64f306b_0_203"/>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Procedimiento de Selección</a:t>
            </a:r>
            <a:endParaRPr b="1" i="0" sz="2200" u="none" cap="none" strike="noStrike">
              <a:solidFill>
                <a:schemeClr val="dk2"/>
              </a:solidFill>
              <a:latin typeface="Helvetica Neue"/>
              <a:ea typeface="Helvetica Neue"/>
              <a:cs typeface="Helvetica Neue"/>
              <a:sym typeface="Helvetica Neue"/>
            </a:endParaRPr>
          </a:p>
        </p:txBody>
      </p:sp>
      <p:sp>
        <p:nvSpPr>
          <p:cNvPr id="235" name="Google Shape;235;g375a64f306b_0_203"/>
          <p:cNvSpPr txBox="1"/>
          <p:nvPr/>
        </p:nvSpPr>
        <p:spPr>
          <a:xfrm>
            <a:off x="524975" y="789675"/>
            <a:ext cx="8124900" cy="411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300">
                <a:solidFill>
                  <a:schemeClr val="dk1"/>
                </a:solidFill>
                <a:latin typeface="Verdana"/>
                <a:ea typeface="Verdana"/>
                <a:cs typeface="Verdana"/>
                <a:sym typeface="Verdana"/>
              </a:rPr>
              <a:t>Los criterios de selección que se utilizarán serán los siguientes: </a:t>
            </a:r>
            <a:endParaRPr sz="1300">
              <a:solidFill>
                <a:schemeClr val="dk1"/>
              </a:solidFill>
              <a:latin typeface="Verdana"/>
              <a:ea typeface="Verdana"/>
              <a:cs typeface="Verdana"/>
              <a:sym typeface="Verdana"/>
            </a:endParaRPr>
          </a:p>
          <a:p>
            <a:pPr indent="0" lvl="0" marL="0" rtl="0" algn="just">
              <a:spcBef>
                <a:spcPts val="0"/>
              </a:spcBef>
              <a:spcAft>
                <a:spcPts val="0"/>
              </a:spcAft>
              <a:buNone/>
            </a:pPr>
            <a:r>
              <a:t/>
            </a:r>
            <a:endParaRPr sz="1300">
              <a:solidFill>
                <a:schemeClr val="dk1"/>
              </a:solidFill>
              <a:latin typeface="Verdana"/>
              <a:ea typeface="Verdana"/>
              <a:cs typeface="Verdana"/>
              <a:sym typeface="Verdana"/>
            </a:endParaRPr>
          </a:p>
          <a:p>
            <a:pPr indent="0" lvl="0" marL="0" rtl="0" algn="just">
              <a:spcBef>
                <a:spcPts val="0"/>
              </a:spcBef>
              <a:spcAft>
                <a:spcPts val="0"/>
              </a:spcAft>
              <a:buNone/>
            </a:pPr>
            <a:r>
              <a:rPr lang="es" sz="1300">
                <a:solidFill>
                  <a:schemeClr val="dk1"/>
                </a:solidFill>
                <a:latin typeface="Verdana"/>
                <a:ea typeface="Verdana"/>
                <a:cs typeface="Verdana"/>
                <a:sym typeface="Verdana"/>
              </a:rPr>
              <a:t>● De mayor a menor puntaje obtenido en la evaluación.</a:t>
            </a:r>
            <a:endParaRPr sz="1300">
              <a:solidFill>
                <a:schemeClr val="dk1"/>
              </a:solidFill>
              <a:latin typeface="Verdana"/>
              <a:ea typeface="Verdana"/>
              <a:cs typeface="Verdana"/>
              <a:sym typeface="Verdana"/>
            </a:endParaRPr>
          </a:p>
          <a:p>
            <a:pPr indent="0" lvl="0" marL="0" rtl="0" algn="just">
              <a:spcBef>
                <a:spcPts val="0"/>
              </a:spcBef>
              <a:spcAft>
                <a:spcPts val="0"/>
              </a:spcAft>
              <a:buNone/>
            </a:pPr>
            <a:r>
              <a:t/>
            </a:r>
            <a:endParaRPr sz="1300">
              <a:solidFill>
                <a:schemeClr val="dk1"/>
              </a:solidFill>
              <a:latin typeface="Verdana"/>
              <a:ea typeface="Verdana"/>
              <a:cs typeface="Verdana"/>
              <a:sym typeface="Verdana"/>
            </a:endParaRPr>
          </a:p>
          <a:p>
            <a:pPr indent="0" lvl="0" marL="0" rtl="0" algn="just">
              <a:spcBef>
                <a:spcPts val="0"/>
              </a:spcBef>
              <a:spcAft>
                <a:spcPts val="0"/>
              </a:spcAft>
              <a:buNone/>
            </a:pPr>
            <a:r>
              <a:rPr lang="es" sz="1300">
                <a:solidFill>
                  <a:schemeClr val="dk1"/>
                </a:solidFill>
                <a:latin typeface="Verdana"/>
                <a:ea typeface="Verdana"/>
                <a:cs typeface="Verdana"/>
                <a:sym typeface="Verdana"/>
              </a:rPr>
              <a:t>● Ante postulaciones de igual puntaje y dado que seleccionaremos un máximo de 5 ensayos, se seleccionará la postulación que haya obtenido mayor puntaje en el criterio de evaluación criterio “Correspondencia y aporte a la Temática “Espacios de acción: galerías, colecciones e institucionalidad (1960-2024). Segunda versión”. En caso de que la igualdad de puntaje persista, se seleccionará la postulación que haya obtenido mayor puntaje en el criterio de evaluación “Empleo de documentos, archivos y fuentes documentales”. Si persiste el empate, se preferirá la postulación que hubiere obtenido mayor calificación en el criterio de evaluación “Aporte al estudio y difusión de las artes visuales en Chile”. Si aún se mantiene la igualdad, se elegirá aquella postulación que hubiere obtenido mejor puntaje en el criterio “Originalidad”. Finalmente, si persiste la igualdad, se elegirá la postulación con mayor puntaje en el criterio “Estructura y formato del </a:t>
            </a:r>
            <a:r>
              <a:rPr lang="es" sz="1300">
                <a:solidFill>
                  <a:schemeClr val="dk1"/>
                </a:solidFill>
                <a:latin typeface="Verdana"/>
                <a:ea typeface="Verdana"/>
                <a:cs typeface="Verdana"/>
                <a:sym typeface="Verdana"/>
              </a:rPr>
              <a:t>ensayo”. Todo lo anterior, con la finalidad de cumplir con el máximo de 5 ensayos.</a:t>
            </a:r>
            <a:endParaRPr sz="13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8"/>
          <p:cNvSpPr txBox="1"/>
          <p:nvPr/>
        </p:nvSpPr>
        <p:spPr>
          <a:xfrm>
            <a:off x="744000" y="1231400"/>
            <a:ext cx="7656000" cy="732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s" sz="1200" u="none" cap="none" strike="noStrike">
                <a:solidFill>
                  <a:schemeClr val="dk1"/>
                </a:solidFill>
                <a:highlight>
                  <a:srgbClr val="FFFFFF"/>
                </a:highlight>
                <a:latin typeface="Helvetica Neue Light"/>
                <a:ea typeface="Helvetica Neue Light"/>
                <a:cs typeface="Helvetica Neue Light"/>
                <a:sym typeface="Helvetica Neue Light"/>
              </a:rPr>
              <a:t>En su </a:t>
            </a:r>
            <a:r>
              <a:rPr lang="es" sz="1200">
                <a:solidFill>
                  <a:schemeClr val="dk1"/>
                </a:solidFill>
                <a:highlight>
                  <a:srgbClr val="FFFFFF"/>
                </a:highlight>
                <a:latin typeface="Helvetica Neue Light"/>
                <a:ea typeface="Helvetica Neue Light"/>
                <a:cs typeface="Helvetica Neue Light"/>
                <a:sym typeface="Helvetica Neue Light"/>
              </a:rPr>
              <a:t>14°</a:t>
            </a:r>
            <a:r>
              <a:rPr b="0" i="0" lang="es" sz="1200" u="none" cap="none" strike="noStrike">
                <a:solidFill>
                  <a:schemeClr val="dk1"/>
                </a:solidFill>
                <a:highlight>
                  <a:srgbClr val="FFFFFF"/>
                </a:highlight>
                <a:latin typeface="Helvetica Neue Light"/>
                <a:ea typeface="Helvetica Neue Light"/>
                <a:cs typeface="Helvetica Neue Light"/>
                <a:sym typeface="Helvetica Neue Light"/>
              </a:rPr>
              <a:t> convocatoria, la </a:t>
            </a:r>
            <a:r>
              <a:rPr b="1" i="0" lang="es" sz="1200" u="none" cap="none" strike="noStrike">
                <a:solidFill>
                  <a:schemeClr val="dk1"/>
                </a:solidFill>
                <a:highlight>
                  <a:srgbClr val="FFFFFF"/>
                </a:highlight>
                <a:latin typeface="Helvetica Neue"/>
                <a:ea typeface="Helvetica Neue"/>
                <a:cs typeface="Helvetica Neue"/>
                <a:sym typeface="Helvetica Neue"/>
              </a:rPr>
              <a:t>temática de investigación</a:t>
            </a:r>
            <a:r>
              <a:rPr b="0" i="0" lang="es" sz="1200" u="none" cap="none" strike="noStrike">
                <a:solidFill>
                  <a:schemeClr val="dk1"/>
                </a:solidFill>
                <a:highlight>
                  <a:schemeClr val="lt1"/>
                </a:highlight>
                <a:latin typeface="Helvetica Neue Light"/>
                <a:ea typeface="Helvetica Neue Light"/>
                <a:cs typeface="Helvetica Neue Light"/>
                <a:sym typeface="Helvetica Neue Light"/>
              </a:rPr>
              <a:t>, como en la versión anterior, se enmarca en lo</a:t>
            </a:r>
            <a:r>
              <a:rPr b="0" i="0" lang="es" sz="1200" u="none" cap="none" strike="noStrike">
                <a:solidFill>
                  <a:schemeClr val="dk1"/>
                </a:solidFill>
                <a:highlight>
                  <a:srgbClr val="FFFFFF"/>
                </a:highlight>
                <a:latin typeface="Helvetica Neue Light"/>
                <a:ea typeface="Helvetica Neue Light"/>
                <a:cs typeface="Helvetica Neue Light"/>
                <a:sym typeface="Helvetica Neue Light"/>
              </a:rPr>
              <a:t> espacios culturales, colecciones públicas o privadas, exposiciones, encuentros, ferias y concursos, etc. </a:t>
            </a:r>
            <a:endParaRPr b="0" i="0" sz="1200" u="none" cap="none" strike="noStrike">
              <a:solidFill>
                <a:schemeClr val="dk1"/>
              </a:solidFill>
              <a:highlight>
                <a:srgbClr val="FFFFFF"/>
              </a:highlight>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200"/>
              <a:buFont typeface="Arial"/>
              <a:buNone/>
            </a:pPr>
            <a:r>
              <a:rPr b="0" i="0" lang="es" sz="1200" u="none" cap="none" strike="noStrike">
                <a:solidFill>
                  <a:schemeClr val="dk1"/>
                </a:solidFill>
                <a:highlight>
                  <a:srgbClr val="FFFFFF"/>
                </a:highlight>
                <a:latin typeface="Helvetica Neue Light"/>
                <a:ea typeface="Helvetica Neue Light"/>
                <a:cs typeface="Helvetica Neue Light"/>
                <a:sym typeface="Helvetica Neue Light"/>
              </a:rPr>
              <a:t>Los autores podrán escoger entre dos líneas de investigación de la temática:</a:t>
            </a:r>
            <a:endParaRPr b="0" i="0" sz="1200" u="none" cap="none" strike="noStrike">
              <a:solidFill>
                <a:schemeClr val="dk1"/>
              </a:solidFill>
              <a:highlight>
                <a:srgbClr val="FFFFFF"/>
              </a:highlight>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Helvetica Neue Light"/>
              <a:ea typeface="Helvetica Neue Light"/>
              <a:cs typeface="Helvetica Neue Light"/>
              <a:sym typeface="Helvetica Neue Light"/>
            </a:endParaRPr>
          </a:p>
          <a:p>
            <a:pPr indent="0" lvl="0" marL="89998"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highlight>
                <a:schemeClr val="lt1"/>
              </a:highlight>
              <a:latin typeface="Helvetica Neue Light"/>
              <a:ea typeface="Helvetica Neue Light"/>
              <a:cs typeface="Helvetica Neue Light"/>
              <a:sym typeface="Helvetica Neue Light"/>
            </a:endParaRPr>
          </a:p>
          <a:p>
            <a:pPr indent="0" lvl="0" marL="89999" marR="0" rtl="0" algn="just">
              <a:lnSpc>
                <a:spcPct val="100000"/>
              </a:lnSpc>
              <a:spcBef>
                <a:spcPts val="0"/>
              </a:spcBef>
              <a:spcAft>
                <a:spcPts val="0"/>
              </a:spcAft>
              <a:buClr>
                <a:schemeClr val="dk1"/>
              </a:buClr>
              <a:buSzPts val="1200"/>
              <a:buFont typeface="Arial"/>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89999" marR="0" rtl="0" algn="just">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highlight>
                <a:srgbClr val="FFFFFF"/>
              </a:highlight>
              <a:latin typeface="Helvetica Neue Light"/>
              <a:ea typeface="Helvetica Neue Light"/>
              <a:cs typeface="Helvetica Neue Light"/>
              <a:sym typeface="Helvetica Neue Light"/>
            </a:endParaRPr>
          </a:p>
        </p:txBody>
      </p:sp>
      <p:sp>
        <p:nvSpPr>
          <p:cNvPr id="65" name="Google Shape;65;p8"/>
          <p:cNvSpPr txBox="1"/>
          <p:nvPr/>
        </p:nvSpPr>
        <p:spPr>
          <a:xfrm>
            <a:off x="257175" y="210400"/>
            <a:ext cx="8339400" cy="4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s" sz="2200">
                <a:solidFill>
                  <a:schemeClr val="dk2"/>
                </a:solidFill>
                <a:latin typeface="Helvetica Neue"/>
                <a:ea typeface="Helvetica Neue"/>
                <a:cs typeface="Helvetica Neue"/>
                <a:sym typeface="Helvetica Neue"/>
              </a:rPr>
              <a:t>14°</a:t>
            </a:r>
            <a:r>
              <a:rPr b="1" i="0" lang="es" sz="2200" u="none" cap="none" strike="noStrike">
                <a:solidFill>
                  <a:schemeClr val="dk2"/>
                </a:solidFill>
                <a:latin typeface="Helvetica Neue"/>
                <a:ea typeface="Helvetica Neue"/>
                <a:cs typeface="Helvetica Neue"/>
                <a:sym typeface="Helvetica Neue"/>
              </a:rPr>
              <a:t> Concurso de Ensayos sobre Artes Visuales 2025</a:t>
            </a:r>
            <a:endParaRPr b="1" i="0" sz="2200" u="none" cap="none" strike="noStrike">
              <a:solidFill>
                <a:schemeClr val="dk2"/>
              </a:solidFill>
              <a:latin typeface="Helvetica Neue"/>
              <a:ea typeface="Helvetica Neue"/>
              <a:cs typeface="Helvetica Neue"/>
              <a:sym typeface="Helvetica Neue"/>
            </a:endParaRPr>
          </a:p>
        </p:txBody>
      </p:sp>
      <p:sp>
        <p:nvSpPr>
          <p:cNvPr id="66" name="Google Shape;66;p8"/>
          <p:cNvSpPr txBox="1"/>
          <p:nvPr/>
        </p:nvSpPr>
        <p:spPr>
          <a:xfrm>
            <a:off x="338500" y="846500"/>
            <a:ext cx="82581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dk1"/>
                </a:solidFill>
                <a:highlight>
                  <a:schemeClr val="lt1"/>
                </a:highlight>
                <a:latin typeface="Helvetica Neue"/>
                <a:ea typeface="Helvetica Neue"/>
                <a:cs typeface="Helvetica Neue"/>
                <a:sym typeface="Helvetica Neue"/>
              </a:rPr>
              <a:t>“Espacios de acción: galerías, colecciones e institucionalidad (1960-2024) segunda versión” </a:t>
            </a:r>
            <a:endParaRPr b="1" i="0" sz="1300" u="none" cap="none" strike="noStrike">
              <a:solidFill>
                <a:srgbClr val="000000"/>
              </a:solidFill>
              <a:latin typeface="Helvetica Neue"/>
              <a:ea typeface="Helvetica Neue"/>
              <a:cs typeface="Helvetica Neue"/>
              <a:sym typeface="Helvetica Neue"/>
            </a:endParaRPr>
          </a:p>
        </p:txBody>
      </p:sp>
      <p:sp>
        <p:nvSpPr>
          <p:cNvPr id="67" name="Google Shape;67;p8"/>
          <p:cNvSpPr txBox="1"/>
          <p:nvPr/>
        </p:nvSpPr>
        <p:spPr>
          <a:xfrm>
            <a:off x="4572000" y="3223125"/>
            <a:ext cx="42465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1"/>
              </a:highlight>
              <a:latin typeface="Helvetica Neue Light"/>
              <a:ea typeface="Helvetica Neue Light"/>
              <a:cs typeface="Helvetica Neue Light"/>
              <a:sym typeface="Helvetica Neue Light"/>
            </a:endParaRPr>
          </a:p>
        </p:txBody>
      </p:sp>
      <p:sp>
        <p:nvSpPr>
          <p:cNvPr id="68" name="Google Shape;68;p8"/>
          <p:cNvSpPr txBox="1"/>
          <p:nvPr/>
        </p:nvSpPr>
        <p:spPr>
          <a:xfrm>
            <a:off x="5154100" y="2269500"/>
            <a:ext cx="3664500" cy="2460600"/>
          </a:xfrm>
          <a:prstGeom prst="rect">
            <a:avLst/>
          </a:prstGeom>
          <a:noFill/>
          <a:ln>
            <a:noFill/>
          </a:ln>
        </p:spPr>
        <p:txBody>
          <a:bodyPr anchorCtr="0" anchor="t" bIns="91425" lIns="91425" spcFirstLastPara="1" rIns="91425" wrap="square" tIns="91425">
            <a:noAutofit/>
          </a:bodyPr>
          <a:lstStyle/>
          <a:p>
            <a:pPr indent="0" lvl="0" marL="89998" rtl="0" algn="just">
              <a:spcBef>
                <a:spcPts val="0"/>
              </a:spcBef>
              <a:spcAft>
                <a:spcPts val="0"/>
              </a:spcAft>
              <a:buNone/>
            </a:pPr>
            <a:r>
              <a:rPr lang="es" sz="1200">
                <a:solidFill>
                  <a:schemeClr val="dk1"/>
                </a:solidFill>
                <a:highlight>
                  <a:schemeClr val="lt1"/>
                </a:highlight>
                <a:latin typeface="Helvetica Neue Light"/>
                <a:ea typeface="Helvetica Neue Light"/>
                <a:cs typeface="Helvetica Neue Light"/>
                <a:sym typeface="Helvetica Neue Light"/>
              </a:rPr>
              <a:t>ii. </a:t>
            </a:r>
            <a:r>
              <a:rPr b="1" lang="es" sz="1200">
                <a:solidFill>
                  <a:schemeClr val="dk1"/>
                </a:solidFill>
                <a:highlight>
                  <a:schemeClr val="lt1"/>
                </a:highlight>
                <a:latin typeface="Helvetica Neue"/>
                <a:ea typeface="Helvetica Neue"/>
                <a:cs typeface="Helvetica Neue"/>
                <a:sym typeface="Helvetica Neue"/>
              </a:rPr>
              <a:t>Línea exposiciones:</a:t>
            </a:r>
            <a:r>
              <a:rPr lang="es" sz="1200">
                <a:solidFill>
                  <a:schemeClr val="dk1"/>
                </a:solidFill>
                <a:highlight>
                  <a:schemeClr val="lt1"/>
                </a:highlight>
                <a:latin typeface="Helvetica Neue Light"/>
                <a:ea typeface="Helvetica Neue Light"/>
                <a:cs typeface="Helvetica Neue Light"/>
                <a:sym typeface="Helvetica Neue Light"/>
              </a:rPr>
              <a:t> revisión de exhibiciones y/o eventos artísticos, públicos y/o privados, desarrollados entre 1960 y el presente.</a:t>
            </a:r>
            <a:r>
              <a:rPr lang="es">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a:p>
            <a:pPr indent="0" lvl="0" marL="89998" rtl="0" algn="just">
              <a:spcBef>
                <a:spcPts val="0"/>
              </a:spcBef>
              <a:spcAft>
                <a:spcPts val="0"/>
              </a:spcAft>
              <a:buNone/>
            </a:pPr>
            <a:r>
              <a:t/>
            </a:r>
            <a:endParaRPr b="1" sz="1200">
              <a:solidFill>
                <a:schemeClr val="dk1"/>
              </a:solidFill>
              <a:highlight>
                <a:schemeClr val="lt1"/>
              </a:highlight>
              <a:latin typeface="Helvetica Neue"/>
              <a:ea typeface="Helvetica Neue"/>
              <a:cs typeface="Helvetica Neue"/>
              <a:sym typeface="Helvetica Neue"/>
            </a:endParaRPr>
          </a:p>
          <a:p>
            <a:pPr indent="0" lvl="0" marL="89998" rtl="0" algn="just">
              <a:spcBef>
                <a:spcPts val="0"/>
              </a:spcBef>
              <a:spcAft>
                <a:spcPts val="0"/>
              </a:spcAft>
              <a:buClr>
                <a:schemeClr val="dk1"/>
              </a:buClr>
              <a:buSzPts val="1200"/>
              <a:buFont typeface="Arial"/>
              <a:buNone/>
            </a:pPr>
            <a:r>
              <a:rPr b="1" lang="es" sz="1200">
                <a:solidFill>
                  <a:schemeClr val="dk1"/>
                </a:solidFill>
                <a:highlight>
                  <a:schemeClr val="lt1"/>
                </a:highlight>
                <a:latin typeface="Helvetica Neue"/>
                <a:ea typeface="Helvetica Neue"/>
                <a:cs typeface="Helvetica Neue"/>
                <a:sym typeface="Helvetica Neue"/>
              </a:rPr>
              <a:t>Palabras claves:</a:t>
            </a:r>
            <a:r>
              <a:rPr lang="es" sz="1200">
                <a:solidFill>
                  <a:schemeClr val="dk1"/>
                </a:solidFill>
                <a:highlight>
                  <a:schemeClr val="lt1"/>
                </a:highlight>
                <a:latin typeface="Helvetica Neue Light"/>
                <a:ea typeface="Helvetica Neue Light"/>
                <a:cs typeface="Helvetica Neue Light"/>
                <a:sym typeface="Helvetica Neue Light"/>
              </a:rPr>
              <a:t> </a:t>
            </a:r>
            <a:r>
              <a:rPr i="1" lang="es" sz="1200">
                <a:solidFill>
                  <a:schemeClr val="dk1"/>
                </a:solidFill>
                <a:highlight>
                  <a:schemeClr val="lt1"/>
                </a:highlight>
                <a:latin typeface="Helvetica Neue Light"/>
                <a:ea typeface="Helvetica Neue Light"/>
                <a:cs typeface="Helvetica Neue Light"/>
                <a:sym typeface="Helvetica Neue Light"/>
              </a:rPr>
              <a:t>bienales de arte, encuentros artísticos, festivales artísticos, concursos de disciplinas, ferias de arte, exhibiciones artísticas, residencias y programas artísticos, etc.</a:t>
            </a:r>
            <a:endParaRPr i="1" sz="1200">
              <a:solidFill>
                <a:schemeClr val="dk1"/>
              </a:solidFill>
              <a:highlight>
                <a:schemeClr val="lt1"/>
              </a:highlight>
              <a:latin typeface="Helvetica Neue Light"/>
              <a:ea typeface="Helvetica Neue Light"/>
              <a:cs typeface="Helvetica Neue Light"/>
              <a:sym typeface="Helvetica Neue Light"/>
            </a:endParaRPr>
          </a:p>
        </p:txBody>
      </p:sp>
      <p:sp>
        <p:nvSpPr>
          <p:cNvPr id="69" name="Google Shape;69;p8"/>
          <p:cNvSpPr txBox="1"/>
          <p:nvPr/>
        </p:nvSpPr>
        <p:spPr>
          <a:xfrm>
            <a:off x="779525" y="2216472"/>
            <a:ext cx="3526500" cy="2513400"/>
          </a:xfrm>
          <a:prstGeom prst="rect">
            <a:avLst/>
          </a:prstGeom>
          <a:noFill/>
          <a:ln>
            <a:noFill/>
          </a:ln>
        </p:spPr>
        <p:txBody>
          <a:bodyPr anchorCtr="0" anchor="t" bIns="91425" lIns="91425" spcFirstLastPara="1" rIns="91425" wrap="square" tIns="91425">
            <a:noAutofit/>
          </a:bodyPr>
          <a:lstStyle/>
          <a:p>
            <a:pPr indent="0" lvl="0" marL="89998" rtl="0" algn="just">
              <a:spcBef>
                <a:spcPts val="0"/>
              </a:spcBef>
              <a:spcAft>
                <a:spcPts val="0"/>
              </a:spcAft>
              <a:buNone/>
            </a:pPr>
            <a:r>
              <a:rPr lang="es" sz="1200">
                <a:solidFill>
                  <a:schemeClr val="dk1"/>
                </a:solidFill>
                <a:highlight>
                  <a:schemeClr val="lt1"/>
                </a:highlight>
                <a:latin typeface="Helvetica Neue Light"/>
                <a:ea typeface="Helvetica Neue Light"/>
                <a:cs typeface="Helvetica Neue Light"/>
                <a:sym typeface="Helvetica Neue Light"/>
              </a:rPr>
              <a:t>i. </a:t>
            </a:r>
            <a:r>
              <a:rPr b="1" lang="es" sz="1200">
                <a:solidFill>
                  <a:schemeClr val="dk1"/>
                </a:solidFill>
                <a:highlight>
                  <a:schemeClr val="lt1"/>
                </a:highlight>
                <a:latin typeface="Helvetica Neue"/>
                <a:ea typeface="Helvetica Neue"/>
                <a:cs typeface="Helvetica Neue"/>
                <a:sym typeface="Helvetica Neue"/>
              </a:rPr>
              <a:t>Línea colecciones:</a:t>
            </a:r>
            <a:r>
              <a:rPr lang="es" sz="1200">
                <a:solidFill>
                  <a:schemeClr val="dk1"/>
                </a:solidFill>
                <a:highlight>
                  <a:schemeClr val="lt1"/>
                </a:highlight>
                <a:latin typeface="Helvetica Neue Light"/>
                <a:ea typeface="Helvetica Neue Light"/>
                <a:cs typeface="Helvetica Neue Light"/>
                <a:sym typeface="Helvetica Neue Light"/>
              </a:rPr>
              <a:t> revisión de colecciones significativas ya sea por su carácter temático, valor histórico y/o relevancia en el desarrollo de las artes visuales en Chile.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89998" rtl="0" algn="just">
              <a:spcBef>
                <a:spcPts val="0"/>
              </a:spcBef>
              <a:spcAft>
                <a:spcPts val="0"/>
              </a:spcAft>
              <a:buNone/>
            </a:pPr>
            <a:r>
              <a:t/>
            </a:r>
            <a:endParaRPr b="1" sz="1200">
              <a:solidFill>
                <a:schemeClr val="dk1"/>
              </a:solidFill>
              <a:highlight>
                <a:schemeClr val="lt1"/>
              </a:highlight>
              <a:latin typeface="Helvetica Neue"/>
              <a:ea typeface="Helvetica Neue"/>
              <a:cs typeface="Helvetica Neue"/>
              <a:sym typeface="Helvetica Neue"/>
            </a:endParaRPr>
          </a:p>
          <a:p>
            <a:pPr indent="0" lvl="0" marL="89998" rtl="0" algn="just">
              <a:spcBef>
                <a:spcPts val="0"/>
              </a:spcBef>
              <a:spcAft>
                <a:spcPts val="0"/>
              </a:spcAft>
              <a:buClr>
                <a:schemeClr val="dk1"/>
              </a:buClr>
              <a:buSzPts val="1200"/>
              <a:buFont typeface="Arial"/>
              <a:buNone/>
            </a:pPr>
            <a:r>
              <a:rPr b="1" lang="es" sz="1200">
                <a:solidFill>
                  <a:schemeClr val="dk1"/>
                </a:solidFill>
                <a:highlight>
                  <a:schemeClr val="lt1"/>
                </a:highlight>
                <a:latin typeface="Helvetica Neue"/>
                <a:ea typeface="Helvetica Neue"/>
                <a:cs typeface="Helvetica Neue"/>
                <a:sym typeface="Helvetica Neue"/>
              </a:rPr>
              <a:t>Palabras claves</a:t>
            </a:r>
            <a:r>
              <a:rPr lang="es" sz="1200">
                <a:solidFill>
                  <a:schemeClr val="dk1"/>
                </a:solidFill>
                <a:highlight>
                  <a:schemeClr val="lt1"/>
                </a:highlight>
                <a:latin typeface="Helvetica Neue Light"/>
                <a:ea typeface="Helvetica Neue Light"/>
                <a:cs typeface="Helvetica Neue Light"/>
                <a:sym typeface="Helvetica Neue Light"/>
              </a:rPr>
              <a:t>: </a:t>
            </a:r>
            <a:r>
              <a:rPr i="1" lang="es" sz="1200">
                <a:solidFill>
                  <a:schemeClr val="dk1"/>
                </a:solidFill>
                <a:highlight>
                  <a:schemeClr val="lt1"/>
                </a:highlight>
                <a:latin typeface="Helvetica Neue Light"/>
                <a:ea typeface="Helvetica Neue Light"/>
                <a:cs typeface="Helvetica Neue Light"/>
                <a:sym typeface="Helvetica Neue Light"/>
              </a:rPr>
              <a:t>galerías de arte, museos de arte, colecciones públicas y colecciones privadas, escuelas de arte y talleres de arte</a:t>
            </a:r>
            <a:r>
              <a:rPr lang="es" sz="1200">
                <a:solidFill>
                  <a:schemeClr val="dk1"/>
                </a:solidFill>
                <a:highlight>
                  <a:schemeClr val="lt1"/>
                </a:highlight>
                <a:latin typeface="Helvetica Neue Light"/>
                <a:ea typeface="Helvetica Neue Light"/>
                <a:cs typeface="Helvetica Neue Light"/>
                <a:sym typeface="Helvetica Neue Light"/>
              </a:rPr>
              <a:t>, etc.</a:t>
            </a:r>
            <a:endParaRPr sz="1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75a64f306b_0_215"/>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Lista de espera</a:t>
            </a:r>
            <a:endParaRPr b="1" i="0" sz="2200" u="none" cap="none" strike="noStrike">
              <a:solidFill>
                <a:schemeClr val="dk2"/>
              </a:solidFill>
              <a:latin typeface="Helvetica Neue"/>
              <a:ea typeface="Helvetica Neue"/>
              <a:cs typeface="Helvetica Neue"/>
              <a:sym typeface="Helvetica Neue"/>
            </a:endParaRPr>
          </a:p>
        </p:txBody>
      </p:sp>
      <p:sp>
        <p:nvSpPr>
          <p:cNvPr id="241" name="Google Shape;241;g375a64f306b_0_215"/>
          <p:cNvSpPr txBox="1"/>
          <p:nvPr/>
        </p:nvSpPr>
        <p:spPr>
          <a:xfrm>
            <a:off x="524975" y="1315050"/>
            <a:ext cx="8124900" cy="358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600">
                <a:solidFill>
                  <a:schemeClr val="dk1"/>
                </a:solidFill>
                <a:latin typeface="Verdana"/>
                <a:ea typeface="Verdana"/>
                <a:cs typeface="Verdana"/>
                <a:sym typeface="Verdana"/>
              </a:rPr>
              <a:t>En caso que se hayan seleccionado los 5 (cinco) ensayos y haya postulaciones elegibles, el Jurado podrá elaborar una lista de espera con hasta 2 (dos) postulaciones. Dicha lista de espera operará siempre y cuando alguno de los seleccionados desista de su selección, se constate que está fuera de convocatoria o no otorgue dentro del plazo establecido la autorización mencionada en las presentes bases.</a:t>
            </a:r>
            <a:endParaRPr sz="1700">
              <a:solidFill>
                <a:schemeClr val="dk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75a64f306b_0_209"/>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Publicación y notificación de resultados</a:t>
            </a:r>
            <a:endParaRPr b="1" i="0" sz="2200" u="none" cap="none" strike="noStrike">
              <a:solidFill>
                <a:schemeClr val="dk2"/>
              </a:solidFill>
              <a:latin typeface="Helvetica Neue"/>
              <a:ea typeface="Helvetica Neue"/>
              <a:cs typeface="Helvetica Neue"/>
              <a:sym typeface="Helvetica Neue"/>
            </a:endParaRPr>
          </a:p>
        </p:txBody>
      </p:sp>
      <p:sp>
        <p:nvSpPr>
          <p:cNvPr id="247" name="Google Shape;247;g375a64f306b_0_209"/>
          <p:cNvSpPr txBox="1"/>
          <p:nvPr/>
        </p:nvSpPr>
        <p:spPr>
          <a:xfrm>
            <a:off x="524975" y="1315050"/>
            <a:ext cx="8124900" cy="358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rPr lang="es" sz="1300">
                <a:solidFill>
                  <a:schemeClr val="dk1"/>
                </a:solidFill>
                <a:latin typeface="Verdana"/>
                <a:ea typeface="Verdana"/>
                <a:cs typeface="Verdana"/>
                <a:sym typeface="Verdana"/>
              </a:rPr>
              <a:t>La nómina de ensayos seleccionados y no seleccionados se publicará en la página web institucional www.fondosdecultura.gob.cl, indicando el nombre del ensayo y el o los autores del mismo. Dicha publicación se realizará en el plazo máximo de 10 (diez) días hábiles, contados desde la fecha de la tramitación total del acto administrativo que selecciona los ensayos. Asimismo, la Subsecretaría notificará los resultados de la convocatoria dentro de los 5 (cinco) días hábiles siguientes a la dictación de la resolución respectiva, a los responsables que hayan sido seleccionados y no seleccionados, de acuerdo a la forma señalada en las presentes bases.</a:t>
            </a:r>
            <a:endParaRPr sz="1300">
              <a:solidFill>
                <a:schemeClr val="dk1"/>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75b108e9e6_0_0"/>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Dudas y consultas</a:t>
            </a:r>
            <a:endParaRPr b="1" i="0" sz="2200" u="none" cap="none" strike="noStrike">
              <a:solidFill>
                <a:schemeClr val="dk2"/>
              </a:solidFill>
              <a:latin typeface="Helvetica Neue"/>
              <a:ea typeface="Helvetica Neue"/>
              <a:cs typeface="Helvetica Neue"/>
              <a:sym typeface="Helvetica Neue"/>
            </a:endParaRPr>
          </a:p>
        </p:txBody>
      </p:sp>
      <p:sp>
        <p:nvSpPr>
          <p:cNvPr id="253" name="Google Shape;253;g375b108e9e6_0_0"/>
          <p:cNvSpPr txBox="1"/>
          <p:nvPr/>
        </p:nvSpPr>
        <p:spPr>
          <a:xfrm>
            <a:off x="524975" y="1315050"/>
            <a:ext cx="8124900" cy="3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200"/>
              <a:buFont typeface="Arial"/>
              <a:buNone/>
            </a:pPr>
            <a:r>
              <a:rPr lang="es" sz="2200">
                <a:solidFill>
                  <a:schemeClr val="dk2"/>
                </a:solidFill>
                <a:latin typeface="Helvetica Neue Light"/>
                <a:ea typeface="Helvetica Neue Light"/>
                <a:cs typeface="Helvetica Neue Light"/>
                <a:sym typeface="Helvetica Neue Light"/>
              </a:rPr>
              <a:t>14° Concurso Público de Ensayos sobre Artes Visuales 2025</a:t>
            </a:r>
            <a:endParaRPr sz="2200">
              <a:solidFill>
                <a:schemeClr val="dk2"/>
              </a:solidFill>
              <a:latin typeface="Helvetica Neue Light"/>
              <a:ea typeface="Helvetica Neue Light"/>
              <a:cs typeface="Helvetica Neue Light"/>
              <a:sym typeface="Helvetica Neue Light"/>
            </a:endParaRPr>
          </a:p>
          <a:p>
            <a:pPr indent="0" lvl="0" marL="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rtl="0" algn="just">
              <a:spcBef>
                <a:spcPts val="0"/>
              </a:spcBef>
              <a:spcAft>
                <a:spcPts val="0"/>
              </a:spcAft>
              <a:buNone/>
            </a:pPr>
            <a:r>
              <a:t/>
            </a:r>
            <a:endParaRPr sz="1300">
              <a:solidFill>
                <a:schemeClr val="dk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2"/>
          <p:cNvSpPr txBox="1"/>
          <p:nvPr/>
        </p:nvSpPr>
        <p:spPr>
          <a:xfrm>
            <a:off x="486936" y="2093380"/>
            <a:ext cx="8025162" cy="56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 sz="2200">
                <a:solidFill>
                  <a:schemeClr val="dk2"/>
                </a:solidFill>
                <a:latin typeface="Helvetica Neue Light"/>
                <a:ea typeface="Helvetica Neue Light"/>
                <a:cs typeface="Helvetica Neue Light"/>
                <a:sym typeface="Helvetica Neue Light"/>
              </a:rPr>
              <a:t>14° </a:t>
            </a:r>
            <a:r>
              <a:rPr b="0" i="0" lang="es" sz="2200" u="none" cap="none" strike="noStrike">
                <a:solidFill>
                  <a:schemeClr val="dk2"/>
                </a:solidFill>
                <a:latin typeface="Helvetica Neue Light"/>
                <a:ea typeface="Helvetica Neue Light"/>
                <a:cs typeface="Helvetica Neue Light"/>
                <a:sym typeface="Helvetica Neue Light"/>
              </a:rPr>
              <a:t>Concurso Público de Ensayos sobre Artes Visuales 20</a:t>
            </a:r>
            <a:r>
              <a:rPr lang="es" sz="2200">
                <a:solidFill>
                  <a:schemeClr val="dk2"/>
                </a:solidFill>
                <a:latin typeface="Helvetica Neue Light"/>
                <a:ea typeface="Helvetica Neue Light"/>
                <a:cs typeface="Helvetica Neue Light"/>
                <a:sym typeface="Helvetica Neue Light"/>
              </a:rPr>
              <a:t>25</a:t>
            </a:r>
            <a:endParaRPr b="0" i="0" sz="2200" u="none" cap="none" strike="noStrike">
              <a:solidFill>
                <a:schemeClr val="dk2"/>
              </a:solidFill>
              <a:latin typeface="Helvetica Neue Light"/>
              <a:ea typeface="Helvetica Neue Light"/>
              <a:cs typeface="Helvetica Neue Light"/>
              <a:sym typeface="Helvetica Neue Light"/>
            </a:endParaRPr>
          </a:p>
        </p:txBody>
      </p:sp>
      <p:pic>
        <p:nvPicPr>
          <p:cNvPr id="259" name="Google Shape;259;p12"/>
          <p:cNvPicPr preferRelativeResize="0"/>
          <p:nvPr/>
        </p:nvPicPr>
        <p:blipFill rotWithShape="1">
          <a:blip r:embed="rId3">
            <a:alphaModFix/>
          </a:blip>
          <a:srcRect b="0" l="0" r="0" t="0"/>
          <a:stretch/>
        </p:blipFill>
        <p:spPr>
          <a:xfrm>
            <a:off x="486936" y="820661"/>
            <a:ext cx="781050" cy="704850"/>
          </a:xfrm>
          <a:prstGeom prst="rect">
            <a:avLst/>
          </a:prstGeom>
          <a:noFill/>
          <a:ln>
            <a:noFill/>
          </a:ln>
        </p:spPr>
      </p:pic>
      <p:pic>
        <p:nvPicPr>
          <p:cNvPr descr="Macintosh HD:Users:benjaminbarrera:Desktop:logo-cerrillos.png" id="260" name="Google Shape;260;p12"/>
          <p:cNvPicPr preferRelativeResize="0"/>
          <p:nvPr/>
        </p:nvPicPr>
        <p:blipFill rotWithShape="1">
          <a:blip r:embed="rId4">
            <a:alphaModFix/>
          </a:blip>
          <a:srcRect b="0" l="0" r="0" t="0"/>
          <a:stretch/>
        </p:blipFill>
        <p:spPr>
          <a:xfrm>
            <a:off x="1327459" y="849236"/>
            <a:ext cx="1295400" cy="67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375a64f306b_0_0"/>
          <p:cNvSpPr txBox="1"/>
          <p:nvPr/>
        </p:nvSpPr>
        <p:spPr>
          <a:xfrm>
            <a:off x="257175" y="210400"/>
            <a:ext cx="8339400" cy="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s" sz="2200">
                <a:solidFill>
                  <a:schemeClr val="dk2"/>
                </a:solidFill>
                <a:latin typeface="Helvetica Neue"/>
                <a:ea typeface="Helvetica Neue"/>
                <a:cs typeface="Helvetica Neue"/>
                <a:sym typeface="Helvetica Neue"/>
              </a:rPr>
              <a:t>Aspectos Relevantes para la postulación</a:t>
            </a:r>
            <a:endParaRPr b="1" i="0" sz="2200" u="none" cap="none" strike="noStrike">
              <a:solidFill>
                <a:schemeClr val="dk2"/>
              </a:solidFill>
              <a:latin typeface="Helvetica Neue"/>
              <a:ea typeface="Helvetica Neue"/>
              <a:cs typeface="Helvetica Neue"/>
              <a:sym typeface="Helvetica Neue"/>
            </a:endParaRPr>
          </a:p>
        </p:txBody>
      </p:sp>
      <p:sp>
        <p:nvSpPr>
          <p:cNvPr id="75" name="Google Shape;75;g375a64f306b_0_0"/>
          <p:cNvSpPr txBox="1"/>
          <p:nvPr/>
        </p:nvSpPr>
        <p:spPr>
          <a:xfrm>
            <a:off x="402300" y="752950"/>
            <a:ext cx="8339400" cy="406350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Las postulaciones seleccionadas deberán cumplir con todos los requisitos y obligaciones que se establecen en Ley N° 21.722, de Presupuesto público 2025.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Dar cumplimiento a las disposiciones contempladas en la ley N° 17.336 de Propiedad Intelectual y otras leyes especiales en materia de derechos de autor y/o derechos conexos. Su incumplimiento será de exclusiva responsabilidad de quien postula.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El concurso de ensayos busca relevar la importancia de trabajar con fuentes documentales, que apoyen y respalden la investigación, permitiendo identificar, conocer y reconocer lugares fundamentales para la historia del arte en Chile.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Por medio de este concurso el CNAC busca fomentar la investigación de las artes visuales contemporáneas del país, permitiendo explorar y revisar sus historias, interpretaciones y debates desde sus fuentes primarias, así como dar a estas una adecuada difusión que colabore con el fortalecimiento de la producción historiográfica y ensayística.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Seleccionaremos un máximo de 5 (cinco) ensayos, los cuales serán compilados, editados y publicados en un libro que contemplará, a su vez, los ensayos seleccionados en la 14° convocatoria del concurso y estará a cargo del Centro de Documentación de las Artes Visuales en el Centro Nacional de Arte Contemporáneo. Una vez publicado el libro compilatorio, se invitará a especialistas de destacada trayectoria para que realicen una presentación de los ensayos mediante una actividad pública organizada por CEDOC-CNAC.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b="0" i="0" sz="1200" u="none" cap="none" strike="noStrike">
              <a:solidFill>
                <a:schemeClr val="dk1"/>
              </a:solidFill>
              <a:highlight>
                <a:schemeClr val="lt1"/>
              </a:highlight>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75a64f306b_0_27"/>
          <p:cNvSpPr txBox="1"/>
          <p:nvPr/>
        </p:nvSpPr>
        <p:spPr>
          <a:xfrm>
            <a:off x="257175" y="210400"/>
            <a:ext cx="8339400" cy="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s" sz="2200">
                <a:solidFill>
                  <a:schemeClr val="dk2"/>
                </a:solidFill>
                <a:latin typeface="Helvetica Neue"/>
                <a:ea typeface="Helvetica Neue"/>
                <a:cs typeface="Helvetica Neue"/>
                <a:sym typeface="Helvetica Neue"/>
              </a:rPr>
              <a:t>Aspectos Relevantes para la postulación</a:t>
            </a:r>
            <a:endParaRPr b="1" i="0" sz="2200" u="none" cap="none" strike="noStrike">
              <a:solidFill>
                <a:schemeClr val="dk2"/>
              </a:solidFill>
              <a:latin typeface="Helvetica Neue"/>
              <a:ea typeface="Helvetica Neue"/>
              <a:cs typeface="Helvetica Neue"/>
              <a:sym typeface="Helvetica Neue"/>
            </a:endParaRPr>
          </a:p>
        </p:txBody>
      </p:sp>
      <p:sp>
        <p:nvSpPr>
          <p:cNvPr id="81" name="Google Shape;81;g375a64f306b_0_27"/>
          <p:cNvSpPr txBox="1"/>
          <p:nvPr/>
        </p:nvSpPr>
        <p:spPr>
          <a:xfrm>
            <a:off x="402300" y="1197825"/>
            <a:ext cx="8339400" cy="314010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Quienes resulten ganadores, deberán otorgar a favor del Ministerio una licencia en los términos indicados en las presentes bases. En caso de que se trate de una obra elaborada en coautoría, todos los coautores deberán comprometerse a otorgar la correspondiente licencia cuando se les solicite.  Durante toda la convocatoria, constataremos el cumplimiento de los requisitos de postulación, por tanto en caso de incumplimiento, el ensayo no podrá ser seleccionado.</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Los antecedentes de la postulación se deberán presentar en idioma español. Si son en otro idioma, deberá acompañarse una traducción simple para que puedan ser considerados en el proceso.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La postulación debe presentarse con todas las características indicadas en el Anexo N° 2 “Documentos de postulación”, es decir, temática, uso de referencias y formato (extensión mínima y máxima, formato de cita y bibliografía).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Si los antecedentes de la postulación no se acompañan con las formalidades requeridas se considerarán como no presentados.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75a64f306b_0_33"/>
          <p:cNvSpPr txBox="1"/>
          <p:nvPr/>
        </p:nvSpPr>
        <p:spPr>
          <a:xfrm>
            <a:off x="257175" y="210400"/>
            <a:ext cx="8339400" cy="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s" sz="2200">
                <a:solidFill>
                  <a:schemeClr val="dk2"/>
                </a:solidFill>
                <a:latin typeface="Helvetica Neue"/>
                <a:ea typeface="Helvetica Neue"/>
                <a:cs typeface="Helvetica Neue"/>
                <a:sym typeface="Helvetica Neue"/>
              </a:rPr>
              <a:t>Aspectos Relevantes para la postulación</a:t>
            </a:r>
            <a:endParaRPr b="1" i="0" sz="2200" u="none" cap="none" strike="noStrike">
              <a:solidFill>
                <a:schemeClr val="dk2"/>
              </a:solidFill>
              <a:latin typeface="Helvetica Neue"/>
              <a:ea typeface="Helvetica Neue"/>
              <a:cs typeface="Helvetica Neue"/>
              <a:sym typeface="Helvetica Neue"/>
            </a:endParaRPr>
          </a:p>
        </p:txBody>
      </p:sp>
      <p:sp>
        <p:nvSpPr>
          <p:cNvPr id="87" name="Google Shape;87;g375a64f306b_0_33"/>
          <p:cNvSpPr txBox="1"/>
          <p:nvPr/>
        </p:nvSpPr>
        <p:spPr>
          <a:xfrm>
            <a:off x="402300" y="1051625"/>
            <a:ext cx="8339400" cy="2401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rtl="0" algn="just">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Dar estricto cumplimiento a la normativa legal y reglamentaria vigente en Chile, específicamente en lo aplicable a la presente convocatoria.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rtl="0" algn="just">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marR="0" rtl="0" algn="just">
              <a:lnSpc>
                <a:spcPct val="100000"/>
              </a:lnSpc>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Se deberá revisar el Anexo N° 3 el cual contiene los aspectos administrativos a los cuales se sujetará la presente convocatoria, el cual se encuentra publicado en el sitio web </a:t>
            </a:r>
            <a:r>
              <a:rPr lang="es" sz="1200" u="sng">
                <a:solidFill>
                  <a:schemeClr val="hlink"/>
                </a:solidFill>
                <a:highlight>
                  <a:schemeClr val="lt1"/>
                </a:highlight>
                <a:latin typeface="Helvetica Neue Light"/>
                <a:ea typeface="Helvetica Neue Light"/>
                <a:cs typeface="Helvetica Neue Light"/>
                <a:sym typeface="Helvetica Neue Light"/>
                <a:hlinkClick r:id="rId3"/>
              </a:rPr>
              <a:t>www.fondosdecultura.gob.cl</a:t>
            </a:r>
            <a:r>
              <a:rPr lang="es" sz="1200">
                <a:solidFill>
                  <a:schemeClr val="dk1"/>
                </a:solidFill>
                <a:highlight>
                  <a:schemeClr val="lt1"/>
                </a:highlight>
                <a:latin typeface="Helvetica Neue Light"/>
                <a:ea typeface="Helvetica Neue Light"/>
                <a:cs typeface="Helvetica Neue Light"/>
                <a:sym typeface="Helvetica Neue Light"/>
              </a:rPr>
              <a:t>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a:p>
            <a:pPr indent="-304800" lvl="0" marL="457200" rtl="0" algn="just">
              <a:spcBef>
                <a:spcPts val="0"/>
              </a:spcBef>
              <a:spcAft>
                <a:spcPts val="0"/>
              </a:spcAft>
              <a:buClr>
                <a:schemeClr val="dk1"/>
              </a:buClr>
              <a:buSzPts val="1200"/>
              <a:buFont typeface="Helvetica Neue Light"/>
              <a:buChar char="●"/>
            </a:pPr>
            <a:r>
              <a:rPr lang="es" sz="1200">
                <a:solidFill>
                  <a:schemeClr val="dk1"/>
                </a:solidFill>
                <a:highlight>
                  <a:schemeClr val="lt1"/>
                </a:highlight>
                <a:latin typeface="Helvetica Neue Light"/>
                <a:ea typeface="Helvetica Neue Light"/>
                <a:cs typeface="Helvetica Neue Light"/>
                <a:sym typeface="Helvetica Neue Light"/>
              </a:rPr>
              <a:t>Por la sola presentación de postulaciones a esta convocatoria, quien postule declara que conoce y acepta el contenido íntegro de las presentes bases, declarando bajo juramento que toda la información contenida en ella es verídica, dando fe de su autenticidad. Como Ministerio nos reservamos el derecho de verificar dicha información y en caso que constatemos que contiene elementos falsos, será declarada fuera de bases.  </a:t>
            </a:r>
            <a:endParaRPr sz="1200">
              <a:solidFill>
                <a:schemeClr val="dk1"/>
              </a:solidFill>
              <a:highlight>
                <a:schemeClr val="lt1"/>
              </a:highlight>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None/>
            </a:pPr>
            <a:r>
              <a:t/>
            </a:r>
            <a:endParaRPr sz="1200">
              <a:solidFill>
                <a:schemeClr val="dk1"/>
              </a:solidFill>
              <a:highlight>
                <a:schemeClr val="lt1"/>
              </a:highlight>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75a64f306b_0_38"/>
          <p:cNvSpPr txBox="1"/>
          <p:nvPr/>
        </p:nvSpPr>
        <p:spPr>
          <a:xfrm>
            <a:off x="257175" y="210400"/>
            <a:ext cx="8339400" cy="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s" sz="2200">
                <a:solidFill>
                  <a:schemeClr val="dk2"/>
                </a:solidFill>
                <a:latin typeface="Helvetica Neue"/>
                <a:ea typeface="Helvetica Neue"/>
                <a:cs typeface="Helvetica Neue"/>
                <a:sym typeface="Helvetica Neue"/>
              </a:rPr>
              <a:t>Restricciones de la convocatoria</a:t>
            </a:r>
            <a:endParaRPr b="1" i="0" sz="2200" u="none" cap="none" strike="noStrike">
              <a:solidFill>
                <a:schemeClr val="dk2"/>
              </a:solidFill>
              <a:latin typeface="Helvetica Neue"/>
              <a:ea typeface="Helvetica Neue"/>
              <a:cs typeface="Helvetica Neue"/>
              <a:sym typeface="Helvetica Neue"/>
            </a:endParaRPr>
          </a:p>
        </p:txBody>
      </p:sp>
      <p:sp>
        <p:nvSpPr>
          <p:cNvPr id="93" name="Google Shape;93;g375a64f306b_0_38"/>
          <p:cNvSpPr txBox="1"/>
          <p:nvPr/>
        </p:nvSpPr>
        <p:spPr>
          <a:xfrm>
            <a:off x="402300" y="752950"/>
            <a:ext cx="8339400" cy="36327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0000"/>
              </a:lnSpc>
              <a:spcBef>
                <a:spcPts val="0"/>
              </a:spcBef>
              <a:spcAft>
                <a:spcPts val="0"/>
              </a:spcAft>
              <a:buClr>
                <a:schemeClr val="dk1"/>
              </a:buClr>
              <a:buSzPts val="1600"/>
              <a:buFont typeface="Helvetica Neue Light"/>
              <a:buChar char="●"/>
            </a:pPr>
            <a:r>
              <a:rPr lang="es" sz="1600">
                <a:solidFill>
                  <a:schemeClr val="dk1"/>
                </a:solidFill>
                <a:highlight>
                  <a:schemeClr val="lt1"/>
                </a:highlight>
                <a:latin typeface="Helvetica Neue Light"/>
                <a:ea typeface="Helvetica Neue Light"/>
                <a:cs typeface="Helvetica Neue Light"/>
                <a:sym typeface="Helvetica Neue Light"/>
              </a:rPr>
              <a:t>El ensayo deberá ser una obra inédita, es decir, no publicada con anterioridad en formato digital ni físico, ni trabajo de edición de terceros, deberá ser de propia autoría del postulante o en coautoría y de titularidad exclusiva del postulante o en conjunto con los demás autores.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Light"/>
              <a:buChar char="●"/>
            </a:pPr>
            <a:r>
              <a:rPr lang="es" sz="1600">
                <a:solidFill>
                  <a:schemeClr val="dk1"/>
                </a:solidFill>
                <a:highlight>
                  <a:schemeClr val="lt1"/>
                </a:highlight>
                <a:latin typeface="Helvetica Neue Light"/>
                <a:ea typeface="Helvetica Neue Light"/>
                <a:cs typeface="Helvetica Neue Light"/>
                <a:sym typeface="Helvetica Neue Light"/>
              </a:rPr>
              <a:t>Durante todo el período que dure la convocatoria y el proceso de evaluación, y hasta la publicación de la resolución que fija ganadores del concurso en el sitio www.fondosdecultura.gob.cl, el ensayo no podrá ser publicado, seleccionado ni premiado en otras convocatorias, conservando su carácter de inédito.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a:buChar char="●"/>
            </a:pPr>
            <a:r>
              <a:rPr b="1" lang="es" sz="1600">
                <a:solidFill>
                  <a:schemeClr val="dk1"/>
                </a:solidFill>
                <a:highlight>
                  <a:schemeClr val="lt1"/>
                </a:highlight>
                <a:latin typeface="Helvetica Neue"/>
                <a:ea typeface="Helvetica Neue"/>
                <a:cs typeface="Helvetica Neue"/>
                <a:sym typeface="Helvetica Neue"/>
              </a:rPr>
              <a:t>Con la finalidad de poder distribuir de mejor manera los recursos, se podrá presentar sólo una postulación a la presente convocatoria. Para estos efectos sólo se considerará la última presentada según la hora y día de su envío, siendo declaradas fuera de convocatoria las demás.</a:t>
            </a:r>
            <a:endParaRPr b="1" sz="160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75a64f306b_0_45"/>
          <p:cNvSpPr txBox="1"/>
          <p:nvPr/>
        </p:nvSpPr>
        <p:spPr>
          <a:xfrm>
            <a:off x="257175" y="210400"/>
            <a:ext cx="8339400" cy="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s" sz="2200">
                <a:solidFill>
                  <a:schemeClr val="dk2"/>
                </a:solidFill>
                <a:latin typeface="Helvetica Neue"/>
                <a:ea typeface="Helvetica Neue"/>
                <a:cs typeface="Helvetica Neue"/>
                <a:sym typeface="Helvetica Neue"/>
              </a:rPr>
              <a:t>Etapas</a:t>
            </a:r>
            <a:r>
              <a:rPr b="1" lang="es" sz="2200">
                <a:solidFill>
                  <a:schemeClr val="dk2"/>
                </a:solidFill>
                <a:latin typeface="Helvetica Neue"/>
                <a:ea typeface="Helvetica Neue"/>
                <a:cs typeface="Helvetica Neue"/>
                <a:sym typeface="Helvetica Neue"/>
              </a:rPr>
              <a:t> de la convocatoria</a:t>
            </a:r>
            <a:endParaRPr b="1" i="0" sz="2200" u="none" cap="none" strike="noStrike">
              <a:solidFill>
                <a:schemeClr val="dk2"/>
              </a:solidFill>
              <a:latin typeface="Helvetica Neue"/>
              <a:ea typeface="Helvetica Neue"/>
              <a:cs typeface="Helvetica Neue"/>
              <a:sym typeface="Helvetica Neue"/>
            </a:endParaRPr>
          </a:p>
        </p:txBody>
      </p:sp>
      <p:sp>
        <p:nvSpPr>
          <p:cNvPr id="99" name="Google Shape;99;g375a64f306b_0_45"/>
          <p:cNvSpPr txBox="1"/>
          <p:nvPr/>
        </p:nvSpPr>
        <p:spPr>
          <a:xfrm>
            <a:off x="466625" y="1357450"/>
            <a:ext cx="5451000" cy="28938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0000"/>
              </a:lnSpc>
              <a:spcBef>
                <a:spcPts val="0"/>
              </a:spcBef>
              <a:spcAft>
                <a:spcPts val="0"/>
              </a:spcAft>
              <a:buClr>
                <a:schemeClr val="dk1"/>
              </a:buClr>
              <a:buSzPts val="1600"/>
              <a:buFont typeface="Helvetica Neue"/>
              <a:buChar char="➔"/>
            </a:pPr>
            <a:r>
              <a:rPr lang="es" sz="1600">
                <a:solidFill>
                  <a:schemeClr val="dk1"/>
                </a:solidFill>
                <a:highlight>
                  <a:schemeClr val="lt1"/>
                </a:highlight>
                <a:latin typeface="Helvetica Neue Light"/>
                <a:ea typeface="Helvetica Neue Light"/>
                <a:cs typeface="Helvetica Neue Light"/>
                <a:sym typeface="Helvetica Neue Light"/>
              </a:rPr>
              <a:t>Registro en Perfil Cultura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a:buChar char="➔"/>
            </a:pPr>
            <a:r>
              <a:rPr lang="es" sz="1600">
                <a:solidFill>
                  <a:schemeClr val="dk1"/>
                </a:solidFill>
                <a:highlight>
                  <a:schemeClr val="lt1"/>
                </a:highlight>
                <a:latin typeface="Helvetica Neue Light"/>
                <a:ea typeface="Helvetica Neue Light"/>
                <a:cs typeface="Helvetica Neue Light"/>
                <a:sym typeface="Helvetica Neue Light"/>
              </a:rPr>
              <a:t>Postulación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a:buChar char="➔"/>
            </a:pPr>
            <a:r>
              <a:rPr lang="es" sz="1600">
                <a:solidFill>
                  <a:schemeClr val="dk1"/>
                </a:solidFill>
                <a:highlight>
                  <a:schemeClr val="lt1"/>
                </a:highlight>
                <a:latin typeface="Helvetica Neue Light"/>
                <a:ea typeface="Helvetica Neue Light"/>
                <a:cs typeface="Helvetica Neue Light"/>
                <a:sym typeface="Helvetica Neue Light"/>
              </a:rPr>
              <a:t>Admisibilidad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a:buChar char="➔"/>
            </a:pPr>
            <a:r>
              <a:rPr lang="es" sz="1600">
                <a:solidFill>
                  <a:schemeClr val="dk1"/>
                </a:solidFill>
                <a:highlight>
                  <a:schemeClr val="lt1"/>
                </a:highlight>
                <a:latin typeface="Helvetica Neue Light"/>
                <a:ea typeface="Helvetica Neue Light"/>
                <a:cs typeface="Helvetica Neue Light"/>
                <a:sym typeface="Helvetica Neue Light"/>
              </a:rPr>
              <a:t>Evaluación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a:buChar char="➔"/>
            </a:pPr>
            <a:r>
              <a:rPr lang="es" sz="1600">
                <a:solidFill>
                  <a:schemeClr val="dk1"/>
                </a:solidFill>
                <a:highlight>
                  <a:schemeClr val="lt1"/>
                </a:highlight>
                <a:latin typeface="Helvetica Neue Light"/>
                <a:ea typeface="Helvetica Neue Light"/>
                <a:cs typeface="Helvetica Neue Light"/>
                <a:sym typeface="Helvetica Neue Light"/>
              </a:rPr>
              <a:t>Selección  </a:t>
            </a:r>
            <a:endParaRPr sz="1600">
              <a:solidFill>
                <a:schemeClr val="dk1"/>
              </a:solidFill>
              <a:highlight>
                <a:schemeClr val="lt1"/>
              </a:highlight>
              <a:latin typeface="Helvetica Neue Light"/>
              <a:ea typeface="Helvetica Neue Light"/>
              <a:cs typeface="Helvetica Neue Light"/>
              <a:sym typeface="Helvetica Neue Light"/>
            </a:endParaRPr>
          </a:p>
          <a:p>
            <a:pPr indent="0" lvl="0" marL="457200" marR="0" rtl="0" algn="just">
              <a:lnSpc>
                <a:spcPct val="100000"/>
              </a:lnSpc>
              <a:spcBef>
                <a:spcPts val="0"/>
              </a:spcBef>
              <a:spcAft>
                <a:spcPts val="0"/>
              </a:spcAft>
              <a:buNone/>
            </a:pPr>
            <a:r>
              <a:t/>
            </a:r>
            <a:endParaRPr sz="1600">
              <a:solidFill>
                <a:schemeClr val="dk1"/>
              </a:solidFill>
              <a:highlight>
                <a:schemeClr val="lt1"/>
              </a:highlight>
              <a:latin typeface="Helvetica Neue Light"/>
              <a:ea typeface="Helvetica Neue Light"/>
              <a:cs typeface="Helvetica Neue Light"/>
              <a:sym typeface="Helvetica Neue Light"/>
            </a:endParaRPr>
          </a:p>
          <a:p>
            <a:pPr indent="-330200" lvl="0" marL="457200" marR="0" rtl="0" algn="just">
              <a:lnSpc>
                <a:spcPct val="100000"/>
              </a:lnSpc>
              <a:spcBef>
                <a:spcPts val="0"/>
              </a:spcBef>
              <a:spcAft>
                <a:spcPts val="0"/>
              </a:spcAft>
              <a:buClr>
                <a:schemeClr val="dk1"/>
              </a:buClr>
              <a:buSzPts val="1600"/>
              <a:buFont typeface="Helvetica Neue"/>
              <a:buChar char="➔"/>
            </a:pPr>
            <a:r>
              <a:rPr lang="es" sz="1600">
                <a:solidFill>
                  <a:schemeClr val="dk1"/>
                </a:solidFill>
                <a:highlight>
                  <a:schemeClr val="lt1"/>
                </a:highlight>
                <a:latin typeface="Helvetica Neue Light"/>
                <a:ea typeface="Helvetica Neue Light"/>
                <a:cs typeface="Helvetica Neue Light"/>
                <a:sym typeface="Helvetica Neue Light"/>
              </a:rPr>
              <a:t>Entrega del Premio y otros beneficios</a:t>
            </a:r>
            <a:endParaRPr b="1" sz="160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nvSpPr>
        <p:spPr>
          <a:xfrm>
            <a:off x="360575" y="219975"/>
            <a:ext cx="8453700" cy="5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s" sz="2200">
                <a:solidFill>
                  <a:schemeClr val="dk2"/>
                </a:solidFill>
                <a:latin typeface="Helvetica Neue"/>
                <a:ea typeface="Helvetica Neue"/>
                <a:cs typeface="Helvetica Neue"/>
                <a:sym typeface="Helvetica Neue"/>
              </a:rPr>
              <a:t>Postulantes</a:t>
            </a:r>
            <a:endParaRPr b="1" i="0" sz="2200" u="none" cap="none" strike="noStrike">
              <a:solidFill>
                <a:schemeClr val="dk2"/>
              </a:solidFill>
              <a:latin typeface="Helvetica Neue"/>
              <a:ea typeface="Helvetica Neue"/>
              <a:cs typeface="Helvetica Neue"/>
              <a:sym typeface="Helvetica Neue"/>
            </a:endParaRPr>
          </a:p>
        </p:txBody>
      </p:sp>
      <p:sp>
        <p:nvSpPr>
          <p:cNvPr id="105" name="Google Shape;105;p3"/>
          <p:cNvSpPr txBox="1"/>
          <p:nvPr/>
        </p:nvSpPr>
        <p:spPr>
          <a:xfrm>
            <a:off x="316925" y="789675"/>
            <a:ext cx="3946500" cy="4161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lang="es" sz="1100">
                <a:solidFill>
                  <a:schemeClr val="dk1"/>
                </a:solidFill>
                <a:latin typeface="Helvetica Neue"/>
                <a:ea typeface="Helvetica Neue"/>
                <a:cs typeface="Helvetica Neue"/>
                <a:sym typeface="Helvetica Neue"/>
              </a:rPr>
              <a:t>Quiénes pueden postular </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rPr b="1" lang="es" sz="1100">
                <a:solidFill>
                  <a:schemeClr val="dk1"/>
                </a:solidFill>
                <a:latin typeface="Helvetica Neue"/>
                <a:ea typeface="Helvetica Neue"/>
                <a:cs typeface="Helvetica Neue"/>
                <a:sym typeface="Helvetica Neue"/>
              </a:rPr>
              <a:t>Podrán postular a esta convocatoria, como autores o coautores:</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rPr lang="es" sz="1100">
                <a:solidFill>
                  <a:schemeClr val="dk1"/>
                </a:solidFill>
                <a:latin typeface="Helvetica Neue Light"/>
                <a:ea typeface="Helvetica Neue Light"/>
                <a:cs typeface="Helvetica Neue Light"/>
                <a:sym typeface="Helvetica Neue Light"/>
              </a:rPr>
              <a:t>Personas Naturales: </a:t>
            </a:r>
            <a:endParaRPr sz="1100">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sz="1100">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lang="es" sz="1100">
                <a:solidFill>
                  <a:schemeClr val="dk1"/>
                </a:solidFill>
                <a:latin typeface="Helvetica Neue Light"/>
                <a:ea typeface="Helvetica Neue Light"/>
                <a:cs typeface="Helvetica Neue Light"/>
                <a:sym typeface="Helvetica Neue Light"/>
              </a:rPr>
              <a:t>De nacionalidad chilena o extranjera con cédula de identidad otorgada por el Servicio de Registro Civil e Identificación de Chile, que sean mayores de 18 años, que tengan la calidad de historiadores del arte, investigadores, curadores y críticos de arte y estudiantes de educación superior que se desempeñen en los campos de las artes visuales, estética, historia del arte, sociología o humanidades. </a:t>
            </a:r>
            <a:endParaRPr b="0" i="0" sz="1800" u="none" cap="none" strike="noStrike">
              <a:solidFill>
                <a:schemeClr val="dk2"/>
              </a:solidFill>
              <a:latin typeface="Arial"/>
              <a:ea typeface="Arial"/>
              <a:cs typeface="Arial"/>
              <a:sym typeface="Arial"/>
            </a:endParaRPr>
          </a:p>
        </p:txBody>
      </p:sp>
      <p:sp>
        <p:nvSpPr>
          <p:cNvPr id="106" name="Google Shape;106;p3"/>
          <p:cNvSpPr txBox="1"/>
          <p:nvPr/>
        </p:nvSpPr>
        <p:spPr>
          <a:xfrm>
            <a:off x="4676875" y="789675"/>
            <a:ext cx="4280700" cy="4161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lang="es" sz="1100">
                <a:solidFill>
                  <a:schemeClr val="dk1"/>
                </a:solidFill>
                <a:latin typeface="Helvetica Neue"/>
                <a:ea typeface="Helvetica Neue"/>
                <a:cs typeface="Helvetica Neue"/>
                <a:sym typeface="Helvetica Neue"/>
              </a:rPr>
              <a:t>Quienes no pueden postular (incompatibilidades) </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t/>
            </a:r>
            <a:endParaRPr sz="1100">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b="1" lang="es" sz="1100">
                <a:solidFill>
                  <a:schemeClr val="dk1"/>
                </a:solidFill>
                <a:latin typeface="Helvetica Neue"/>
                <a:ea typeface="Helvetica Neue"/>
                <a:cs typeface="Helvetica Neue"/>
                <a:sym typeface="Helvetica Neue"/>
              </a:rPr>
              <a:t>No podrán postular o ser parte de la postulación, las siguientes personas: </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t/>
            </a:r>
            <a:endParaRPr sz="1100">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lang="es" sz="1100">
                <a:solidFill>
                  <a:schemeClr val="dk1"/>
                </a:solidFill>
                <a:latin typeface="Helvetica Neue Light"/>
                <a:ea typeface="Helvetica Neue Light"/>
                <a:cs typeface="Helvetica Neue Light"/>
                <a:sym typeface="Helvetica Neue Light"/>
              </a:rPr>
              <a:t>a. Las autoridades del Ministerio y los trabajadores de la Subsecretaría de las Culturas y las Artes y de las Secretarías Regionales Ministeriales de las Culturas, las Artes y el Patrimonio (contratados bajo el régimen de planta, contrata y Código del Trabajo). Además de los trabajadores de la Subsecretaría de las Culturas y las Artes y de las Secretarías Regionales Ministeriales de las Culturas, las Artes y el Patrimonio contratados bajo el régimen de honorarios, siempre y cuando sus contratos a honorarios prohíban su participación en convocatorias públicas. </a:t>
            </a:r>
            <a:endParaRPr sz="1100">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sz="1100">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rPr lang="es" sz="1100">
                <a:solidFill>
                  <a:schemeClr val="dk1"/>
                </a:solidFill>
                <a:latin typeface="Helvetica Neue Light"/>
                <a:ea typeface="Helvetica Neue Light"/>
                <a:cs typeface="Helvetica Neue Light"/>
                <a:sym typeface="Helvetica Neue Light"/>
              </a:rPr>
              <a:t>b. Personas que cumplan labor de Jurado de esta convocatoria.</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Light"/>
              <a:ea typeface="Helvetica Neue Light"/>
              <a:cs typeface="Helvetica Neue Light"/>
              <a:sym typeface="Helvetica Neue Light"/>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dk2"/>
              </a:solidFill>
              <a:latin typeface="Helvetica Neue Light"/>
              <a:ea typeface="Helvetica Neue Light"/>
              <a:cs typeface="Helvetica Neue Light"/>
              <a:sym typeface="Helvetica Neue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María Soledad Novoa Donoso</dc:creator>
</cp:coreProperties>
</file>